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3" r:id="rId6"/>
  </p:sldMasterIdLst>
  <p:notesMasterIdLst>
    <p:notesMasterId r:id="rId26"/>
  </p:notesMasterIdLst>
  <p:sldIdLst>
    <p:sldId id="256" r:id="rId7"/>
    <p:sldId id="257" r:id="rId8"/>
    <p:sldId id="265" r:id="rId9"/>
    <p:sldId id="258" r:id="rId10"/>
    <p:sldId id="259" r:id="rId11"/>
    <p:sldId id="264" r:id="rId12"/>
    <p:sldId id="267" r:id="rId13"/>
    <p:sldId id="268" r:id="rId14"/>
    <p:sldId id="262" r:id="rId15"/>
    <p:sldId id="261" r:id="rId16"/>
    <p:sldId id="260" r:id="rId17"/>
    <p:sldId id="266" r:id="rId18"/>
    <p:sldId id="272" r:id="rId19"/>
    <p:sldId id="263" r:id="rId20"/>
    <p:sldId id="269" r:id="rId21"/>
    <p:sldId id="270" r:id="rId22"/>
    <p:sldId id="271"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68006" autoAdjust="0"/>
  </p:normalViewPr>
  <p:slideViewPr>
    <p:cSldViewPr snapToGrid="0">
      <p:cViewPr varScale="1">
        <p:scale>
          <a:sx n="79" d="100"/>
          <a:sy n="79" d="100"/>
        </p:scale>
        <p:origin x="183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34" d="100"/>
          <a:sy n="134" d="100"/>
        </p:scale>
        <p:origin x="912" y="-227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45049C6-F755-44F7-8135-1531D1C18DCD}" type="datetimeFigureOut">
              <a:rPr lang="en-GB" smtClean="0"/>
              <a:t>12/04/2018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5610-8AFF-473D-B739-468638CA9584}" type="slidenum">
              <a:rPr lang="en-GB" smtClean="0"/>
              <a:t>‹#›</a:t>
            </a:fld>
            <a:endParaRPr lang="en-GB"/>
          </a:p>
        </p:txBody>
      </p:sp>
    </p:spTree>
    <p:extLst>
      <p:ext uri="{BB962C8B-B14F-4D97-AF65-F5344CB8AC3E}">
        <p14:creationId xmlns:p14="http://schemas.microsoft.com/office/powerpoint/2010/main" val="296186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a:t>
            </a:fld>
            <a:endParaRPr lang="en-GB"/>
          </a:p>
        </p:txBody>
      </p:sp>
    </p:spTree>
    <p:extLst>
      <p:ext uri="{BB962C8B-B14F-4D97-AF65-F5344CB8AC3E}">
        <p14:creationId xmlns:p14="http://schemas.microsoft.com/office/powerpoint/2010/main" val="355684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Rhona needs is more help in the first couple of modules than anywhere</a:t>
            </a:r>
            <a:r>
              <a:rPr lang="en-GB" baseline="0" dirty="0" smtClean="0"/>
              <a:t> else in her studies, once she has relaxed and her confidence has been boosted she can BECOME an autonomous learner.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12</a:t>
            </a:fld>
            <a:endParaRPr lang="en-GB"/>
          </a:p>
        </p:txBody>
      </p:sp>
    </p:spTree>
    <p:extLst>
      <p:ext uri="{BB962C8B-B14F-4D97-AF65-F5344CB8AC3E}">
        <p14:creationId xmlns:p14="http://schemas.microsoft.com/office/powerpoint/2010/main" val="227012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point can I just say</a:t>
            </a:r>
            <a:r>
              <a:rPr lang="en-GB" baseline="0" dirty="0" smtClean="0"/>
              <a:t> that I want this phrase banned from all academia, it is an excuse for not discussing progression and transitions for students.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13</a:t>
            </a:fld>
            <a:endParaRPr lang="en-GB"/>
          </a:p>
        </p:txBody>
      </p:sp>
    </p:spTree>
    <p:extLst>
      <p:ext uri="{BB962C8B-B14F-4D97-AF65-F5344CB8AC3E}">
        <p14:creationId xmlns:p14="http://schemas.microsoft.com/office/powerpoint/2010/main" val="163548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pPr eaLnBrk="1" hangingPunct="1"/>
            <a:r>
              <a:rPr lang="en-GB" dirty="0" smtClean="0"/>
              <a:t>Connectivity seems</a:t>
            </a:r>
            <a:r>
              <a:rPr lang="en-GB" baseline="0" dirty="0" smtClean="0"/>
              <a:t> obvious in a world driven by social media where we are never more than 10 seconds away from ‘connecting’ to someone. However connecting with students in online programmes of study requires the lecturers to reach out first. I conduct a weekly recorded online classroom using Blackboard Collaborate </a:t>
            </a:r>
            <a:endParaRPr lang="en-GB" dirty="0" smtClean="0"/>
          </a:p>
        </p:txBody>
      </p:sp>
    </p:spTree>
    <p:extLst>
      <p:ext uri="{BB962C8B-B14F-4D97-AF65-F5344CB8AC3E}">
        <p14:creationId xmlns:p14="http://schemas.microsoft.com/office/powerpoint/2010/main" val="136937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have expressed that they want feedback and interaction that is personal. This personal interaction is not about becoming friends on Face Book or telling students about your personal life. And it is not about being a 24 hour tutor. It is about learning and learning together.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15</a:t>
            </a:fld>
            <a:endParaRPr lang="en-GB"/>
          </a:p>
        </p:txBody>
      </p:sp>
    </p:spTree>
    <p:extLst>
      <p:ext uri="{BB962C8B-B14F-4D97-AF65-F5344CB8AC3E}">
        <p14:creationId xmlns:p14="http://schemas.microsoft.com/office/powerpoint/2010/main" val="216795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also use</a:t>
            </a:r>
            <a:r>
              <a:rPr lang="en-GB" baseline="0" dirty="0" smtClean="0"/>
              <a:t> images in announcements and e mail and speak to the students in the first person as I would if I were in a classroom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17</a:t>
            </a:fld>
            <a:endParaRPr lang="en-GB"/>
          </a:p>
        </p:txBody>
      </p:sp>
    </p:spTree>
    <p:extLst>
      <p:ext uri="{BB962C8B-B14F-4D97-AF65-F5344CB8AC3E}">
        <p14:creationId xmlns:p14="http://schemas.microsoft.com/office/powerpoint/2010/main" val="171980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know our students like interaction so we use</a:t>
            </a:r>
            <a:r>
              <a:rPr lang="en-GB" baseline="0" dirty="0" smtClean="0"/>
              <a:t> module Blogs and have a course Twitter page where we also chat and share #’s</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18</a:t>
            </a:fld>
            <a:endParaRPr lang="en-GB"/>
          </a:p>
        </p:txBody>
      </p:sp>
    </p:spTree>
    <p:extLst>
      <p:ext uri="{BB962C8B-B14F-4D97-AF65-F5344CB8AC3E}">
        <p14:creationId xmlns:p14="http://schemas.microsoft.com/office/powerpoint/2010/main" val="270358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always</a:t>
            </a:r>
            <a:r>
              <a:rPr lang="en-GB" baseline="0" dirty="0" smtClean="0"/>
              <a:t> time when you enjoy your job, I want to talk to my students, I want to learn from them, I want to ensure they progress and I don’t have pre conceived ideas about their cumulative flaws. I want to be connected and to them and support them but also assure them the support will not be needed as they progress. I also want my students to </a:t>
            </a:r>
            <a:r>
              <a:rPr lang="en-GB" baseline="0" smtClean="0"/>
              <a:t>enjoy learning…</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19</a:t>
            </a:fld>
            <a:endParaRPr lang="en-GB"/>
          </a:p>
        </p:txBody>
      </p:sp>
    </p:spTree>
    <p:extLst>
      <p:ext uri="{BB962C8B-B14F-4D97-AF65-F5344CB8AC3E}">
        <p14:creationId xmlns:p14="http://schemas.microsoft.com/office/powerpoint/2010/main" val="98493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New York</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2</a:t>
            </a:fld>
            <a:endParaRPr lang="en-GB"/>
          </a:p>
        </p:txBody>
      </p:sp>
    </p:spTree>
    <p:extLst>
      <p:ext uri="{BB962C8B-B14F-4D97-AF65-F5344CB8AC3E}">
        <p14:creationId xmlns:p14="http://schemas.microsoft.com/office/powerpoint/2010/main" val="20413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Newbigging, good to know the difference if you have  had a few drinks but if you are working with students in distance learning it really doesn’t make a difference. </a:t>
            </a:r>
          </a:p>
          <a:p>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3</a:t>
            </a:fld>
            <a:endParaRPr lang="en-GB"/>
          </a:p>
        </p:txBody>
      </p:sp>
    </p:spTree>
    <p:extLst>
      <p:ext uri="{BB962C8B-B14F-4D97-AF65-F5344CB8AC3E}">
        <p14:creationId xmlns:p14="http://schemas.microsoft.com/office/powerpoint/2010/main" val="43652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05840" y="4057649"/>
            <a:ext cx="5400000" cy="4171500"/>
          </a:xfrm>
          <a:prstGeom prst="rect">
            <a:avLst/>
          </a:prstGeom>
        </p:spPr>
      </p:pic>
      <p:sp>
        <p:nvSpPr>
          <p:cNvPr id="2" name="Slide Image Placeholder 1"/>
          <p:cNvSpPr>
            <a:spLocks noGrp="1" noRot="1" noChangeAspect="1"/>
          </p:cNvSpPr>
          <p:nvPr>
            <p:ph type="sldImg"/>
          </p:nvPr>
        </p:nvSpPr>
        <p:spPr>
          <a:xfrm>
            <a:off x="628650" y="-439738"/>
            <a:ext cx="5486400" cy="3086101"/>
          </a:xfrm>
        </p:spPr>
      </p:sp>
      <p:sp>
        <p:nvSpPr>
          <p:cNvPr id="4" name="Slide Number Placeholder 3"/>
          <p:cNvSpPr>
            <a:spLocks noGrp="1"/>
          </p:cNvSpPr>
          <p:nvPr>
            <p:ph type="sldNum" sz="quarter" idx="10"/>
          </p:nvPr>
        </p:nvSpPr>
        <p:spPr/>
        <p:txBody>
          <a:bodyPr/>
          <a:lstStyle/>
          <a:p>
            <a:fld id="{16C25610-8AFF-473D-B739-468638CA9584}" type="slidenum">
              <a:rPr lang="en-GB" smtClean="0"/>
              <a:t>4</a:t>
            </a:fld>
            <a:endParaRPr lang="en-GB"/>
          </a:p>
        </p:txBody>
      </p:sp>
      <p:sp>
        <p:nvSpPr>
          <p:cNvPr id="3" name="Notes Placeholder 2"/>
          <p:cNvSpPr>
            <a:spLocks noGrp="1"/>
          </p:cNvSpPr>
          <p:nvPr>
            <p:ph type="body" idx="1"/>
          </p:nvPr>
        </p:nvSpPr>
        <p:spPr/>
        <p:txBody>
          <a:bodyPr/>
          <a:lstStyle/>
          <a:p>
            <a:r>
              <a:rPr lang="en-GB" dirty="0" smtClean="0"/>
              <a:t>Joy should be mentioned before I go any further, I mean Joy in the sense of job satisfaction and pleasure in working with students. In the willingness to participate,</a:t>
            </a:r>
            <a:r>
              <a:rPr lang="en-GB" baseline="0" dirty="0" smtClean="0"/>
              <a:t> contribute, collaborate and to work with students you may never meet. </a:t>
            </a:r>
            <a:endParaRPr lang="en-GB" dirty="0"/>
          </a:p>
        </p:txBody>
      </p:sp>
    </p:spTree>
    <p:extLst>
      <p:ext uri="{BB962C8B-B14F-4D97-AF65-F5344CB8AC3E}">
        <p14:creationId xmlns:p14="http://schemas.microsoft.com/office/powerpoint/2010/main" val="250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can spot a fraud, they know who is insincere and it is not a popularity</a:t>
            </a:r>
            <a:r>
              <a:rPr lang="en-GB" baseline="0" dirty="0" smtClean="0"/>
              <a:t> contest. Being a teacher online is very much like being a face to face tutor, you just have to find different meeting points.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5</a:t>
            </a:fld>
            <a:endParaRPr lang="en-GB"/>
          </a:p>
        </p:txBody>
      </p:sp>
    </p:spTree>
    <p:extLst>
      <p:ext uri="{BB962C8B-B14F-4D97-AF65-F5344CB8AC3E}">
        <p14:creationId xmlns:p14="http://schemas.microsoft.com/office/powerpoint/2010/main" val="404826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Opportunity for interaction is the key</a:t>
            </a:r>
            <a:r>
              <a:rPr lang="en-GB" baseline="0" dirty="0" smtClean="0"/>
              <a:t> to success and the lecturer has to make the first move, create spaces and opportunities which suit the varied times and places students can access the University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6</a:t>
            </a:fld>
            <a:endParaRPr lang="en-GB"/>
          </a:p>
        </p:txBody>
      </p:sp>
    </p:spTree>
    <p:extLst>
      <p:ext uri="{BB962C8B-B14F-4D97-AF65-F5344CB8AC3E}">
        <p14:creationId xmlns:p14="http://schemas.microsoft.com/office/powerpoint/2010/main" val="310499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University</a:t>
            </a:r>
            <a:r>
              <a:rPr lang="en-GB" baseline="0" dirty="0" smtClean="0"/>
              <a:t> of Dundee is a campus based University and in my opinion it is really rather bonny,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7</a:t>
            </a:fld>
            <a:endParaRPr lang="en-GB"/>
          </a:p>
        </p:txBody>
      </p:sp>
    </p:spTree>
    <p:extLst>
      <p:ext uri="{BB962C8B-B14F-4D97-AF65-F5344CB8AC3E}">
        <p14:creationId xmlns:p14="http://schemas.microsoft.com/office/powerpoint/2010/main" val="27989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most of our students only ever see this </a:t>
            </a:r>
            <a:endParaRPr lang="en-GB" dirty="0"/>
          </a:p>
        </p:txBody>
      </p:sp>
      <p:sp>
        <p:nvSpPr>
          <p:cNvPr id="4" name="Slide Number Placeholder 3"/>
          <p:cNvSpPr>
            <a:spLocks noGrp="1"/>
          </p:cNvSpPr>
          <p:nvPr>
            <p:ph type="sldNum" sz="quarter" idx="10"/>
          </p:nvPr>
        </p:nvSpPr>
        <p:spPr/>
        <p:txBody>
          <a:bodyPr/>
          <a:lstStyle/>
          <a:p>
            <a:fld id="{16C25610-8AFF-473D-B739-468638CA9584}" type="slidenum">
              <a:rPr lang="en-GB" smtClean="0"/>
              <a:t>8</a:t>
            </a:fld>
            <a:endParaRPr lang="en-GB"/>
          </a:p>
        </p:txBody>
      </p:sp>
    </p:spTree>
    <p:extLst>
      <p:ext uri="{BB962C8B-B14F-4D97-AF65-F5344CB8AC3E}">
        <p14:creationId xmlns:p14="http://schemas.microsoft.com/office/powerpoint/2010/main" val="196419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pPr eaLnBrk="1" hangingPunct="1"/>
            <a:r>
              <a:rPr lang="en-GB" dirty="0" smtClean="0"/>
              <a:t>I want to talk to you about Rhona age 30  who  is a typical student, who works full time as well as looking after a family and a new baby on the way. This is Roodie </a:t>
            </a:r>
          </a:p>
        </p:txBody>
      </p:sp>
    </p:spTree>
    <p:extLst>
      <p:ext uri="{BB962C8B-B14F-4D97-AF65-F5344CB8AC3E}">
        <p14:creationId xmlns:p14="http://schemas.microsoft.com/office/powerpoint/2010/main" val="810083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540000" y="4800600"/>
            <a:ext cx="7010400" cy="762000"/>
          </a:xfrm>
        </p:spPr>
        <p:txBody>
          <a:bodyPr/>
          <a:lstStyle>
            <a:lvl1pPr>
              <a:defRPr sz="2800">
                <a:solidFill>
                  <a:schemeClr val="bg1">
                    <a:lumMod val="75000"/>
                  </a:schemeClr>
                </a:solidFill>
              </a:defRPr>
            </a:lvl1pPr>
          </a:lstStyle>
          <a:p>
            <a:r>
              <a:rPr lang="en-US" smtClean="0"/>
              <a:t>Click to edit Master title style</a:t>
            </a:r>
            <a:endParaRPr lang="en-US" dirty="0"/>
          </a:p>
        </p:txBody>
      </p:sp>
      <p:sp>
        <p:nvSpPr>
          <p:cNvPr id="16387" name="Rectangle 3"/>
          <p:cNvSpPr>
            <a:spLocks noGrp="1" noChangeArrowheads="1"/>
          </p:cNvSpPr>
          <p:nvPr>
            <p:ph type="subTitle" idx="1"/>
          </p:nvPr>
        </p:nvSpPr>
        <p:spPr>
          <a:xfrm>
            <a:off x="2540000" y="5486400"/>
            <a:ext cx="5486400" cy="609600"/>
          </a:xfrm>
        </p:spPr>
        <p:txBody>
          <a:bodyPr/>
          <a:lstStyle>
            <a:lvl1pPr marL="0" indent="0">
              <a:buFontTx/>
              <a:buNone/>
              <a:defRPr>
                <a:solidFill>
                  <a:schemeClr val="tx1"/>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37440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162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51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38200"/>
            <a:ext cx="2057400" cy="5562600"/>
          </a:xfrm>
        </p:spPr>
        <p:txBody>
          <a:bodyPr vert="eaVert"/>
          <a:lstStyle>
            <a:lvl1pPr>
              <a:defRPr>
                <a:solidFill>
                  <a:schemeClr val="accent4">
                    <a:lumMod val="1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4800" y="838200"/>
            <a:ext cx="8305800" cy="5562600"/>
          </a:xfrm>
        </p:spPr>
        <p:txBody>
          <a:bodyPr vert="eaVert"/>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7148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D28163-709E-4374-915D-9F7C706D3298}"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344852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163-709E-4374-915D-9F7C706D3298}"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125415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28163-709E-4374-915D-9F7C706D3298}"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47261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D28163-709E-4374-915D-9F7C706D3298}"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108682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D28163-709E-4374-915D-9F7C706D3298}" type="datetimeFigureOut">
              <a:rPr lang="en-GB" smtClean="0"/>
              <a:t>12/04/2018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259622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D28163-709E-4374-915D-9F7C706D3298}" type="datetimeFigureOut">
              <a:rPr lang="en-GB" smtClean="0"/>
              <a:t>12/04/2018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503475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28163-709E-4374-915D-9F7C706D3298}" type="datetimeFigureOut">
              <a:rPr lang="en-GB" smtClean="0"/>
              <a:t>12/04/2018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144772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10160000" cy="838200"/>
          </a:xfrm>
        </p:spPr>
        <p:txBody>
          <a:bodyPr/>
          <a:lstStyle>
            <a:lvl1pPr>
              <a:defRPr>
                <a:solidFill>
                  <a:schemeClr val="bg1">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752600"/>
            <a:ext cx="101600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0431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28163-709E-4374-915D-9F7C706D3298}"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3881869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28163-709E-4374-915D-9F7C706D3298}"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531590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163-709E-4374-915D-9F7C706D3298}"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247945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163-709E-4374-915D-9F7C706D3298}"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7749C-E933-44FB-852A-93DA5A9582BF}" type="slidenum">
              <a:rPr lang="en-GB" smtClean="0"/>
              <a:t>‹#›</a:t>
            </a:fld>
            <a:endParaRPr lang="en-GB"/>
          </a:p>
        </p:txBody>
      </p:sp>
    </p:spTree>
    <p:extLst>
      <p:ext uri="{BB962C8B-B14F-4D97-AF65-F5344CB8AC3E}">
        <p14:creationId xmlns:p14="http://schemas.microsoft.com/office/powerpoint/2010/main" val="57617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10160000" cy="838200"/>
          </a:xfrm>
        </p:spPr>
        <p:txBody>
          <a:bodyPr/>
          <a:lstStyle>
            <a:lvl1pPr>
              <a:defRPr>
                <a:solidFill>
                  <a:schemeClr val="accent4">
                    <a:lumMod val="1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752600"/>
            <a:ext cx="10160000" cy="4114800"/>
          </a:xfrm>
        </p:spPr>
        <p:txBody>
          <a:bodyPr/>
          <a:lstStyle>
            <a:lvl1pPr>
              <a:defRPr>
                <a:solidFill>
                  <a:schemeClr val="accent4">
                    <a:lumMod val="10000"/>
                  </a:schemeClr>
                </a:solidFill>
              </a:defRPr>
            </a:lvl1pPr>
            <a:lvl2pPr>
              <a:defRPr>
                <a:solidFill>
                  <a:schemeClr val="accent4">
                    <a:lumMod val="10000"/>
                  </a:schemeClr>
                </a:solidFill>
              </a:defRPr>
            </a:lvl2pPr>
            <a:lvl3pPr>
              <a:defRPr>
                <a:solidFill>
                  <a:schemeClr val="accent4">
                    <a:lumMod val="10000"/>
                  </a:schemeClr>
                </a:solidFill>
              </a:defRPr>
            </a:lvl3pPr>
            <a:lvl4pPr>
              <a:defRPr>
                <a:solidFill>
                  <a:schemeClr val="accent4">
                    <a:lumMod val="10000"/>
                  </a:schemeClr>
                </a:solidFill>
              </a:defRPr>
            </a:lvl4pPr>
            <a:lvl5pPr>
              <a:defRPr>
                <a:solidFill>
                  <a:schemeClr val="accent4">
                    <a:lumMod val="1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795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134778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6000" y="-152400"/>
            <a:ext cx="10363200" cy="1500187"/>
          </a:xfrm>
        </p:spPr>
        <p:txBody>
          <a:bodyPr anchor="b"/>
          <a:lstStyle>
            <a:lvl1pPr marL="0" indent="0">
              <a:buNone/>
              <a:defRPr sz="2000">
                <a:solidFill>
                  <a:schemeClr val="bg1">
                    <a:lumMod val="7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924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10261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828800"/>
            <a:ext cx="5181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88000" y="18288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57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533400"/>
            <a:ext cx="11176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06400" y="1657350"/>
            <a:ext cx="5181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6400" y="2297112"/>
            <a:ext cx="5181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990168" y="1657350"/>
            <a:ext cx="4881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990168" y="2297112"/>
            <a:ext cx="4881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433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618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0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43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838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Your Topic Goes Here</a:t>
            </a:r>
          </a:p>
        </p:txBody>
      </p:sp>
      <p:sp>
        <p:nvSpPr>
          <p:cNvPr id="1027" name="Rectangle 3"/>
          <p:cNvSpPr>
            <a:spLocks noGrp="1" noChangeArrowheads="1"/>
          </p:cNvSpPr>
          <p:nvPr>
            <p:ph type="body" idx="1"/>
          </p:nvPr>
        </p:nvSpPr>
        <p:spPr bwMode="auto">
          <a:xfrm>
            <a:off x="304800" y="1752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Your Subtopics Go Here</a:t>
            </a:r>
          </a:p>
          <a:p>
            <a:pPr lvl="1"/>
            <a:r>
              <a:rPr lang="en-US" smtClean="0"/>
              <a:t>A</a:t>
            </a:r>
          </a:p>
          <a:p>
            <a:pPr lvl="2"/>
            <a:r>
              <a:rPr lang="en-US" smtClean="0"/>
              <a:t>B</a:t>
            </a:r>
          </a:p>
          <a:p>
            <a:pPr lvl="3"/>
            <a:r>
              <a:rPr lang="en-US" smtClean="0"/>
              <a:t>C</a:t>
            </a:r>
          </a:p>
          <a:p>
            <a:pPr lvl="4"/>
            <a:r>
              <a:rPr lang="en-US" smtClean="0"/>
              <a:t>d</a:t>
            </a:r>
          </a:p>
          <a:p>
            <a:pPr lvl="2"/>
            <a:endParaRPr lang="en-US" smtClean="0"/>
          </a:p>
        </p:txBody>
      </p:sp>
    </p:spTree>
    <p:extLst>
      <p:ext uri="{BB962C8B-B14F-4D97-AF65-F5344CB8AC3E}">
        <p14:creationId xmlns:p14="http://schemas.microsoft.com/office/powerpoint/2010/main" val="41850696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fontAlgn="base" hangingPunct="1">
        <a:spcBef>
          <a:spcPct val="0"/>
        </a:spcBef>
        <a:spcAft>
          <a:spcPct val="0"/>
        </a:spcAft>
        <a:defRPr sz="3200">
          <a:solidFill>
            <a:srgbClr val="5E1D10"/>
          </a:solidFill>
          <a:latin typeface="+mj-lt"/>
          <a:ea typeface="+mj-ea"/>
          <a:cs typeface="+mj-cs"/>
        </a:defRPr>
      </a:lvl1pPr>
      <a:lvl2pPr algn="l" rtl="0" eaLnBrk="1" fontAlgn="base" hangingPunct="1">
        <a:spcBef>
          <a:spcPct val="0"/>
        </a:spcBef>
        <a:spcAft>
          <a:spcPct val="0"/>
        </a:spcAft>
        <a:defRPr sz="3200">
          <a:solidFill>
            <a:srgbClr val="5E1D10"/>
          </a:solidFill>
          <a:latin typeface="Palatino Linotype" pitchFamily="18" charset="0"/>
        </a:defRPr>
      </a:lvl2pPr>
      <a:lvl3pPr algn="l" rtl="0" eaLnBrk="1" fontAlgn="base" hangingPunct="1">
        <a:spcBef>
          <a:spcPct val="0"/>
        </a:spcBef>
        <a:spcAft>
          <a:spcPct val="0"/>
        </a:spcAft>
        <a:defRPr sz="3200">
          <a:solidFill>
            <a:srgbClr val="5E1D10"/>
          </a:solidFill>
          <a:latin typeface="Palatino Linotype" pitchFamily="18" charset="0"/>
        </a:defRPr>
      </a:lvl3pPr>
      <a:lvl4pPr algn="l" rtl="0" eaLnBrk="1" fontAlgn="base" hangingPunct="1">
        <a:spcBef>
          <a:spcPct val="0"/>
        </a:spcBef>
        <a:spcAft>
          <a:spcPct val="0"/>
        </a:spcAft>
        <a:defRPr sz="3200">
          <a:solidFill>
            <a:srgbClr val="5E1D10"/>
          </a:solidFill>
          <a:latin typeface="Palatino Linotype" pitchFamily="18" charset="0"/>
        </a:defRPr>
      </a:lvl4pPr>
      <a:lvl5pPr algn="l" rtl="0" eaLnBrk="1" fontAlgn="base" hangingPunct="1">
        <a:spcBef>
          <a:spcPct val="0"/>
        </a:spcBef>
        <a:spcAft>
          <a:spcPct val="0"/>
        </a:spcAft>
        <a:defRPr sz="3200">
          <a:solidFill>
            <a:srgbClr val="5E1D10"/>
          </a:solidFill>
          <a:latin typeface="Palatino Linotype" pitchFamily="18" charset="0"/>
        </a:defRPr>
      </a:lvl5pPr>
      <a:lvl6pPr marL="457200" algn="l" rtl="0" eaLnBrk="1" fontAlgn="base" hangingPunct="1">
        <a:spcBef>
          <a:spcPct val="0"/>
        </a:spcBef>
        <a:spcAft>
          <a:spcPct val="0"/>
        </a:spcAft>
        <a:defRPr sz="3200">
          <a:solidFill>
            <a:srgbClr val="5E1D10"/>
          </a:solidFill>
          <a:latin typeface="Palatino Linotype" pitchFamily="18" charset="0"/>
        </a:defRPr>
      </a:lvl6pPr>
      <a:lvl7pPr marL="914400" algn="l" rtl="0" eaLnBrk="1" fontAlgn="base" hangingPunct="1">
        <a:spcBef>
          <a:spcPct val="0"/>
        </a:spcBef>
        <a:spcAft>
          <a:spcPct val="0"/>
        </a:spcAft>
        <a:defRPr sz="3200">
          <a:solidFill>
            <a:srgbClr val="5E1D10"/>
          </a:solidFill>
          <a:latin typeface="Palatino Linotype" pitchFamily="18" charset="0"/>
        </a:defRPr>
      </a:lvl7pPr>
      <a:lvl8pPr marL="1371600" algn="l" rtl="0" eaLnBrk="1" fontAlgn="base" hangingPunct="1">
        <a:spcBef>
          <a:spcPct val="0"/>
        </a:spcBef>
        <a:spcAft>
          <a:spcPct val="0"/>
        </a:spcAft>
        <a:defRPr sz="3200">
          <a:solidFill>
            <a:srgbClr val="5E1D10"/>
          </a:solidFill>
          <a:latin typeface="Palatino Linotype" pitchFamily="18" charset="0"/>
        </a:defRPr>
      </a:lvl8pPr>
      <a:lvl9pPr marL="1828800" algn="l" rtl="0" eaLnBrk="1" fontAlgn="base" hangingPunct="1">
        <a:spcBef>
          <a:spcPct val="0"/>
        </a:spcBef>
        <a:spcAft>
          <a:spcPct val="0"/>
        </a:spcAft>
        <a:defRPr sz="3200">
          <a:solidFill>
            <a:srgbClr val="5E1D10"/>
          </a:solidFill>
          <a:latin typeface="Palatino Linotype" pitchFamily="18" charset="0"/>
        </a:defRPr>
      </a:lvl9pPr>
    </p:titleStyle>
    <p:bodyStyle>
      <a:lvl1pPr marL="342900" indent="-342900" algn="l" rtl="0" eaLnBrk="1" fontAlgn="base" hangingPunct="1">
        <a:spcBef>
          <a:spcPct val="20000"/>
        </a:spcBef>
        <a:spcAft>
          <a:spcPct val="0"/>
        </a:spcAft>
        <a:buChar char="•"/>
        <a:defRPr sz="20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Char char="–"/>
        <a:defRPr sz="2000">
          <a:solidFill>
            <a:schemeClr val="tx1"/>
          </a:solidFill>
          <a:latin typeface="Times New Roman" pitchFamily="18" charset="0"/>
          <a:cs typeface="Times New Roman" pitchFamily="18" charset="0"/>
        </a:defRPr>
      </a:lvl2pPr>
      <a:lvl3pPr marL="1143000" indent="-228600" algn="l" rtl="0" eaLnBrk="1" fontAlgn="base" hangingPunct="1">
        <a:spcBef>
          <a:spcPct val="20000"/>
        </a:spcBef>
        <a:spcAft>
          <a:spcPct val="0"/>
        </a:spcAft>
        <a:buChar char="•"/>
        <a:defRPr>
          <a:solidFill>
            <a:schemeClr val="tx1"/>
          </a:solidFill>
          <a:latin typeface="Times New Roman" pitchFamily="18" charset="0"/>
          <a:cs typeface="Times New Roman" pitchFamily="18" charset="0"/>
        </a:defRPr>
      </a:lvl3pPr>
      <a:lvl4pPr marL="1600200" indent="-228600" algn="l" rtl="0" eaLnBrk="1" fontAlgn="base" hangingPunct="1">
        <a:spcBef>
          <a:spcPct val="20000"/>
        </a:spcBef>
        <a:spcAft>
          <a:spcPct val="0"/>
        </a:spcAft>
        <a:buChar char="–"/>
        <a:defRPr sz="1600">
          <a:solidFill>
            <a:schemeClr val="tx1"/>
          </a:solidFill>
          <a:latin typeface="Times New Roman" pitchFamily="18" charset="0"/>
          <a:cs typeface="Times New Roman" pitchFamily="18" charset="0"/>
        </a:defRPr>
      </a:lvl4pPr>
      <a:lvl5pPr marL="2057400" indent="-228600" algn="l" rtl="0" eaLnBrk="1" fontAlgn="base" hangingPunct="1">
        <a:spcBef>
          <a:spcPct val="20000"/>
        </a:spcBef>
        <a:spcAft>
          <a:spcPct val="0"/>
        </a:spcAft>
        <a:buChar char="»"/>
        <a:defRPr sz="1600">
          <a:solidFill>
            <a:schemeClr val="tx1"/>
          </a:solidFill>
          <a:latin typeface="Times New Roman" pitchFamily="18" charset="0"/>
          <a:cs typeface="Times New Roman" pitchFamily="18"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28163-709E-4374-915D-9F7C706D3298}" type="datetimeFigureOut">
              <a:rPr lang="en-GB" smtClean="0"/>
              <a:t>12/04/2018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7749C-E933-44FB-852A-93DA5A9582BF}" type="slidenum">
              <a:rPr lang="en-GB" smtClean="0"/>
              <a:t>‹#›</a:t>
            </a:fld>
            <a:endParaRPr lang="en-GB"/>
          </a:p>
        </p:txBody>
      </p:sp>
    </p:spTree>
    <p:extLst>
      <p:ext uri="{BB962C8B-B14F-4D97-AF65-F5344CB8AC3E}">
        <p14:creationId xmlns:p14="http://schemas.microsoft.com/office/powerpoint/2010/main" val="692835144"/>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hyperlink" Target="mailto:l.y.boyle@dundee.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17171" y="2058535"/>
            <a:ext cx="9144000" cy="2387600"/>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Supporting Students at University of Dundee regardless of Distance: New York to Newbigging the principles are the same….</a:t>
            </a:r>
            <a:endParaRPr lang="en-GB" dirty="0"/>
          </a:p>
        </p:txBody>
      </p:sp>
      <p:sp>
        <p:nvSpPr>
          <p:cNvPr id="3" name="Subtitle 2"/>
          <p:cNvSpPr>
            <a:spLocks noGrp="1"/>
          </p:cNvSpPr>
          <p:nvPr>
            <p:ph type="subTitle" idx="1"/>
          </p:nvPr>
        </p:nvSpPr>
        <p:spPr>
          <a:xfrm>
            <a:off x="1556657" y="4657953"/>
            <a:ext cx="9144000" cy="1655762"/>
          </a:xfrm>
        </p:spPr>
        <p:txBody>
          <a:bodyPr/>
          <a:lstStyle/>
          <a:p>
            <a:r>
              <a:rPr lang="en-GB" dirty="0" smtClean="0"/>
              <a:t>Lynn Boyle </a:t>
            </a:r>
            <a:r>
              <a:rPr lang="en-GB" dirty="0" smtClean="0">
                <a:hlinkClick r:id="rId4"/>
              </a:rPr>
              <a:t>l.y.boyle@dundee.ac.uk</a:t>
            </a:r>
            <a:r>
              <a:rPr lang="en-GB" dirty="0" smtClean="0"/>
              <a:t> </a:t>
            </a:r>
          </a:p>
          <a:p>
            <a:r>
              <a:rPr lang="en-GB" dirty="0" smtClean="0"/>
              <a:t>Twitter: @boyledsweetie </a:t>
            </a:r>
            <a:endParaRPr lang="en-GB" dirty="0"/>
          </a:p>
        </p:txBody>
      </p:sp>
    </p:spTree>
    <p:extLst>
      <p:ext uri="{BB962C8B-B14F-4D97-AF65-F5344CB8AC3E}">
        <p14:creationId xmlns:p14="http://schemas.microsoft.com/office/powerpoint/2010/main" val="135825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IMG_0326"/>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pic>
        <p:nvPicPr>
          <p:cNvPr id="17413" name="Picture 5" descr="IMG_0306"/>
          <p:cNvPicPr>
            <a:picLocks noChangeAspect="1" noChangeArrowheads="1"/>
          </p:cNvPicPr>
          <p:nvPr/>
        </p:nvPicPr>
        <p:blipFill>
          <a:blip r:embed="rId4"/>
          <a:srcRect/>
          <a:stretch>
            <a:fillRect/>
          </a:stretch>
        </p:blipFill>
        <p:spPr bwMode="auto">
          <a:xfrm>
            <a:off x="6858000" y="1066800"/>
            <a:ext cx="2819400" cy="2819400"/>
          </a:xfrm>
          <a:prstGeom prst="rect">
            <a:avLst/>
          </a:prstGeom>
          <a:noFill/>
          <a:ln w="9525">
            <a:noFill/>
            <a:miter lim="800000"/>
            <a:headEnd/>
            <a:tailEnd/>
          </a:ln>
        </p:spPr>
      </p:pic>
      <p:pic>
        <p:nvPicPr>
          <p:cNvPr id="17414" name="Picture 6" descr="IMG_0299"/>
          <p:cNvPicPr>
            <a:picLocks noChangeAspect="1" noChangeArrowheads="1"/>
          </p:cNvPicPr>
          <p:nvPr/>
        </p:nvPicPr>
        <p:blipFill>
          <a:blip r:embed="rId5"/>
          <a:srcRect/>
          <a:stretch>
            <a:fillRect/>
          </a:stretch>
        </p:blipFill>
        <p:spPr bwMode="auto">
          <a:xfrm>
            <a:off x="4495801" y="685801"/>
            <a:ext cx="5178425" cy="5178425"/>
          </a:xfrm>
          <a:prstGeom prst="rect">
            <a:avLst/>
          </a:prstGeom>
          <a:noFill/>
          <a:ln w="9525">
            <a:noFill/>
            <a:miter lim="800000"/>
            <a:headEnd/>
            <a:tailEnd/>
          </a:ln>
        </p:spPr>
      </p:pic>
      <p:pic>
        <p:nvPicPr>
          <p:cNvPr id="17415" name="Picture 7" descr="IMG_0314"/>
          <p:cNvPicPr>
            <a:picLocks noChangeAspect="1" noChangeArrowheads="1"/>
          </p:cNvPicPr>
          <p:nvPr/>
        </p:nvPicPr>
        <p:blipFill>
          <a:blip r:embed="rId6"/>
          <a:srcRect r="35938" b="-9375"/>
          <a:stretch>
            <a:fillRect/>
          </a:stretch>
        </p:blipFill>
        <p:spPr bwMode="auto">
          <a:xfrm>
            <a:off x="2133601" y="152400"/>
            <a:ext cx="4016375" cy="6858000"/>
          </a:xfrm>
          <a:prstGeom prst="rect">
            <a:avLst/>
          </a:prstGeom>
          <a:noFill/>
          <a:ln w="9525">
            <a:noFill/>
            <a:miter lim="800000"/>
            <a:headEnd/>
            <a:tailEnd/>
          </a:ln>
        </p:spPr>
      </p:pic>
      <p:pic>
        <p:nvPicPr>
          <p:cNvPr id="17416" name="Picture 8" descr="IMG_0312"/>
          <p:cNvPicPr>
            <a:picLocks noChangeAspect="1" noChangeArrowheads="1"/>
          </p:cNvPicPr>
          <p:nvPr/>
        </p:nvPicPr>
        <p:blipFill>
          <a:blip r:embed="rId7"/>
          <a:srcRect t="18867" r="33963" b="27931"/>
          <a:stretch>
            <a:fillRect/>
          </a:stretch>
        </p:blipFill>
        <p:spPr bwMode="auto">
          <a:xfrm>
            <a:off x="2895601" y="3124201"/>
            <a:ext cx="4087813" cy="3294063"/>
          </a:xfrm>
          <a:prstGeom prst="rect">
            <a:avLst/>
          </a:prstGeom>
          <a:noFill/>
          <a:ln w="9525">
            <a:noFill/>
            <a:miter lim="800000"/>
            <a:headEnd/>
            <a:tailEnd/>
          </a:ln>
        </p:spPr>
      </p:pic>
    </p:spTree>
    <p:extLst>
      <p:ext uri="{BB962C8B-B14F-4D97-AF65-F5344CB8AC3E}">
        <p14:creationId xmlns:p14="http://schemas.microsoft.com/office/powerpoint/2010/main" val="8384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910" y="217170"/>
            <a:ext cx="11647170" cy="6124754"/>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Roodie – Needs walking</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Ricki – Needs to walk Roodie  because Ross is late for school</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Ross - Needs a school uniform and can’t find one because Rhona forgot to wash it.</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Rhona - Forgot to walk the dog, forgot to wash the uniform, has a full time job, is expecting a new baby and needs a BA Childhood Practice degree to keep her job as a Nursery Manager.</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Rhona- Needs get her head around referencing and forgot to wash the uniform because she was studying from 8pm until midnight after she had finished work and some of her daily chores. She hates the bloody dog. </a:t>
            </a:r>
            <a:endParaRPr lang="en-GB" sz="2800" dirty="0"/>
          </a:p>
        </p:txBody>
      </p:sp>
    </p:spTree>
    <p:extLst>
      <p:ext uri="{BB962C8B-B14F-4D97-AF65-F5344CB8AC3E}">
        <p14:creationId xmlns:p14="http://schemas.microsoft.com/office/powerpoint/2010/main" val="2967919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431800"/>
            <a:ext cx="10820400" cy="6186309"/>
          </a:xfrm>
          <a:prstGeom prst="rect">
            <a:avLst/>
          </a:prstGeom>
          <a:noFill/>
        </p:spPr>
        <p:txBody>
          <a:bodyPr wrap="square" rtlCol="0">
            <a:spAutoFit/>
          </a:bodyPr>
          <a:lstStyle/>
          <a:p>
            <a:r>
              <a:rPr lang="en-GB" sz="2400" b="1" dirty="0" smtClean="0">
                <a:latin typeface="Corbel" panose="020B0503020204020204" pitchFamily="34" charset="0"/>
              </a:rPr>
              <a:t>What Rhona Needs….. </a:t>
            </a:r>
          </a:p>
          <a:p>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Support </a:t>
            </a:r>
          </a:p>
          <a:p>
            <a:pPr marL="342900" indent="-342900">
              <a:buFont typeface="Wingdings" panose="05000000000000000000" pitchFamily="2" charset="2"/>
              <a:buChar char="ü"/>
            </a:pPr>
            <a:endParaRPr lang="en-GB" sz="2400" b="1" dirty="0" smtClean="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Reassurance</a:t>
            </a:r>
          </a:p>
          <a:p>
            <a:pPr marL="342900" indent="-342900">
              <a:buFont typeface="Wingdings" panose="05000000000000000000" pitchFamily="2" charset="2"/>
              <a:buChar char="ü"/>
            </a:pPr>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Online Classes when she can attend them - Or recordings of those classes</a:t>
            </a:r>
          </a:p>
          <a:p>
            <a:pPr marL="342900" indent="-342900">
              <a:buFont typeface="Wingdings" panose="05000000000000000000" pitchFamily="2" charset="2"/>
              <a:buChar char="ü"/>
            </a:pPr>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Places to hang out online and talk to her fellow classmates</a:t>
            </a:r>
          </a:p>
          <a:p>
            <a:pPr marL="342900" indent="-342900">
              <a:buFont typeface="Wingdings" panose="05000000000000000000" pitchFamily="2" charset="2"/>
              <a:buChar char="ü"/>
            </a:pPr>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Easy access to the online library</a:t>
            </a:r>
          </a:p>
          <a:p>
            <a:pPr marL="342900" indent="-342900">
              <a:buFont typeface="Wingdings" panose="05000000000000000000" pitchFamily="2" charset="2"/>
              <a:buChar char="ü"/>
            </a:pPr>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Materials which are easy to navigate and connect with</a:t>
            </a:r>
          </a:p>
          <a:p>
            <a:pPr marL="342900" indent="-342900">
              <a:buFont typeface="Wingdings" panose="05000000000000000000" pitchFamily="2" charset="2"/>
              <a:buChar char="ü"/>
            </a:pPr>
            <a:endParaRPr lang="en-GB" sz="2400" b="1" dirty="0">
              <a:latin typeface="Corbel" panose="020B0503020204020204" pitchFamily="34" charset="0"/>
            </a:endParaRPr>
          </a:p>
          <a:p>
            <a:pPr marL="342900" indent="-342900">
              <a:buFont typeface="Wingdings" panose="05000000000000000000" pitchFamily="2" charset="2"/>
              <a:buChar char="ü"/>
            </a:pPr>
            <a:r>
              <a:rPr lang="en-GB" sz="2400" b="1" dirty="0" smtClean="0">
                <a:latin typeface="Corbel" panose="020B0503020204020204" pitchFamily="34" charset="0"/>
              </a:rPr>
              <a:t>Somebody to walk the bloody dog </a:t>
            </a:r>
          </a:p>
          <a:p>
            <a:endParaRPr lang="en-GB" dirty="0" smtClean="0"/>
          </a:p>
          <a:p>
            <a:endParaRPr lang="en-GB" dirty="0"/>
          </a:p>
        </p:txBody>
      </p:sp>
    </p:spTree>
    <p:extLst>
      <p:ext uri="{BB962C8B-B14F-4D97-AF65-F5344CB8AC3E}">
        <p14:creationId xmlns:p14="http://schemas.microsoft.com/office/powerpoint/2010/main" val="22150412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900" y="1498600"/>
            <a:ext cx="10007600" cy="1323439"/>
          </a:xfrm>
          <a:prstGeom prst="rect">
            <a:avLst/>
          </a:prstGeom>
          <a:noFill/>
        </p:spPr>
        <p:txBody>
          <a:bodyPr wrap="square" rtlCol="0">
            <a:spAutoFit/>
          </a:bodyPr>
          <a:lstStyle/>
          <a:p>
            <a:pPr algn="ctr"/>
            <a:r>
              <a:rPr lang="en-GB" sz="8000" dirty="0" smtClean="0"/>
              <a:t>Spoon – Feeding </a:t>
            </a:r>
            <a:endParaRPr lang="en-GB" sz="8000" dirty="0"/>
          </a:p>
        </p:txBody>
      </p:sp>
    </p:spTree>
    <p:extLst>
      <p:ext uri="{BB962C8B-B14F-4D97-AF65-F5344CB8AC3E}">
        <p14:creationId xmlns:p14="http://schemas.microsoft.com/office/powerpoint/2010/main" val="17897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1828800" y="609600"/>
            <a:ext cx="8458200" cy="1981200"/>
          </a:xfrm>
        </p:spPr>
        <p:txBody>
          <a:bodyPr/>
          <a:lstStyle/>
          <a:p>
            <a:pPr eaLnBrk="1" hangingPunct="1"/>
            <a:r>
              <a:rPr lang="en-US" sz="3600" cap="none" dirty="0">
                <a:latin typeface="Arial" charset="0"/>
              </a:rPr>
              <a:t>“As a distance learner the online session makes you feel like you are in a virtual classroom” </a:t>
            </a:r>
            <a:r>
              <a:rPr lang="en-US" sz="2400" b="0" cap="none" dirty="0">
                <a:latin typeface="Arial" charset="0"/>
              </a:rPr>
              <a:t>(</a:t>
            </a:r>
            <a:r>
              <a:rPr lang="en-GB" sz="2400" b="0" cap="none" dirty="0">
                <a:solidFill>
                  <a:schemeClr val="bg1"/>
                </a:solidFill>
                <a:latin typeface="Arial" charset="0"/>
              </a:rPr>
              <a:t>CP student, </a:t>
            </a:r>
            <a:r>
              <a:rPr lang="en-GB" sz="2400" b="0" cap="none" dirty="0" smtClean="0">
                <a:solidFill>
                  <a:schemeClr val="bg1"/>
                </a:solidFill>
                <a:latin typeface="Arial" charset="0"/>
              </a:rPr>
              <a:t>2015)</a:t>
            </a:r>
            <a:r>
              <a:rPr lang="en-GB" sz="2800" b="0" cap="none" dirty="0" smtClean="0"/>
              <a:t> </a:t>
            </a:r>
            <a:endParaRPr lang="en-US" sz="2800" b="0" cap="none" dirty="0"/>
          </a:p>
        </p:txBody>
      </p:sp>
    </p:spTree>
    <p:extLst>
      <p:ext uri="{BB962C8B-B14F-4D97-AF65-F5344CB8AC3E}">
        <p14:creationId xmlns:p14="http://schemas.microsoft.com/office/powerpoint/2010/main" val="1874662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15" y="0"/>
            <a:ext cx="12204915" cy="6858000"/>
          </a:xfrm>
          <a:prstGeom prst="rect">
            <a:avLst/>
          </a:prstGeom>
        </p:spPr>
      </p:pic>
      <p:sp>
        <p:nvSpPr>
          <p:cNvPr id="3" name="TextBox 2"/>
          <p:cNvSpPr txBox="1"/>
          <p:nvPr/>
        </p:nvSpPr>
        <p:spPr>
          <a:xfrm>
            <a:off x="228600" y="762000"/>
            <a:ext cx="5016500" cy="3416320"/>
          </a:xfrm>
          <a:prstGeom prst="rect">
            <a:avLst/>
          </a:prstGeom>
          <a:noFill/>
        </p:spPr>
        <p:txBody>
          <a:bodyPr wrap="square" rtlCol="0">
            <a:spAutoFit/>
          </a:bodyPr>
          <a:lstStyle/>
          <a:p>
            <a:r>
              <a:rPr lang="en-GB" sz="7200" dirty="0" smtClean="0">
                <a:solidFill>
                  <a:srgbClr val="FFFF00"/>
                </a:solidFill>
              </a:rPr>
              <a:t>I drink and I know things….</a:t>
            </a:r>
            <a:endParaRPr lang="en-GB" sz="7200" dirty="0">
              <a:solidFill>
                <a:srgbClr val="FFFF00"/>
              </a:solidFill>
            </a:endParaRPr>
          </a:p>
        </p:txBody>
      </p:sp>
    </p:spTree>
    <p:extLst>
      <p:ext uri="{BB962C8B-B14F-4D97-AF65-F5344CB8AC3E}">
        <p14:creationId xmlns:p14="http://schemas.microsoft.com/office/powerpoint/2010/main" val="2296508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368300"/>
            <a:ext cx="11569700" cy="6340197"/>
          </a:xfrm>
          <a:prstGeom prst="rect">
            <a:avLst/>
          </a:prstGeom>
          <a:noFill/>
        </p:spPr>
        <p:txBody>
          <a:bodyPr wrap="square" rtlCol="0">
            <a:spAutoFit/>
          </a:bodyPr>
          <a:lstStyle/>
          <a:p>
            <a:endParaRPr lang="en-GB" dirty="0" smtClean="0"/>
          </a:p>
          <a:p>
            <a:r>
              <a:rPr lang="en-GB" sz="4400" dirty="0" smtClean="0"/>
              <a:t>“ Referencing is tricky isn’t it, I find memorizing does not work, I always need the text book’</a:t>
            </a:r>
          </a:p>
          <a:p>
            <a:endParaRPr lang="en-GB" sz="4400" dirty="0"/>
          </a:p>
          <a:p>
            <a:pPr lvl="1"/>
            <a:r>
              <a:rPr lang="en-GB" sz="4400" dirty="0" smtClean="0"/>
              <a:t>‘When I was studying, I found that creating a reflective diary was useful’</a:t>
            </a:r>
          </a:p>
          <a:p>
            <a:endParaRPr lang="en-GB" sz="4400" dirty="0"/>
          </a:p>
          <a:p>
            <a:pPr lvl="3"/>
            <a:r>
              <a:rPr lang="en-GB" sz="4400" dirty="0" smtClean="0"/>
              <a:t>‘I had not thought of that before, thanks for the idea’ </a:t>
            </a:r>
          </a:p>
          <a:p>
            <a:endParaRPr lang="en-GB" dirty="0"/>
          </a:p>
          <a:p>
            <a:endParaRPr lang="en-GB" dirty="0"/>
          </a:p>
        </p:txBody>
      </p:sp>
    </p:spTree>
    <p:extLst>
      <p:ext uri="{BB962C8B-B14F-4D97-AF65-F5344CB8AC3E}">
        <p14:creationId xmlns:p14="http://schemas.microsoft.com/office/powerpoint/2010/main" val="3656042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38138"/>
            <a:ext cx="12280900" cy="7534275"/>
          </a:xfrm>
          <a:prstGeom prst="rect">
            <a:avLst/>
          </a:prstGeom>
        </p:spPr>
      </p:pic>
    </p:spTree>
    <p:extLst>
      <p:ext uri="{BB962C8B-B14F-4D97-AF65-F5344CB8AC3E}">
        <p14:creationId xmlns:p14="http://schemas.microsoft.com/office/powerpoint/2010/main" val="1132366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1146" y="82062"/>
            <a:ext cx="10990421" cy="6646985"/>
          </a:xfrm>
          <a:prstGeom prst="rect">
            <a:avLst/>
          </a:prstGeom>
        </p:spPr>
      </p:pic>
    </p:spTree>
    <p:extLst>
      <p:ext uri="{BB962C8B-B14F-4D97-AF65-F5344CB8AC3E}">
        <p14:creationId xmlns:p14="http://schemas.microsoft.com/office/powerpoint/2010/main" val="3595585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7067837"/>
          </a:xfrm>
          <a:prstGeom prst="rect">
            <a:avLst/>
          </a:prstGeom>
        </p:spPr>
      </p:pic>
    </p:spTree>
    <p:extLst>
      <p:ext uri="{BB962C8B-B14F-4D97-AF65-F5344CB8AC3E}">
        <p14:creationId xmlns:p14="http://schemas.microsoft.com/office/powerpoint/2010/main" val="187446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590" y="0"/>
            <a:ext cx="12607969" cy="6960869"/>
          </a:xfrm>
          <a:prstGeom prst="rect">
            <a:avLst/>
          </a:prstGeom>
        </p:spPr>
      </p:pic>
    </p:spTree>
    <p:extLst>
      <p:ext uri="{BB962C8B-B14F-4D97-AF65-F5344CB8AC3E}">
        <p14:creationId xmlns:p14="http://schemas.microsoft.com/office/powerpoint/2010/main" val="2267176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 y="-1005841"/>
            <a:ext cx="12905255" cy="7863841"/>
          </a:xfrm>
          <a:prstGeom prst="rect">
            <a:avLst/>
          </a:prstGeom>
        </p:spPr>
      </p:pic>
    </p:spTree>
    <p:extLst>
      <p:ext uri="{BB962C8B-B14F-4D97-AF65-F5344CB8AC3E}">
        <p14:creationId xmlns:p14="http://schemas.microsoft.com/office/powerpoint/2010/main" val="3302662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7850" y="-1"/>
            <a:ext cx="8576310" cy="6625199"/>
          </a:xfrm>
          <a:prstGeom prst="rect">
            <a:avLst/>
          </a:prstGeom>
        </p:spPr>
      </p:pic>
    </p:spTree>
    <p:extLst>
      <p:ext uri="{BB962C8B-B14F-4D97-AF65-F5344CB8AC3E}">
        <p14:creationId xmlns:p14="http://schemas.microsoft.com/office/powerpoint/2010/main" val="3572286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05" y="0"/>
            <a:ext cx="12129595" cy="6858000"/>
          </a:xfrm>
          <a:prstGeom prst="rect">
            <a:avLst/>
          </a:prstGeom>
        </p:spPr>
      </p:pic>
    </p:spTree>
    <p:extLst>
      <p:ext uri="{BB962C8B-B14F-4D97-AF65-F5344CB8AC3E}">
        <p14:creationId xmlns:p14="http://schemas.microsoft.com/office/powerpoint/2010/main" val="3739239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100" y="825500"/>
            <a:ext cx="10337800" cy="4154984"/>
          </a:xfrm>
          <a:prstGeom prst="rect">
            <a:avLst/>
          </a:prstGeom>
        </p:spPr>
        <p:txBody>
          <a:bodyPr wrap="square">
            <a:spAutoFit/>
          </a:bodyPr>
          <a:lstStyle/>
          <a:p>
            <a:r>
              <a:rPr lang="en-GB" sz="4400" dirty="0" smtClean="0"/>
              <a:t>feedback </a:t>
            </a:r>
            <a:r>
              <a:rPr lang="en-GB" sz="4400" dirty="0"/>
              <a:t>in distance learning programmes will be less effective if there is a lack of transparency and little opportunity for interaction between tutors and students</a:t>
            </a:r>
            <a:r>
              <a:rPr lang="en-GB" sz="4400" dirty="0" smtClean="0"/>
              <a:t>.</a:t>
            </a:r>
          </a:p>
          <a:p>
            <a:endParaRPr lang="en-GB" sz="4400" dirty="0"/>
          </a:p>
          <a:p>
            <a:r>
              <a:rPr lang="en-GB" sz="4400" dirty="0" err="1"/>
              <a:t>Ros</a:t>
            </a:r>
            <a:r>
              <a:rPr lang="en-GB" sz="4400" dirty="0"/>
              <a:t> </a:t>
            </a:r>
            <a:r>
              <a:rPr lang="en-GB" sz="4400" dirty="0" err="1"/>
              <a:t>i</a:t>
            </a:r>
            <a:r>
              <a:rPr lang="en-GB" sz="4400" dirty="0"/>
              <a:t> </a:t>
            </a:r>
            <a:r>
              <a:rPr lang="en-GB" sz="4400" dirty="0" err="1"/>
              <a:t>Soléé</a:t>
            </a:r>
            <a:r>
              <a:rPr lang="en-GB" sz="4400" dirty="0"/>
              <a:t> and Truman (2005) </a:t>
            </a:r>
          </a:p>
        </p:txBody>
      </p:sp>
    </p:spTree>
    <p:extLst>
      <p:ext uri="{BB962C8B-B14F-4D97-AF65-F5344CB8AC3E}">
        <p14:creationId xmlns:p14="http://schemas.microsoft.com/office/powerpoint/2010/main" val="2171440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200"/>
            <a:ext cx="12298018" cy="7199465"/>
          </a:xfrm>
          <a:prstGeom prst="rect">
            <a:avLst/>
          </a:prstGeom>
        </p:spPr>
      </p:pic>
    </p:spTree>
    <p:extLst>
      <p:ext uri="{BB962C8B-B14F-4D97-AF65-F5344CB8AC3E}">
        <p14:creationId xmlns:p14="http://schemas.microsoft.com/office/powerpoint/2010/main" val="2753022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6526" y="0"/>
            <a:ext cx="12188825" cy="7467600"/>
          </a:xfrm>
          <a:prstGeom prst="rect">
            <a:avLst/>
          </a:prstGeom>
        </p:spPr>
      </p:pic>
    </p:spTree>
    <p:extLst>
      <p:ext uri="{BB962C8B-B14F-4D97-AF65-F5344CB8AC3E}">
        <p14:creationId xmlns:p14="http://schemas.microsoft.com/office/powerpoint/2010/main" val="1111010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 y="1165860"/>
            <a:ext cx="11132820" cy="4832092"/>
          </a:xfrm>
          <a:prstGeom prst="rect">
            <a:avLst/>
          </a:prstGeom>
        </p:spPr>
        <p:txBody>
          <a:bodyPr wrap="square">
            <a:spAutoFit/>
          </a:bodyPr>
          <a:lstStyle/>
          <a:p>
            <a:r>
              <a:rPr lang="en-GB" sz="4400" dirty="0" smtClean="0"/>
              <a:t> “for a significant portion of modern-day students, the attractiveness of ‘flexibility’ as a feature of distance education is tempered by necessity and so an appreciation of ‘flexibility’ cannot prima facie be taken as indicative of a preference for autonomous or independent learning”(Rush, 2015)</a:t>
            </a:r>
            <a:endParaRPr lang="en-GB" sz="3200" dirty="0"/>
          </a:p>
        </p:txBody>
      </p:sp>
    </p:spTree>
    <p:extLst>
      <p:ext uri="{BB962C8B-B14F-4D97-AF65-F5344CB8AC3E}">
        <p14:creationId xmlns:p14="http://schemas.microsoft.com/office/powerpoint/2010/main" val="239699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incomplete_network">
  <a:themeElements>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Custom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QAA Hold Item Deleting</Name>
    <Type>3</Type>
    <SequenceNumber>1000</SequenceNumber>
    <Assembly>BlueSource.QAA.LegalHold, Version=1.0.0.0, Culture=neutral, PublicKeyToken=98e5a19c401bc91c</Assembly>
    <Class>BlueSource.QAA.LegalHold.StopOnHoldDeleteEvents</Class>
    <Data/>
    <Filter/>
  </Receiver>
</spe:Receivers>
</file>

<file path=customXml/item3.xml><?xml version="1.0" encoding="utf-8"?>
<p:properties xmlns:p="http://schemas.microsoft.com/office/2006/metadata/properties" xmlns:xsi="http://www.w3.org/2001/XMLSchema-instance">
  <documentManagement>
    <Strand xmlns="25beefa3-6df1-42c8-984e-35dbf263528a">Learning Communities</Strand>
    <Meeting_x0020_Date xmlns="25beefa3-6df1-42c8-984e-35dbf263528a">2016-05-18T23:00:00+00:00</Meeting_x0020_Date>
  </documentManagement>
</p:properties>
</file>

<file path=customXml/item4.xml><?xml version="1.0" encoding="utf-8"?>
<ct:contentTypeSchema xmlns:ct="http://schemas.microsoft.com/office/2006/metadata/contentType" xmlns:ma="http://schemas.microsoft.com/office/2006/metadata/properties/metaAttributes" ct:_="" ma:_="" ma:contentTypeName="Presentation" ma:contentTypeID="0x010100E524559A1B968C49BC07D9E1AA4E616600459591A892A8594E8DBFBABB16AF4F95" ma:contentTypeVersion="6" ma:contentTypeDescription="" ma:contentTypeScope="" ma:versionID="1869dc2eb5465127437d6dd4e15bf07b">
  <xsd:schema xmlns:xsd="http://www.w3.org/2001/XMLSchema" xmlns:p="http://schemas.microsoft.com/office/2006/metadata/properties" xmlns:ns2="25beefa3-6df1-42c8-984e-35dbf263528a" targetNamespace="http://schemas.microsoft.com/office/2006/metadata/properties" ma:root="true" ma:fieldsID="198049728a7397895f75724b53b843d1" ns2:_="">
    <xsd:import namespace="25beefa3-6df1-42c8-984e-35dbf263528a"/>
    <xsd:element name="properties">
      <xsd:complexType>
        <xsd:sequence>
          <xsd:element name="documentManagement">
            <xsd:complexType>
              <xsd:all>
                <xsd:element ref="ns2:Meeting_x0020_Date" minOccurs="0"/>
                <xsd:element ref="ns2:Strand" minOccurs="0"/>
              </xsd:all>
            </xsd:complexType>
          </xsd:element>
        </xsd:sequence>
      </xsd:complexType>
    </xsd:element>
  </xsd:schema>
  <xsd:schema xmlns:xsd="http://www.w3.org/2001/XMLSchema" xmlns:dms="http://schemas.microsoft.com/office/2006/documentManagement/types" targetNamespace="25beefa3-6df1-42c8-984e-35dbf263528a" elementFormDefault="qualified">
    <xsd:import namespace="http://schemas.microsoft.com/office/2006/documentManagement/types"/>
    <xsd:element name="Meeting_x0020_Date" ma:index="8" nillable="true" ma:displayName="Meeting Date" ma:format="DateOnly" ma:internalName="Meeting_x0020_Date">
      <xsd:simpleType>
        <xsd:restriction base="dms:DateTime"/>
      </xsd:simpleType>
    </xsd:element>
    <xsd:element name="Strand" ma:index="9" nillable="true" ma:displayName="Strand" ma:internalName="Stran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9B924F1-7EC8-4213-9EC8-C945E18D754A}">
  <ds:schemaRefs>
    <ds:schemaRef ds:uri="http://schemas.microsoft.com/sharepoint/v3/contenttype/forms"/>
  </ds:schemaRefs>
</ds:datastoreItem>
</file>

<file path=customXml/itemProps2.xml><?xml version="1.0" encoding="utf-8"?>
<ds:datastoreItem xmlns:ds="http://schemas.openxmlformats.org/officeDocument/2006/customXml" ds:itemID="{BFAC00EA-07D5-44E5-BC3F-1CD89F948E48}">
  <ds:schemaRefs>
    <ds:schemaRef ds:uri="http://schemas.microsoft.com/sharepoint/events"/>
  </ds:schemaRefs>
</ds:datastoreItem>
</file>

<file path=customXml/itemProps3.xml><?xml version="1.0" encoding="utf-8"?>
<ds:datastoreItem xmlns:ds="http://schemas.openxmlformats.org/officeDocument/2006/customXml" ds:itemID="{5A3D58E4-4C2B-4E2B-B604-ABD6E4CF4F75}">
  <ds:schemaRefs>
    <ds:schemaRef ds:uri="http://purl.org/dc/terms/"/>
    <ds:schemaRef ds:uri="25beefa3-6df1-42c8-984e-35dbf263528a"/>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6548B3AA-8559-47A6-BA2F-1C7A12FE8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beefa3-6df1-42c8-984e-35dbf263528a"/>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340</TotalTime>
  <Words>880</Words>
  <Application>Microsoft Office PowerPoint</Application>
  <PresentationFormat>Widescreen</PresentationFormat>
  <Paragraphs>69</Paragraphs>
  <Slides>19</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Corbel</vt:lpstr>
      <vt:lpstr>Palatino Linotype</vt:lpstr>
      <vt:lpstr>Times New Roman</vt:lpstr>
      <vt:lpstr>Wingdings</vt:lpstr>
      <vt:lpstr>incomplete_network</vt:lpstr>
      <vt:lpstr>Office Theme</vt:lpstr>
      <vt:lpstr>   Supporting Students at University of Dundee regardless of Distance: New York to Newbigging the principles are the same….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distance learner the online session makes you feel like you are in a virtual classroom” (CP student, 2015) </vt:lpstr>
      <vt:lpstr>PowerPoint Presentation</vt:lpstr>
      <vt:lpstr>PowerPoint Presentation</vt:lpstr>
      <vt:lpstr>PowerPoint Presentation</vt:lpstr>
      <vt:lpstr>PowerPoint Presentation</vt:lpstr>
      <vt:lpstr>PowerPoint Presentation</vt:lpstr>
    </vt:vector>
  </TitlesOfParts>
  <Company>University of Dundee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regardless of Distance: New York to Newbigging the principles are the same</dc:title>
  <dc:creator>University of Dundee</dc:creator>
  <cp:lastModifiedBy>Oonagh Holland</cp:lastModifiedBy>
  <cp:revision>23</cp:revision>
  <dcterms:created xsi:type="dcterms:W3CDTF">2016-04-29T08:55:15Z</dcterms:created>
  <dcterms:modified xsi:type="dcterms:W3CDTF">2018-04-12T14:00:52Z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0x010100E524559A1B968C49BC07D9E1AA4E616600459591A892A8594E8DBFBABB16AF4F95</vt:lpwstr>
  </property>
</Properties>
</file>