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60" r:id="rId3"/>
    <p:sldId id="267" r:id="rId4"/>
    <p:sldId id="262" r:id="rId5"/>
    <p:sldId id="264" r:id="rId6"/>
    <p:sldId id="268" r:id="rId7"/>
    <p:sldId id="270" r:id="rId8"/>
    <p:sldId id="272" r:id="rId9"/>
    <p:sldId id="273" r:id="rId10"/>
    <p:sldId id="274" r:id="rId11"/>
    <p:sldId id="275" r:id="rId12"/>
  </p:sldIdLst>
  <p:sldSz cx="12801600" cy="9601200" type="A3"/>
  <p:notesSz cx="9872663" cy="6797675"/>
  <p:defaultTextStyle>
    <a:defPPr>
      <a:defRPr lang="en-US"/>
    </a:defPPr>
    <a:lvl1pPr marL="0" algn="l" defTabSz="2249607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1pPr>
    <a:lvl2pPr marL="1124803" algn="l" defTabSz="2249607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2pPr>
    <a:lvl3pPr marL="2249607" algn="l" defTabSz="2249607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3pPr>
    <a:lvl4pPr marL="3374410" algn="l" defTabSz="2249607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4pPr>
    <a:lvl5pPr marL="4499214" algn="l" defTabSz="2249607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5pPr>
    <a:lvl6pPr marL="5624017" algn="l" defTabSz="2249607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6pPr>
    <a:lvl7pPr marL="6748821" algn="l" defTabSz="2249607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7pPr>
    <a:lvl8pPr marL="7873624" algn="l" defTabSz="2249607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8pPr>
    <a:lvl9pPr marL="8998428" algn="l" defTabSz="2249607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06">
          <p15:clr>
            <a:srgbClr val="A4A3A4"/>
          </p15:clr>
        </p15:guide>
        <p15:guide id="2" pos="40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9"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9" autoAdjust="0"/>
    <p:restoredTop sz="94660"/>
  </p:normalViewPr>
  <p:slideViewPr>
    <p:cSldViewPr>
      <p:cViewPr varScale="1">
        <p:scale>
          <a:sx n="79" d="100"/>
          <a:sy n="79" d="100"/>
        </p:scale>
        <p:origin x="1674" y="108"/>
      </p:cViewPr>
      <p:guideLst>
        <p:guide orient="horz" pos="7306"/>
        <p:guide pos="40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9529" cy="339314"/>
          </a:xfrm>
          <a:prstGeom prst="rect">
            <a:avLst/>
          </a:prstGeom>
        </p:spPr>
        <p:txBody>
          <a:bodyPr vert="horz" lIns="167399" tIns="83700" rIns="167399" bIns="83700" rtlCol="0"/>
          <a:lstStyle>
            <a:lvl1pPr algn="l">
              <a:defRPr sz="2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36" y="1"/>
            <a:ext cx="4276583" cy="339314"/>
          </a:xfrm>
          <a:prstGeom prst="rect">
            <a:avLst/>
          </a:prstGeom>
        </p:spPr>
        <p:txBody>
          <a:bodyPr vert="horz" lIns="167399" tIns="83700" rIns="167399" bIns="83700" rtlCol="0"/>
          <a:lstStyle>
            <a:lvl1pPr algn="r">
              <a:defRPr sz="2200"/>
            </a:lvl1pPr>
          </a:lstStyle>
          <a:p>
            <a:fld id="{2833D8CC-C22C-B345-AE87-DE97F2ABAAF7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5510"/>
            <a:ext cx="4279529" cy="342165"/>
          </a:xfrm>
          <a:prstGeom prst="rect">
            <a:avLst/>
          </a:prstGeom>
        </p:spPr>
        <p:txBody>
          <a:bodyPr vert="horz" lIns="167399" tIns="83700" rIns="167399" bIns="83700" rtlCol="0" anchor="b"/>
          <a:lstStyle>
            <a:lvl1pPr algn="l">
              <a:defRPr sz="2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36" y="6455510"/>
            <a:ext cx="4276583" cy="342165"/>
          </a:xfrm>
          <a:prstGeom prst="rect">
            <a:avLst/>
          </a:prstGeom>
        </p:spPr>
        <p:txBody>
          <a:bodyPr vert="horz" lIns="167399" tIns="83700" rIns="167399" bIns="83700" rtlCol="0" anchor="b"/>
          <a:lstStyle>
            <a:lvl1pPr algn="r">
              <a:defRPr sz="2200"/>
            </a:lvl1pPr>
          </a:lstStyle>
          <a:p>
            <a:fld id="{52388B8A-DA4B-9A4B-B8F7-55EE8B68C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422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1383" y="2976376"/>
            <a:ext cx="10895640" cy="201624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2762" y="5376672"/>
            <a:ext cx="8972882" cy="24003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4/12/2018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4/12/2018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926" y="2208276"/>
            <a:ext cx="5576003" cy="633679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601480" y="2208276"/>
            <a:ext cx="5576003" cy="633679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4/12/2018</a:t>
            </a:fld>
            <a:endParaRPr lang="en-US" smtClean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4/12/2018</a:t>
            </a:fld>
            <a:endParaRPr lang="en-US" smtClean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4/12/2018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" y="4"/>
            <a:ext cx="12817788" cy="761650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0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rgbClr val="F9B23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" y="727178"/>
            <a:ext cx="12817788" cy="7857808"/>
          </a:xfrm>
          <a:custGeom>
            <a:avLst/>
            <a:gdLst/>
            <a:ahLst/>
            <a:cxnLst/>
            <a:rect l="l" t="t" r="r" b="b"/>
            <a:pathLst>
              <a:path w="5328030" h="3097390">
                <a:moveTo>
                  <a:pt x="0" y="3097390"/>
                </a:moveTo>
                <a:lnTo>
                  <a:pt x="5328030" y="3097390"/>
                </a:lnTo>
                <a:lnTo>
                  <a:pt x="5328030" y="0"/>
                </a:lnTo>
                <a:lnTo>
                  <a:pt x="0" y="0"/>
                </a:lnTo>
                <a:lnTo>
                  <a:pt x="0" y="3097390"/>
                </a:lnTo>
              </a:path>
            </a:pathLst>
          </a:custGeom>
          <a:solidFill>
            <a:srgbClr val="F9B23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7066" y="106989"/>
            <a:ext cx="11384275" cy="49939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922" y="2208276"/>
            <a:ext cx="11536562" cy="633679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8258" y="8929116"/>
            <a:ext cx="4101891" cy="4800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923" y="8929116"/>
            <a:ext cx="2948232" cy="4800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4/12/2018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29251" y="8929116"/>
            <a:ext cx="2948232" cy="4800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" y="5283877"/>
            <a:ext cx="12817697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4" y="5283882"/>
            <a:ext cx="12817730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839" y="8811845"/>
            <a:ext cx="12771933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832" y="8811840"/>
            <a:ext cx="12771961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" y="11523"/>
            <a:ext cx="12817788" cy="5283882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rgbClr val="F9B233"/>
          </a:solidFill>
        </p:spPr>
        <p:txBody>
          <a:bodyPr wrap="square" lIns="0" tIns="0" rIns="0" bIns="0" rtlCol="0">
            <a:noAutofit/>
          </a:bodyPr>
          <a:lstStyle/>
          <a:p>
            <a:pPr marL="31245"/>
            <a:r>
              <a:rPr lang="en-US" dirty="0" smtClean="0">
                <a:latin typeface="StoneSans"/>
                <a:cs typeface="StoneSans"/>
              </a:rPr>
              <a:t>   </a:t>
            </a:r>
            <a:endParaRPr lang="en-US" dirty="0">
              <a:latin typeface="StoneSans"/>
              <a:cs typeface="Stone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-16187" y="5187228"/>
            <a:ext cx="12817788" cy="367294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rgbClr val="EA5B0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" y="8827952"/>
            <a:ext cx="12817788" cy="761652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rgbClr val="F9B23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34269" y="2867473"/>
            <a:ext cx="5936401" cy="143373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1245"/>
            <a:r>
              <a:rPr lang="en-GB" sz="8900" dirty="0">
                <a:solidFill>
                  <a:srgbClr val="F6F6F6"/>
                </a:solidFill>
                <a:latin typeface="StoneSansSemibold"/>
                <a:cs typeface="StoneSansSemibold"/>
              </a:rPr>
              <a:t>Values</a:t>
            </a:r>
            <a:endParaRPr sz="8900" dirty="0">
              <a:latin typeface="StoneSansSemibold"/>
              <a:cs typeface="StoneSansSemibold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1105926" y="353151"/>
            <a:ext cx="1374871" cy="4948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2367840" y="1320973"/>
            <a:ext cx="8615874" cy="1581374"/>
          </a:xfrm>
          <a:prstGeom prst="rect">
            <a:avLst/>
          </a:prstGeom>
          <a:noFill/>
        </p:spPr>
        <p:txBody>
          <a:bodyPr wrap="square" lIns="224961" tIns="112480" rIns="224961" bIns="112480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An effective learning community has clearly defined and inclusive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82341" y="5638800"/>
            <a:ext cx="12633557" cy="2535481"/>
          </a:xfrm>
          <a:prstGeom prst="rect">
            <a:avLst/>
          </a:prstGeom>
          <a:noFill/>
        </p:spPr>
        <p:txBody>
          <a:bodyPr wrap="square" lIns="224961" tIns="112480" rIns="224961" bIns="112480" rtlCol="0">
            <a:spAutoFit/>
          </a:bodyPr>
          <a:lstStyle/>
          <a:p>
            <a:pPr marL="703002" indent="-703002">
              <a:buFont typeface="Arial"/>
              <a:buChar char="•"/>
            </a:pPr>
            <a:r>
              <a:rPr lang="en-US" sz="3000" dirty="0">
                <a:solidFill>
                  <a:schemeClr val="bg1"/>
                </a:solidFill>
              </a:rPr>
              <a:t>How do we </a:t>
            </a:r>
            <a:r>
              <a:rPr lang="en-US" sz="3000" dirty="0" smtClean="0">
                <a:solidFill>
                  <a:schemeClr val="bg1"/>
                </a:solidFill>
              </a:rPr>
              <a:t>encourage equality,  </a:t>
            </a:r>
            <a:r>
              <a:rPr lang="en-US" sz="3000" dirty="0">
                <a:solidFill>
                  <a:schemeClr val="bg1"/>
                </a:solidFill>
              </a:rPr>
              <a:t>diversity and inclusion?</a:t>
            </a:r>
          </a:p>
          <a:p>
            <a:pPr marL="703002" indent="-703002">
              <a:buFont typeface="Arial"/>
              <a:buChar char="•"/>
            </a:pPr>
            <a:r>
              <a:rPr lang="en-US" sz="3000" dirty="0">
                <a:solidFill>
                  <a:schemeClr val="bg1"/>
                </a:solidFill>
              </a:rPr>
              <a:t>How can we build a climate of safety and trust through our values?</a:t>
            </a:r>
          </a:p>
          <a:p>
            <a:pPr marL="703002" indent="-703002">
              <a:buFont typeface="Arial"/>
              <a:buChar char="•"/>
            </a:pPr>
            <a:r>
              <a:rPr lang="en-US" sz="3000" dirty="0">
                <a:solidFill>
                  <a:schemeClr val="bg1"/>
                </a:solidFill>
              </a:rPr>
              <a:t>What </a:t>
            </a:r>
            <a:r>
              <a:rPr lang="en-US" sz="3000" dirty="0" err="1">
                <a:solidFill>
                  <a:schemeClr val="bg1"/>
                </a:solidFill>
              </a:rPr>
              <a:t>behaviours</a:t>
            </a:r>
            <a:r>
              <a:rPr lang="en-US" sz="3000" dirty="0">
                <a:solidFill>
                  <a:schemeClr val="bg1"/>
                </a:solidFill>
              </a:rPr>
              <a:t> are acceptable? What are not?</a:t>
            </a:r>
          </a:p>
          <a:p>
            <a:pPr marL="703002" indent="-703002">
              <a:buFont typeface="Arial"/>
              <a:buChar char="•"/>
            </a:pPr>
            <a:r>
              <a:rPr lang="en-US" sz="3000" dirty="0">
                <a:solidFill>
                  <a:schemeClr val="bg1"/>
                </a:solidFill>
              </a:rPr>
              <a:t>How do we communicate our values to members and ensure they share them? </a:t>
            </a:r>
            <a:endParaRPr lang="en-US" sz="3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" y="5283877"/>
            <a:ext cx="12817697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-16130" y="5181600"/>
            <a:ext cx="12817730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839" y="8811845"/>
            <a:ext cx="12771933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832" y="8811840"/>
            <a:ext cx="12771961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956" y="-14831"/>
            <a:ext cx="12817788" cy="5283882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rgbClr val="008000">
              <a:alpha val="38000"/>
            </a:srgbClr>
          </a:solidFill>
        </p:spPr>
        <p:txBody>
          <a:bodyPr wrap="square" lIns="0" tIns="0" rIns="0" bIns="0" rtlCol="0">
            <a:noAutofit/>
          </a:bodyPr>
          <a:lstStyle/>
          <a:p>
            <a:pPr marL="31245"/>
            <a:r>
              <a:rPr lang="en-US" dirty="0" smtClean="0">
                <a:latin typeface="StoneSans"/>
                <a:cs typeface="StoneSans"/>
              </a:rPr>
              <a:t>   </a:t>
            </a:r>
            <a:endParaRPr lang="en-US" dirty="0">
              <a:latin typeface="StoneSans"/>
              <a:cs typeface="Stone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5257800"/>
            <a:ext cx="12817788" cy="374914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rgbClr val="008000"/>
          </a:solidFill>
        </p:spPr>
        <p:txBody>
          <a:bodyPr wrap="square" lIns="0" tIns="0" rIns="0" bIns="0" rtlCol="0">
            <a:noAutofit/>
          </a:bodyPr>
          <a:lstStyle/>
          <a:p>
            <a:pPr marL="1113088" indent="-703002">
              <a:buFont typeface="Arial"/>
              <a:buChar char="•"/>
            </a:pPr>
            <a:r>
              <a:rPr lang="en-GB" sz="3200" dirty="0" smtClean="0">
                <a:solidFill>
                  <a:schemeClr val="bg1"/>
                </a:solidFill>
              </a:rPr>
              <a:t>What tools, technologies and infrastructure do we need?</a:t>
            </a:r>
          </a:p>
          <a:p>
            <a:pPr marL="1113088" indent="-703002">
              <a:buFont typeface="Arial"/>
              <a:buChar char="•"/>
            </a:pPr>
            <a:r>
              <a:rPr lang="en-GB" sz="3200" dirty="0" smtClean="0">
                <a:solidFill>
                  <a:schemeClr val="bg1"/>
                </a:solidFill>
              </a:rPr>
              <a:t>Are these tools accessible to all?</a:t>
            </a:r>
          </a:p>
          <a:p>
            <a:pPr marL="1113088" indent="-703002">
              <a:buFont typeface="Arial"/>
              <a:buChar char="•"/>
            </a:pPr>
            <a:r>
              <a:rPr lang="en-GB" sz="3200" dirty="0" smtClean="0">
                <a:solidFill>
                  <a:schemeClr val="bg1"/>
                </a:solidFill>
              </a:rPr>
              <a:t>How robust and reliable is the technology? Will it allow the creation of a sustainable learning community?</a:t>
            </a:r>
          </a:p>
          <a:p>
            <a:pPr marL="1113088" indent="-703002">
              <a:buFont typeface="Arial"/>
              <a:buChar char="•"/>
            </a:pPr>
            <a:r>
              <a:rPr lang="en-GB" sz="3200" dirty="0" smtClean="0">
                <a:solidFill>
                  <a:schemeClr val="bg1"/>
                </a:solidFill>
              </a:rPr>
              <a:t>How well will our institution support the technology?</a:t>
            </a:r>
          </a:p>
          <a:p>
            <a:pPr marL="1113088" indent="-703002">
              <a:buFont typeface="Arial"/>
              <a:buChar char="•"/>
            </a:pPr>
            <a:r>
              <a:rPr lang="en-GB" sz="3200" dirty="0" smtClean="0">
                <a:solidFill>
                  <a:schemeClr val="bg1"/>
                </a:solidFill>
              </a:rPr>
              <a:t>How can we ensure that we have the right staff and the right number of staff to support the community?</a:t>
            </a:r>
          </a:p>
          <a:p>
            <a:pPr marL="1113088" indent="-703002">
              <a:buFont typeface="Arial"/>
              <a:buChar char="•"/>
            </a:pPr>
            <a:endParaRPr lang="en-GB" sz="2800" dirty="0" smtClean="0">
              <a:solidFill>
                <a:schemeClr val="bg1"/>
              </a:solidFill>
            </a:endParaRPr>
          </a:p>
          <a:p>
            <a:pPr marL="1113088" indent="-703002">
              <a:buFont typeface="Arial"/>
              <a:buChar char="•"/>
            </a:pPr>
            <a:endParaRPr lang="en-GB" sz="36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endParaRPr lang="en-GB" sz="36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1" y="8827952"/>
            <a:ext cx="12817788" cy="761652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rgbClr val="008000">
              <a:alpha val="38000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452460" y="2895600"/>
            <a:ext cx="9349140" cy="15465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1245"/>
            <a:r>
              <a:rPr lang="en-GB" sz="8900" dirty="0" smtClean="0">
                <a:solidFill>
                  <a:srgbClr val="F6F6F6"/>
                </a:solidFill>
                <a:latin typeface="StoneSansSemibold"/>
                <a:cs typeface="StoneSansSemibold"/>
              </a:rPr>
              <a:t>Resources</a:t>
            </a:r>
            <a:endParaRPr sz="8900" dirty="0">
              <a:latin typeface="StoneSansSemibold"/>
              <a:cs typeface="StoneSansSemibold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1105926" y="353151"/>
            <a:ext cx="1374871" cy="4948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2367840" y="1320973"/>
            <a:ext cx="8615874" cy="1581374"/>
          </a:xfrm>
          <a:prstGeom prst="rect">
            <a:avLst/>
          </a:prstGeom>
          <a:noFill/>
        </p:spPr>
        <p:txBody>
          <a:bodyPr wrap="square" lIns="224961" tIns="112480" rIns="224961" bIns="112480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An effective learning community </a:t>
            </a:r>
            <a:r>
              <a:rPr lang="en-US" dirty="0" smtClean="0">
                <a:solidFill>
                  <a:schemeClr val="bg1"/>
                </a:solidFill>
              </a:rPr>
              <a:t>has adequate and appropriate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63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" y="5283877"/>
            <a:ext cx="12817697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-16130" y="5181600"/>
            <a:ext cx="12817730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839" y="8811845"/>
            <a:ext cx="12771933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832" y="8811840"/>
            <a:ext cx="12771961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956" y="-14831"/>
            <a:ext cx="12817788" cy="5283882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rgbClr val="0000FF">
              <a:alpha val="38000"/>
            </a:srgbClr>
          </a:solidFill>
        </p:spPr>
        <p:txBody>
          <a:bodyPr wrap="square" lIns="0" tIns="0" rIns="0" bIns="0" rtlCol="0">
            <a:noAutofit/>
          </a:bodyPr>
          <a:lstStyle/>
          <a:p>
            <a:pPr marL="31245"/>
            <a:r>
              <a:rPr lang="en-US" dirty="0" smtClean="0">
                <a:latin typeface="StoneSans"/>
                <a:cs typeface="StoneSans"/>
              </a:rPr>
              <a:t>   </a:t>
            </a:r>
            <a:endParaRPr lang="en-US" dirty="0">
              <a:latin typeface="StoneSans"/>
              <a:cs typeface="Stone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5257800"/>
            <a:ext cx="12817788" cy="374914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rgbClr val="000090"/>
          </a:solidFill>
        </p:spPr>
        <p:txBody>
          <a:bodyPr wrap="square" lIns="0" tIns="0" rIns="0" bIns="0" rtlCol="0">
            <a:noAutofit/>
          </a:bodyPr>
          <a:lstStyle/>
          <a:p>
            <a:pPr marL="1113088" indent="-703002">
              <a:buFont typeface="Arial"/>
              <a:buChar char="•"/>
            </a:pPr>
            <a:r>
              <a:rPr lang="en-GB" sz="3200" dirty="0" smtClean="0">
                <a:solidFill>
                  <a:schemeClr val="bg1"/>
                </a:solidFill>
              </a:rPr>
              <a:t>In relation to its goals and purpose, how effective is the learning community?</a:t>
            </a:r>
          </a:p>
          <a:p>
            <a:pPr marL="1113088" indent="-703002">
              <a:buFont typeface="Arial"/>
              <a:buChar char="•"/>
            </a:pPr>
            <a:r>
              <a:rPr lang="en-GB" sz="3200" dirty="0" smtClean="0">
                <a:solidFill>
                  <a:schemeClr val="bg1"/>
                </a:solidFill>
              </a:rPr>
              <a:t>What works well in the community? What doesn’t work well?</a:t>
            </a:r>
            <a:r>
              <a:rPr lang="en-GB" sz="3200" dirty="0">
                <a:solidFill>
                  <a:schemeClr val="bg1"/>
                </a:solidFill>
              </a:rPr>
              <a:t> </a:t>
            </a:r>
            <a:endParaRPr lang="en-GB" sz="3200" dirty="0" smtClean="0">
              <a:solidFill>
                <a:schemeClr val="bg1"/>
              </a:solidFill>
            </a:endParaRPr>
          </a:p>
          <a:p>
            <a:pPr marL="1113088" indent="-703002">
              <a:buFont typeface="Arial"/>
              <a:buChar char="•"/>
            </a:pPr>
            <a:r>
              <a:rPr lang="en-GB" sz="3200" dirty="0" smtClean="0">
                <a:solidFill>
                  <a:schemeClr val="bg1"/>
                </a:solidFill>
              </a:rPr>
              <a:t>What </a:t>
            </a:r>
            <a:r>
              <a:rPr lang="en-GB" sz="3200" dirty="0">
                <a:solidFill>
                  <a:schemeClr val="bg1"/>
                </a:solidFill>
              </a:rPr>
              <a:t>information can we gather about the community’s performance: quantitative and qualitative</a:t>
            </a:r>
            <a:r>
              <a:rPr lang="en-GB" sz="3200" dirty="0" smtClean="0">
                <a:solidFill>
                  <a:schemeClr val="bg1"/>
                </a:solidFill>
              </a:rPr>
              <a:t>?</a:t>
            </a:r>
          </a:p>
          <a:p>
            <a:pPr marL="1113088" indent="-703002">
              <a:buFont typeface="Arial"/>
              <a:buChar char="•"/>
            </a:pPr>
            <a:r>
              <a:rPr lang="en-GB" sz="3200" dirty="0" smtClean="0">
                <a:solidFill>
                  <a:schemeClr val="bg1"/>
                </a:solidFill>
              </a:rPr>
              <a:t>What have we learnt and how can we communicate what we have learnt to others so that success can be replicated?</a:t>
            </a:r>
          </a:p>
          <a:p>
            <a:pPr marL="1113088" indent="-703002">
              <a:buFont typeface="Arial"/>
              <a:buChar char="•"/>
            </a:pPr>
            <a:endParaRPr lang="en-GB" sz="36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endParaRPr lang="en-GB" sz="36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1" y="8827952"/>
            <a:ext cx="12817788" cy="761652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rgbClr val="000090">
              <a:alpha val="38000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657600" y="2895600"/>
            <a:ext cx="9349140" cy="15465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1245"/>
            <a:r>
              <a:rPr lang="en-GB" sz="8900" dirty="0" smtClean="0">
                <a:solidFill>
                  <a:srgbClr val="F6F6F6"/>
                </a:solidFill>
                <a:latin typeface="StoneSansSemibold"/>
                <a:cs typeface="StoneSansSemibold"/>
              </a:rPr>
              <a:t>Evaluation</a:t>
            </a:r>
            <a:endParaRPr sz="8900" dirty="0">
              <a:latin typeface="StoneSansSemibold"/>
              <a:cs typeface="StoneSansSemibold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1105926" y="353151"/>
            <a:ext cx="1374871" cy="4948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2367840" y="1320973"/>
            <a:ext cx="8615874" cy="1581374"/>
          </a:xfrm>
          <a:prstGeom prst="rect">
            <a:avLst/>
          </a:prstGeom>
          <a:noFill/>
        </p:spPr>
        <p:txBody>
          <a:bodyPr wrap="square" lIns="224961" tIns="112480" rIns="224961" bIns="112480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An effective learning community </a:t>
            </a:r>
            <a:r>
              <a:rPr lang="en-US" dirty="0" smtClean="0">
                <a:solidFill>
                  <a:schemeClr val="bg1"/>
                </a:solidFill>
              </a:rPr>
              <a:t>is has built in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04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" y="5283877"/>
            <a:ext cx="12817697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4" y="5283882"/>
            <a:ext cx="12817730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839" y="8811845"/>
            <a:ext cx="12771933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832" y="8811840"/>
            <a:ext cx="12771961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" y="11523"/>
            <a:ext cx="12817788" cy="5283882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marL="31245"/>
            <a:r>
              <a:rPr lang="en-US" dirty="0" smtClean="0">
                <a:latin typeface="StoneSans"/>
                <a:cs typeface="StoneSans"/>
              </a:rPr>
              <a:t>   </a:t>
            </a:r>
            <a:endParaRPr lang="en-US" dirty="0">
              <a:latin typeface="StoneSans"/>
              <a:cs typeface="Stone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-16187" y="5187228"/>
            <a:ext cx="12817788" cy="367294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" y="8827952"/>
            <a:ext cx="12817788" cy="761652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191000" y="3048000"/>
            <a:ext cx="5936401" cy="143373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1245"/>
            <a:r>
              <a:rPr lang="en-GB" sz="8900" dirty="0">
                <a:solidFill>
                  <a:srgbClr val="F6F6F6"/>
                </a:solidFill>
                <a:latin typeface="StoneSansSemibold"/>
                <a:cs typeface="StoneSansSemibold"/>
              </a:rPr>
              <a:t>Purpose</a:t>
            </a:r>
            <a:endParaRPr sz="8900" dirty="0">
              <a:latin typeface="StoneSansSemibold"/>
              <a:cs typeface="StoneSansSemibold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1105926" y="353151"/>
            <a:ext cx="1374871" cy="4948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2367840" y="1320973"/>
            <a:ext cx="8615874" cy="1581374"/>
          </a:xfrm>
          <a:prstGeom prst="rect">
            <a:avLst/>
          </a:prstGeom>
          <a:noFill/>
        </p:spPr>
        <p:txBody>
          <a:bodyPr wrap="square" lIns="224961" tIns="112480" rIns="224961" bIns="112480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An effective learning community </a:t>
            </a:r>
            <a:r>
              <a:rPr lang="en-US" dirty="0" smtClean="0">
                <a:solidFill>
                  <a:schemeClr val="bg1"/>
                </a:solidFill>
              </a:rPr>
              <a:t>has a </a:t>
            </a:r>
            <a:r>
              <a:rPr lang="en-US" dirty="0">
                <a:solidFill>
                  <a:schemeClr val="bg1"/>
                </a:solidFill>
              </a:rPr>
              <a:t>clearly </a:t>
            </a:r>
            <a:r>
              <a:rPr lang="en-US" dirty="0" smtClean="0">
                <a:solidFill>
                  <a:schemeClr val="bg1"/>
                </a:solidFill>
              </a:rPr>
              <a:t>articulated and shared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8988" y="5380538"/>
            <a:ext cx="12098884" cy="3458811"/>
          </a:xfrm>
          <a:prstGeom prst="rect">
            <a:avLst/>
          </a:prstGeom>
          <a:noFill/>
        </p:spPr>
        <p:txBody>
          <a:bodyPr wrap="square" lIns="224961" tIns="112480" rIns="224961" bIns="112480" rtlCol="0">
            <a:spAutoFit/>
          </a:bodyPr>
          <a:lstStyle/>
          <a:p>
            <a:pPr marL="703002" indent="-703002">
              <a:buFont typeface="Arial"/>
              <a:buChar char="•"/>
            </a:pPr>
            <a:r>
              <a:rPr lang="en-US" sz="3000" dirty="0">
                <a:solidFill>
                  <a:schemeClr val="bg1"/>
                </a:solidFill>
              </a:rPr>
              <a:t>What is the purpose of the learning community? </a:t>
            </a:r>
            <a:endParaRPr lang="en-US" sz="3000" dirty="0" smtClean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Who </a:t>
            </a:r>
            <a:r>
              <a:rPr lang="en-US" sz="3000" dirty="0">
                <a:solidFill>
                  <a:schemeClr val="bg1"/>
                </a:solidFill>
              </a:rPr>
              <a:t>develops </a:t>
            </a:r>
            <a:r>
              <a:rPr lang="en-US" sz="3000" dirty="0" smtClean="0">
                <a:solidFill>
                  <a:schemeClr val="bg1"/>
                </a:solidFill>
              </a:rPr>
              <a:t>this purpose? Do we involve our participants?</a:t>
            </a:r>
            <a:endParaRPr lang="en-US" sz="30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r>
              <a:rPr lang="en-US" sz="3000" dirty="0">
                <a:solidFill>
                  <a:schemeClr val="bg1"/>
                </a:solidFill>
              </a:rPr>
              <a:t>How does the community contribute to  the development or learning goals of learners, i.e. their course or CPD?</a:t>
            </a:r>
          </a:p>
          <a:p>
            <a:pPr marL="703002" indent="-703002">
              <a:buFont typeface="Arial"/>
              <a:buChar char="•"/>
            </a:pPr>
            <a:r>
              <a:rPr lang="en-US" sz="3000" dirty="0">
                <a:solidFill>
                  <a:schemeClr val="bg1"/>
                </a:solidFill>
              </a:rPr>
              <a:t>How do we communicate our purpose to members and ensure that we all understand and share it?</a:t>
            </a:r>
          </a:p>
          <a:p>
            <a:pPr marL="703002" indent="-703002">
              <a:buFont typeface="Arial"/>
              <a:buChar char="•"/>
            </a:pPr>
            <a:r>
              <a:rPr lang="en-US" sz="3000" dirty="0">
                <a:solidFill>
                  <a:schemeClr val="bg1"/>
                </a:solidFill>
              </a:rPr>
              <a:t>How will we know that the community has achieved its purpose?</a:t>
            </a:r>
          </a:p>
        </p:txBody>
      </p:sp>
    </p:spTree>
    <p:extLst>
      <p:ext uri="{BB962C8B-B14F-4D97-AF65-F5344CB8AC3E}">
        <p14:creationId xmlns:p14="http://schemas.microsoft.com/office/powerpoint/2010/main" val="3374505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" y="5283877"/>
            <a:ext cx="12817697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4" y="5283882"/>
            <a:ext cx="12817730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839" y="8811845"/>
            <a:ext cx="12771933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832" y="8811840"/>
            <a:ext cx="12771961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" y="11523"/>
            <a:ext cx="12817788" cy="5283882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marL="31245"/>
            <a:r>
              <a:rPr lang="en-US" dirty="0" smtClean="0">
                <a:latin typeface="StoneSans"/>
                <a:cs typeface="StoneSans"/>
              </a:rPr>
              <a:t>   </a:t>
            </a:r>
            <a:endParaRPr lang="en-US" dirty="0">
              <a:latin typeface="StoneSans"/>
              <a:cs typeface="Stone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-16187" y="5187228"/>
            <a:ext cx="12817788" cy="367294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accent6">
              <a:lumMod val="7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" y="8827952"/>
            <a:ext cx="12817788" cy="761652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34271" y="2867472"/>
            <a:ext cx="3666329" cy="15465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1245"/>
            <a:r>
              <a:rPr lang="en-GB" sz="8900" dirty="0">
                <a:solidFill>
                  <a:srgbClr val="F6F6F6"/>
                </a:solidFill>
                <a:latin typeface="StoneSansSemibold"/>
                <a:cs typeface="StoneSansSemibold"/>
              </a:rPr>
              <a:t>Goals</a:t>
            </a:r>
            <a:endParaRPr sz="8900" dirty="0">
              <a:latin typeface="StoneSansSemibold"/>
              <a:cs typeface="StoneSansSemibold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1105926" y="353151"/>
            <a:ext cx="1374871" cy="4948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2367840" y="1320973"/>
            <a:ext cx="8615874" cy="1581374"/>
          </a:xfrm>
          <a:prstGeom prst="rect">
            <a:avLst/>
          </a:prstGeom>
          <a:noFill/>
        </p:spPr>
        <p:txBody>
          <a:bodyPr wrap="square" lIns="224961" tIns="112480" rIns="224961" bIns="112480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An effective learning community </a:t>
            </a:r>
            <a:r>
              <a:rPr lang="en-US" dirty="0" smtClean="0">
                <a:solidFill>
                  <a:schemeClr val="bg1"/>
                </a:solidFill>
              </a:rPr>
              <a:t>has a </a:t>
            </a:r>
            <a:r>
              <a:rPr lang="en-US" dirty="0">
                <a:solidFill>
                  <a:schemeClr val="bg1"/>
                </a:solidFill>
              </a:rPr>
              <a:t>clearly </a:t>
            </a:r>
            <a:r>
              <a:rPr lang="en-US" dirty="0" smtClean="0">
                <a:solidFill>
                  <a:schemeClr val="bg1"/>
                </a:solidFill>
              </a:rPr>
              <a:t>articulated and shared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8988" y="5380542"/>
            <a:ext cx="12098884" cy="3243367"/>
          </a:xfrm>
          <a:prstGeom prst="rect">
            <a:avLst/>
          </a:prstGeom>
          <a:noFill/>
        </p:spPr>
        <p:txBody>
          <a:bodyPr wrap="square" lIns="224961" tIns="112480" rIns="224961" bIns="112480" rtlCol="0">
            <a:spAutoFit/>
          </a:bodyPr>
          <a:lstStyle/>
          <a:p>
            <a:pPr marL="703002" indent="-703002">
              <a:buFont typeface="Arial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What goals do we want to achieve</a:t>
            </a:r>
            <a:r>
              <a:rPr lang="en-US" sz="2800" dirty="0" smtClean="0">
                <a:solidFill>
                  <a:schemeClr val="bg1"/>
                </a:solidFill>
              </a:rPr>
              <a:t>? How will these goals relate to other goals or objectives such as the overarching course or CPD needs?</a:t>
            </a:r>
            <a:endParaRPr lang="en-US" sz="28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How do we communicate our goals to members and ensure that we all understand them</a:t>
            </a:r>
            <a:r>
              <a:rPr lang="en-US" sz="2800" dirty="0" smtClean="0">
                <a:solidFill>
                  <a:schemeClr val="bg1"/>
                </a:solidFill>
              </a:rPr>
              <a:t>?</a:t>
            </a:r>
          </a:p>
          <a:p>
            <a:pPr marL="703002" indent="-703002">
              <a:buFont typeface="Arial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How do we relate the community’s goals to overall learning goals of members?</a:t>
            </a:r>
            <a:endParaRPr lang="en-US" sz="28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How will we know that the community has achieved its goals?</a:t>
            </a:r>
          </a:p>
        </p:txBody>
      </p:sp>
    </p:spTree>
    <p:extLst>
      <p:ext uri="{BB962C8B-B14F-4D97-AF65-F5344CB8AC3E}">
        <p14:creationId xmlns:p14="http://schemas.microsoft.com/office/powerpoint/2010/main" val="3616162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" y="5283877"/>
            <a:ext cx="12817697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4" y="5283882"/>
            <a:ext cx="12817730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839" y="8811845"/>
            <a:ext cx="12771933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832" y="8811840"/>
            <a:ext cx="12771961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" y="11523"/>
            <a:ext cx="12817788" cy="5283882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marL="31245"/>
            <a:r>
              <a:rPr lang="en-US" dirty="0" smtClean="0">
                <a:latin typeface="StoneSans"/>
                <a:cs typeface="StoneSans"/>
              </a:rPr>
              <a:t>   </a:t>
            </a:r>
            <a:endParaRPr lang="en-US" dirty="0">
              <a:latin typeface="StoneSans"/>
              <a:cs typeface="Stone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-16187" y="5187228"/>
            <a:ext cx="12817788" cy="367294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" y="8827952"/>
            <a:ext cx="12817788" cy="761652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038600" y="2971800"/>
            <a:ext cx="7882608" cy="143373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1245"/>
            <a:r>
              <a:rPr lang="en-GB" sz="8900" dirty="0" smtClean="0">
                <a:solidFill>
                  <a:srgbClr val="F6F6F6"/>
                </a:solidFill>
                <a:latin typeface="StoneSansSemibold"/>
                <a:cs typeface="StoneSansSemibold"/>
              </a:rPr>
              <a:t>Interaction</a:t>
            </a:r>
            <a:endParaRPr sz="8900" dirty="0">
              <a:latin typeface="StoneSansSemibold"/>
              <a:cs typeface="StoneSansSemibold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1105926" y="353151"/>
            <a:ext cx="1374871" cy="4948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2367840" y="1320973"/>
            <a:ext cx="8615874" cy="1581374"/>
          </a:xfrm>
          <a:prstGeom prst="rect">
            <a:avLst/>
          </a:prstGeom>
          <a:noFill/>
        </p:spPr>
        <p:txBody>
          <a:bodyPr wrap="square" lIns="224961" tIns="112480" rIns="224961" bIns="112480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An effective learning community </a:t>
            </a:r>
            <a:r>
              <a:rPr lang="en-US" dirty="0" smtClean="0">
                <a:solidFill>
                  <a:schemeClr val="bg1"/>
                </a:solidFill>
              </a:rPr>
              <a:t>has active and vibrant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" y="5380540"/>
            <a:ext cx="12098884" cy="2812480"/>
          </a:xfrm>
          <a:prstGeom prst="rect">
            <a:avLst/>
          </a:prstGeom>
          <a:noFill/>
        </p:spPr>
        <p:txBody>
          <a:bodyPr wrap="square" lIns="224961" tIns="112480" rIns="224961" bIns="112480" rtlCol="0"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GB" sz="2800" dirty="0">
                <a:solidFill>
                  <a:schemeClr val="bg1"/>
                </a:solidFill>
              </a:rPr>
              <a:t>How will the members </a:t>
            </a:r>
            <a:r>
              <a:rPr lang="en-GB" sz="2800" dirty="0" smtClean="0">
                <a:solidFill>
                  <a:schemeClr val="bg1"/>
                </a:solidFill>
              </a:rPr>
              <a:t>participate and interact– </a:t>
            </a:r>
            <a:r>
              <a:rPr lang="en-GB" sz="2800" dirty="0">
                <a:solidFill>
                  <a:schemeClr val="bg1"/>
                </a:solidFill>
              </a:rPr>
              <a:t>synchronously, asynchronously or both?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What </a:t>
            </a:r>
            <a:r>
              <a:rPr lang="en-US" sz="2800" dirty="0">
                <a:solidFill>
                  <a:schemeClr val="bg1"/>
                </a:solidFill>
              </a:rPr>
              <a:t>are the barriers to </a:t>
            </a:r>
            <a:r>
              <a:rPr lang="en-US" sz="2800" dirty="0" smtClean="0">
                <a:solidFill>
                  <a:schemeClr val="bg1"/>
                </a:solidFill>
              </a:rPr>
              <a:t>interaction? </a:t>
            </a:r>
            <a:r>
              <a:rPr lang="en-US" sz="2800" dirty="0">
                <a:solidFill>
                  <a:schemeClr val="bg1"/>
                </a:solidFill>
              </a:rPr>
              <a:t>How can we help overcome these?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What </a:t>
            </a:r>
            <a:r>
              <a:rPr lang="en-US" sz="2800" dirty="0" smtClean="0">
                <a:solidFill>
                  <a:schemeClr val="bg1"/>
                </a:solidFill>
              </a:rPr>
              <a:t>patterns of and interaction and participation </a:t>
            </a:r>
            <a:r>
              <a:rPr lang="en-US" sz="2800" dirty="0">
                <a:solidFill>
                  <a:schemeClr val="bg1"/>
                </a:solidFill>
              </a:rPr>
              <a:t>are we looking for? Do </a:t>
            </a:r>
            <a:r>
              <a:rPr lang="en-US" sz="2800" dirty="0" smtClean="0">
                <a:solidFill>
                  <a:schemeClr val="bg1"/>
                </a:solidFill>
              </a:rPr>
              <a:t>we and our members </a:t>
            </a:r>
            <a:r>
              <a:rPr lang="en-US" sz="2800" dirty="0">
                <a:solidFill>
                  <a:schemeClr val="bg1"/>
                </a:solidFill>
              </a:rPr>
              <a:t>know what good meaningful participation is?</a:t>
            </a:r>
          </a:p>
          <a:p>
            <a:pPr marL="571500" indent="-571500">
              <a:buFont typeface="Arial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How can we </a:t>
            </a:r>
            <a:r>
              <a:rPr lang="en-US" sz="2800" dirty="0" smtClean="0">
                <a:solidFill>
                  <a:schemeClr val="bg1"/>
                </a:solidFill>
              </a:rPr>
              <a:t>discourage under- or over-participation?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076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" y="5283877"/>
            <a:ext cx="12817697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4" y="5283882"/>
            <a:ext cx="12817730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839" y="8811845"/>
            <a:ext cx="12771933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832" y="8811840"/>
            <a:ext cx="12771961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" y="11523"/>
            <a:ext cx="12817788" cy="5283882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marL="31245"/>
            <a:r>
              <a:rPr lang="en-US" dirty="0" smtClean="0">
                <a:latin typeface="StoneSans"/>
                <a:cs typeface="StoneSans"/>
              </a:rPr>
              <a:t>   </a:t>
            </a:r>
            <a:endParaRPr lang="en-US" dirty="0">
              <a:latin typeface="StoneSans"/>
              <a:cs typeface="Stone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-16187" y="5187228"/>
            <a:ext cx="12817788" cy="367294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accent5">
              <a:lumMod val="7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" y="8827952"/>
            <a:ext cx="12817788" cy="761652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750954" y="3254098"/>
            <a:ext cx="4582912" cy="135318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1245"/>
            <a:r>
              <a:rPr lang="en-GB" sz="8900" dirty="0">
                <a:solidFill>
                  <a:srgbClr val="F6F6F6"/>
                </a:solidFill>
                <a:latin typeface="StoneSansSemibold"/>
                <a:cs typeface="StoneSansSemibold"/>
              </a:rPr>
              <a:t>People</a:t>
            </a:r>
            <a:endParaRPr sz="8900" dirty="0">
              <a:latin typeface="StoneSansSemibold"/>
              <a:cs typeface="StoneSansSemibold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1105926" y="353151"/>
            <a:ext cx="1374871" cy="4948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2367840" y="1320973"/>
            <a:ext cx="8615874" cy="1581374"/>
          </a:xfrm>
          <a:prstGeom prst="rect">
            <a:avLst/>
          </a:prstGeom>
          <a:noFill/>
        </p:spPr>
        <p:txBody>
          <a:bodyPr wrap="square" lIns="224961" tIns="112480" rIns="224961" bIns="112480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An effective learning community </a:t>
            </a:r>
            <a:r>
              <a:rPr lang="en-US" dirty="0" smtClean="0">
                <a:solidFill>
                  <a:schemeClr val="bg1"/>
                </a:solidFill>
              </a:rPr>
              <a:t>is owned and managed by its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51362" y="5187227"/>
            <a:ext cx="12450237" cy="4474473"/>
          </a:xfrm>
          <a:prstGeom prst="rect">
            <a:avLst/>
          </a:prstGeom>
          <a:noFill/>
        </p:spPr>
        <p:txBody>
          <a:bodyPr wrap="square" lIns="224961" tIns="112480" rIns="224961" bIns="112480" rtlCol="0">
            <a:spAutoFit/>
          </a:bodyPr>
          <a:lstStyle/>
          <a:p>
            <a:pPr marL="703002" indent="-703002">
              <a:buFont typeface="Arial"/>
              <a:buChar char="•"/>
            </a:pPr>
            <a:r>
              <a:rPr lang="en-US" sz="3400" dirty="0" smtClean="0">
                <a:solidFill>
                  <a:schemeClr val="bg1"/>
                </a:solidFill>
              </a:rPr>
              <a:t>How do we tell potential members about the community?</a:t>
            </a:r>
            <a:endParaRPr lang="en-US" sz="34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r>
              <a:rPr lang="en-US" sz="3400" dirty="0">
                <a:solidFill>
                  <a:schemeClr val="bg1"/>
                </a:solidFill>
              </a:rPr>
              <a:t>How will </a:t>
            </a:r>
            <a:r>
              <a:rPr lang="en-US" sz="3400" dirty="0" smtClean="0">
                <a:solidFill>
                  <a:schemeClr val="bg1"/>
                </a:solidFill>
              </a:rPr>
              <a:t>people join the </a:t>
            </a:r>
            <a:r>
              <a:rPr lang="en-US" sz="3400" dirty="0">
                <a:solidFill>
                  <a:schemeClr val="bg1"/>
                </a:solidFill>
              </a:rPr>
              <a:t>community</a:t>
            </a:r>
            <a:r>
              <a:rPr lang="en-US" sz="3400" dirty="0" smtClean="0">
                <a:solidFill>
                  <a:schemeClr val="bg1"/>
                </a:solidFill>
              </a:rPr>
              <a:t>? How will they leave?</a:t>
            </a:r>
            <a:endParaRPr lang="en-US" sz="34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r>
              <a:rPr lang="en-US" sz="3400" dirty="0" smtClean="0">
                <a:solidFill>
                  <a:schemeClr val="bg1"/>
                </a:solidFill>
              </a:rPr>
              <a:t>How do we ensure that members are represented in the management of their community?</a:t>
            </a:r>
          </a:p>
          <a:p>
            <a:pPr marL="703002" indent="-703002">
              <a:buFont typeface="Arial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Who will have overall responsibility for managing/facilitating the community?</a:t>
            </a:r>
          </a:p>
          <a:p>
            <a:pPr marL="703002" indent="-703002">
              <a:buFont typeface="Arial"/>
              <a:buChar char="•"/>
            </a:pPr>
            <a:endParaRPr lang="en-US" sz="34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endParaRPr lang="en-US" sz="3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42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" y="5283877"/>
            <a:ext cx="12817697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4" y="5283882"/>
            <a:ext cx="12817730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839" y="8811845"/>
            <a:ext cx="12771933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832" y="8811840"/>
            <a:ext cx="12771961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" y="11523"/>
            <a:ext cx="12817788" cy="5283882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bg2">
              <a:lumMod val="5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marL="31245"/>
            <a:r>
              <a:rPr lang="en-US" dirty="0" smtClean="0">
                <a:latin typeface="StoneSans"/>
                <a:cs typeface="StoneSans"/>
              </a:rPr>
              <a:t>   </a:t>
            </a:r>
            <a:endParaRPr lang="en-US" dirty="0">
              <a:latin typeface="StoneSans"/>
              <a:cs typeface="Stone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-16187" y="5187228"/>
            <a:ext cx="12817788" cy="367294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bg2">
              <a:lumMod val="2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marL="1113088" indent="-703002">
              <a:buFont typeface="Arial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How does our learning community relate to the course/CPD structures we already have? How does it’ fit in’?</a:t>
            </a:r>
          </a:p>
          <a:p>
            <a:pPr marL="1113088" indent="-703002">
              <a:buFont typeface="Arial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Where </a:t>
            </a:r>
            <a:r>
              <a:rPr lang="en-GB" sz="2800" dirty="0">
                <a:solidFill>
                  <a:schemeClr val="bg1"/>
                </a:solidFill>
              </a:rPr>
              <a:t>is our dedicated space for the community? Online, face-to-face or both</a:t>
            </a:r>
            <a:r>
              <a:rPr lang="en-GB" sz="2800" dirty="0" smtClean="0">
                <a:solidFill>
                  <a:schemeClr val="bg1"/>
                </a:solidFill>
              </a:rPr>
              <a:t>?</a:t>
            </a:r>
          </a:p>
          <a:p>
            <a:pPr marL="1113088" indent="-703002">
              <a:buFont typeface="Arial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What internal structures will the community need? i.e. activities, points of contact, timetabling</a:t>
            </a:r>
          </a:p>
          <a:p>
            <a:pPr marL="1113088" indent="-703002">
              <a:buFont typeface="Arial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Who provides leadership for the learning community?</a:t>
            </a:r>
          </a:p>
          <a:p>
            <a:pPr marL="1113088" indent="-703002">
              <a:buFont typeface="Arial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Who will manage the learning community on a day to day basis? </a:t>
            </a:r>
            <a:endParaRPr lang="en-GB" sz="28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endParaRPr lang="en-GB" sz="28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1" y="8827952"/>
            <a:ext cx="12817788" cy="761652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chemeClr val="bg2">
              <a:lumMod val="5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038600" y="3048000"/>
            <a:ext cx="5495129" cy="15465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1245"/>
            <a:r>
              <a:rPr lang="en-GB" sz="8900" dirty="0" smtClean="0">
                <a:solidFill>
                  <a:srgbClr val="F6F6F6"/>
                </a:solidFill>
                <a:latin typeface="StoneSansSemibold"/>
                <a:cs typeface="StoneSansSemibold"/>
              </a:rPr>
              <a:t>Structure</a:t>
            </a:r>
            <a:endParaRPr sz="8900" dirty="0">
              <a:latin typeface="StoneSansSemibold"/>
              <a:cs typeface="StoneSansSemibold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1105926" y="353151"/>
            <a:ext cx="1374871" cy="4948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2367840" y="1320973"/>
            <a:ext cx="8615874" cy="1581374"/>
          </a:xfrm>
          <a:prstGeom prst="rect">
            <a:avLst/>
          </a:prstGeom>
          <a:noFill/>
        </p:spPr>
        <p:txBody>
          <a:bodyPr wrap="square" lIns="224961" tIns="112480" rIns="224961" bIns="112480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An effective learning community </a:t>
            </a:r>
            <a:r>
              <a:rPr lang="en-US" dirty="0" smtClean="0">
                <a:solidFill>
                  <a:schemeClr val="bg1"/>
                </a:solidFill>
              </a:rPr>
              <a:t>has dedicated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425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" y="5283877"/>
            <a:ext cx="12817697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4" y="5283882"/>
            <a:ext cx="12817730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839" y="8811845"/>
            <a:ext cx="12771933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832" y="8811840"/>
            <a:ext cx="12771961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" y="11523"/>
            <a:ext cx="12817788" cy="5283882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tx1">
              <a:lumMod val="50000"/>
              <a:lumOff val="5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marL="31245"/>
            <a:r>
              <a:rPr lang="en-US" dirty="0" smtClean="0">
                <a:latin typeface="StoneSans"/>
                <a:cs typeface="StoneSans"/>
              </a:rPr>
              <a:t>   </a:t>
            </a:r>
            <a:endParaRPr lang="en-US" dirty="0">
              <a:latin typeface="StoneSans"/>
              <a:cs typeface="Stone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-16187" y="5187228"/>
            <a:ext cx="12817788" cy="367294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tx1">
              <a:lumMod val="75000"/>
              <a:lumOff val="2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marL="1113088" indent="-703002">
              <a:buFont typeface="Arial"/>
              <a:buChar char="•"/>
            </a:pPr>
            <a:r>
              <a:rPr lang="en-GB" sz="3000" dirty="0">
                <a:solidFill>
                  <a:schemeClr val="bg1"/>
                </a:solidFill>
              </a:rPr>
              <a:t>How will the members </a:t>
            </a:r>
            <a:r>
              <a:rPr lang="en-GB" sz="3000" dirty="0" smtClean="0">
                <a:solidFill>
                  <a:schemeClr val="bg1"/>
                </a:solidFill>
              </a:rPr>
              <a:t>collaborate </a:t>
            </a:r>
            <a:r>
              <a:rPr lang="en-GB" sz="3000" dirty="0">
                <a:solidFill>
                  <a:schemeClr val="bg1"/>
                </a:solidFill>
              </a:rPr>
              <a:t>– synchronously, asynchronously or both</a:t>
            </a:r>
            <a:r>
              <a:rPr lang="en-GB" sz="3000" dirty="0" smtClean="0">
                <a:solidFill>
                  <a:schemeClr val="bg1"/>
                </a:solidFill>
              </a:rPr>
              <a:t>?</a:t>
            </a:r>
          </a:p>
          <a:p>
            <a:pPr marL="1113088" indent="-703002">
              <a:buFont typeface="Arial"/>
              <a:buChar char="•"/>
            </a:pPr>
            <a:r>
              <a:rPr lang="en-GB" sz="3000" dirty="0" smtClean="0">
                <a:solidFill>
                  <a:schemeClr val="bg1"/>
                </a:solidFill>
              </a:rPr>
              <a:t>How does collaboration relate to the community’s purpose and goals?</a:t>
            </a:r>
          </a:p>
          <a:p>
            <a:pPr marL="1113088" indent="-703002">
              <a:buFont typeface="Arial"/>
              <a:buChar char="•"/>
            </a:pPr>
            <a:r>
              <a:rPr lang="en-GB" sz="3000" dirty="0" smtClean="0">
                <a:solidFill>
                  <a:schemeClr val="bg1"/>
                </a:solidFill>
              </a:rPr>
              <a:t>How can we encourage collaboration between members and between us and members?</a:t>
            </a:r>
          </a:p>
          <a:p>
            <a:pPr marL="1113088" indent="-703002">
              <a:buFont typeface="Arial"/>
              <a:buChar char="•"/>
            </a:pPr>
            <a:r>
              <a:rPr lang="en-GB" sz="3000" dirty="0" smtClean="0">
                <a:solidFill>
                  <a:schemeClr val="bg1"/>
                </a:solidFill>
              </a:rPr>
              <a:t>How do we respect those who are challenged by collaboration?</a:t>
            </a:r>
          </a:p>
          <a:p>
            <a:pPr marL="1113088" indent="-703002">
              <a:buFont typeface="Arial"/>
              <a:buChar char="•"/>
            </a:pPr>
            <a:r>
              <a:rPr lang="en-GB" sz="3000" dirty="0" smtClean="0">
                <a:solidFill>
                  <a:schemeClr val="bg1"/>
                </a:solidFill>
              </a:rPr>
              <a:t>How do we ensure collaboration for those with accessibility issues?</a:t>
            </a:r>
            <a:endParaRPr lang="en-GB" sz="30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endParaRPr lang="en-GB" sz="39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1" y="8827952"/>
            <a:ext cx="12817788" cy="761652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chemeClr val="tx1">
              <a:lumMod val="50000"/>
              <a:lumOff val="5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048000" y="3048000"/>
            <a:ext cx="7400129" cy="15465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1245"/>
            <a:r>
              <a:rPr lang="en-GB" sz="8900" dirty="0" smtClean="0">
                <a:solidFill>
                  <a:srgbClr val="F6F6F6"/>
                </a:solidFill>
                <a:latin typeface="StoneSansSemibold"/>
                <a:cs typeface="StoneSansSemibold"/>
              </a:rPr>
              <a:t>Collaboration</a:t>
            </a:r>
            <a:endParaRPr sz="8900" dirty="0">
              <a:latin typeface="StoneSansSemibold"/>
              <a:cs typeface="StoneSansSemibold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1105926" y="353151"/>
            <a:ext cx="1374871" cy="4948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2367840" y="1320973"/>
            <a:ext cx="8615874" cy="1581374"/>
          </a:xfrm>
          <a:prstGeom prst="rect">
            <a:avLst/>
          </a:prstGeom>
          <a:noFill/>
        </p:spPr>
        <p:txBody>
          <a:bodyPr wrap="square" lIns="224961" tIns="112480" rIns="224961" bIns="112480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An effective learning community </a:t>
            </a:r>
            <a:r>
              <a:rPr lang="en-US" dirty="0" smtClean="0">
                <a:solidFill>
                  <a:schemeClr val="bg1"/>
                </a:solidFill>
              </a:rPr>
              <a:t>has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225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" y="5283877"/>
            <a:ext cx="12817697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-16130" y="5181600"/>
            <a:ext cx="12817730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839" y="8811845"/>
            <a:ext cx="12771933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832" y="8811840"/>
            <a:ext cx="12771961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-16188" y="32978"/>
            <a:ext cx="12817788" cy="5283882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marL="31245"/>
            <a:r>
              <a:rPr lang="en-US" dirty="0" smtClean="0">
                <a:latin typeface="StoneSans"/>
                <a:cs typeface="StoneSans"/>
              </a:rPr>
              <a:t>   </a:t>
            </a:r>
            <a:endParaRPr lang="en-US" dirty="0">
              <a:latin typeface="StoneSans"/>
              <a:cs typeface="Stone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5257800"/>
            <a:ext cx="12817788" cy="374914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pPr marL="1113088" indent="-703002">
              <a:buFont typeface="Arial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What </a:t>
            </a:r>
            <a:r>
              <a:rPr lang="en-GB" sz="2800" dirty="0">
                <a:solidFill>
                  <a:schemeClr val="bg1"/>
                </a:solidFill>
              </a:rPr>
              <a:t>training will we </a:t>
            </a:r>
            <a:r>
              <a:rPr lang="en-GB" sz="2800" dirty="0" smtClean="0">
                <a:solidFill>
                  <a:schemeClr val="bg1"/>
                </a:solidFill>
              </a:rPr>
              <a:t>&amp; our </a:t>
            </a:r>
            <a:r>
              <a:rPr lang="en-GB" sz="2800" dirty="0">
                <a:solidFill>
                  <a:schemeClr val="bg1"/>
                </a:solidFill>
              </a:rPr>
              <a:t>members need to use any technology</a:t>
            </a:r>
            <a:r>
              <a:rPr lang="en-GB" sz="2800" dirty="0" smtClean="0">
                <a:solidFill>
                  <a:schemeClr val="bg1"/>
                </a:solidFill>
              </a:rPr>
              <a:t>?</a:t>
            </a:r>
          </a:p>
          <a:p>
            <a:pPr marL="1113088" indent="-703002">
              <a:buFont typeface="Arial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Who will provide technological support for members &amp; how is this provided?</a:t>
            </a:r>
          </a:p>
          <a:p>
            <a:pPr marL="1113088" indent="-703002">
              <a:buFont typeface="Arial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What guidance and/or training will managers/facilitators receive</a:t>
            </a:r>
            <a:r>
              <a:rPr lang="en-US" sz="2800" dirty="0" smtClean="0">
                <a:solidFill>
                  <a:schemeClr val="bg1"/>
                </a:solidFill>
              </a:rPr>
              <a:t>? </a:t>
            </a:r>
            <a:r>
              <a:rPr lang="en-US" sz="2800" dirty="0">
                <a:solidFill>
                  <a:schemeClr val="bg1"/>
                </a:solidFill>
              </a:rPr>
              <a:t>E.g. managing and working with group dynamics</a:t>
            </a:r>
            <a:r>
              <a:rPr lang="en-US" sz="2800" dirty="0" smtClean="0">
                <a:solidFill>
                  <a:schemeClr val="bg1"/>
                </a:solidFill>
              </a:rPr>
              <a:t>?</a:t>
            </a:r>
          </a:p>
          <a:p>
            <a:pPr marL="1113088" indent="-703002">
              <a:buFont typeface="Arial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What guidance &amp; training will members be given to take part in the community?</a:t>
            </a:r>
          </a:p>
          <a:p>
            <a:pPr marL="1113088" indent="-703002">
              <a:buFont typeface="Arial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What emotional support is available for when things go wrong? </a:t>
            </a:r>
          </a:p>
          <a:p>
            <a:pPr marL="1113088" indent="-703002">
              <a:buFont typeface="Arial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How do we encourage our members to support each other?</a:t>
            </a:r>
            <a:endParaRPr lang="en-GB" sz="2800" dirty="0" smtClean="0">
              <a:solidFill>
                <a:schemeClr val="bg1"/>
              </a:solidFill>
            </a:endParaRPr>
          </a:p>
          <a:p>
            <a:pPr marL="1113088" indent="-703002">
              <a:buFont typeface="Arial"/>
              <a:buChar char="•"/>
            </a:pPr>
            <a:endParaRPr lang="en-GB" sz="2800" dirty="0" smtClean="0">
              <a:solidFill>
                <a:schemeClr val="bg1"/>
              </a:solidFill>
            </a:endParaRPr>
          </a:p>
          <a:p>
            <a:pPr marL="1113088" indent="-703002">
              <a:buFont typeface="Arial"/>
              <a:buChar char="•"/>
            </a:pPr>
            <a:endParaRPr lang="en-GB" sz="36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endParaRPr lang="en-GB" sz="36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1" y="8827952"/>
            <a:ext cx="12817788" cy="761652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962400" y="2895600"/>
            <a:ext cx="9349140" cy="15465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1245"/>
            <a:r>
              <a:rPr lang="en-GB" sz="8900" dirty="0" smtClean="0">
                <a:solidFill>
                  <a:srgbClr val="F6F6F6"/>
                </a:solidFill>
                <a:latin typeface="StoneSansSemibold"/>
                <a:cs typeface="StoneSansSemibold"/>
              </a:rPr>
              <a:t>Support</a:t>
            </a:r>
            <a:endParaRPr sz="8900" dirty="0">
              <a:latin typeface="StoneSansSemibold"/>
              <a:cs typeface="StoneSansSemibold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1105926" y="353151"/>
            <a:ext cx="1374871" cy="4948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2367840" y="1320973"/>
            <a:ext cx="8615874" cy="1581374"/>
          </a:xfrm>
          <a:prstGeom prst="rect">
            <a:avLst/>
          </a:prstGeom>
          <a:noFill/>
        </p:spPr>
        <p:txBody>
          <a:bodyPr wrap="square" lIns="224961" tIns="112480" rIns="224961" bIns="112480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An effective learning community </a:t>
            </a:r>
            <a:r>
              <a:rPr lang="en-US" dirty="0" smtClean="0">
                <a:solidFill>
                  <a:schemeClr val="bg1"/>
                </a:solidFill>
              </a:rPr>
              <a:t>has adequate and appropriate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612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" y="5283877"/>
            <a:ext cx="12817697" cy="0"/>
          </a:xfrm>
          <a:custGeom>
            <a:avLst/>
            <a:gdLst/>
            <a:ahLst/>
            <a:cxnLst/>
            <a:rect l="l" t="t" r="r" b="b"/>
            <a:pathLst>
              <a:path w="5327992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-16130" y="5181600"/>
            <a:ext cx="12817730" cy="0"/>
          </a:xfrm>
          <a:custGeom>
            <a:avLst/>
            <a:gdLst/>
            <a:ahLst/>
            <a:cxnLst/>
            <a:rect l="l" t="t" r="r" b="b"/>
            <a:pathLst>
              <a:path w="5328005">
                <a:moveTo>
                  <a:pt x="532800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839" y="8811845"/>
            <a:ext cx="12771933" cy="0"/>
          </a:xfrm>
          <a:custGeom>
            <a:avLst/>
            <a:gdLst/>
            <a:ahLst/>
            <a:cxnLst/>
            <a:rect l="l" t="t" r="r" b="b"/>
            <a:pathLst>
              <a:path w="5308968"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3C3C3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832" y="8811840"/>
            <a:ext cx="12771961" cy="0"/>
          </a:xfrm>
          <a:custGeom>
            <a:avLst/>
            <a:gdLst/>
            <a:ahLst/>
            <a:cxnLst/>
            <a:rect l="l" t="t" r="r" b="b"/>
            <a:pathLst>
              <a:path w="5308980">
                <a:moveTo>
                  <a:pt x="0" y="0"/>
                </a:moveTo>
                <a:lnTo>
                  <a:pt x="5308980" y="0"/>
                </a:lnTo>
              </a:path>
            </a:pathLst>
          </a:custGeom>
          <a:ln w="12700">
            <a:solidFill>
              <a:srgbClr val="1D1D1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956" y="-14831"/>
            <a:ext cx="12817788" cy="5283882"/>
          </a:xfrm>
          <a:custGeom>
            <a:avLst/>
            <a:gdLst/>
            <a:ahLst/>
            <a:cxnLst/>
            <a:rect l="l" t="t" r="r" b="b"/>
            <a:pathLst>
              <a:path w="5328030" h="2082800">
                <a:moveTo>
                  <a:pt x="0" y="2082800"/>
                </a:moveTo>
                <a:lnTo>
                  <a:pt x="5328030" y="2082800"/>
                </a:lnTo>
                <a:lnTo>
                  <a:pt x="5328030" y="0"/>
                </a:lnTo>
                <a:lnTo>
                  <a:pt x="0" y="0"/>
                </a:lnTo>
                <a:lnTo>
                  <a:pt x="0" y="2082800"/>
                </a:lnTo>
              </a:path>
            </a:pathLst>
          </a:custGeom>
          <a:solidFill>
            <a:srgbClr val="660066">
              <a:alpha val="61000"/>
            </a:srgbClr>
          </a:solidFill>
        </p:spPr>
        <p:txBody>
          <a:bodyPr wrap="square" lIns="0" tIns="0" rIns="0" bIns="0" rtlCol="0">
            <a:noAutofit/>
          </a:bodyPr>
          <a:lstStyle/>
          <a:p>
            <a:pPr marL="31245"/>
            <a:r>
              <a:rPr lang="en-US" dirty="0" smtClean="0">
                <a:latin typeface="StoneSans"/>
                <a:cs typeface="StoneSans"/>
              </a:rPr>
              <a:t>   </a:t>
            </a:r>
            <a:endParaRPr lang="en-US" dirty="0">
              <a:latin typeface="StoneSans"/>
              <a:cs typeface="Stone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5257800"/>
            <a:ext cx="12817788" cy="3749142"/>
          </a:xfrm>
          <a:custGeom>
            <a:avLst/>
            <a:gdLst/>
            <a:ahLst/>
            <a:cxnLst/>
            <a:rect l="l" t="t" r="r" b="b"/>
            <a:pathLst>
              <a:path w="5328030" h="1388732">
                <a:moveTo>
                  <a:pt x="0" y="1388732"/>
                </a:moveTo>
                <a:lnTo>
                  <a:pt x="5328030" y="1388732"/>
                </a:lnTo>
                <a:lnTo>
                  <a:pt x="5328030" y="0"/>
                </a:lnTo>
                <a:lnTo>
                  <a:pt x="0" y="0"/>
                </a:lnTo>
                <a:lnTo>
                  <a:pt x="0" y="1388732"/>
                </a:lnTo>
              </a:path>
            </a:pathLst>
          </a:custGeom>
          <a:solidFill>
            <a:srgbClr val="660066"/>
          </a:solidFill>
        </p:spPr>
        <p:txBody>
          <a:bodyPr wrap="square" lIns="0" tIns="0" rIns="0" bIns="0" rtlCol="0">
            <a:noAutofit/>
          </a:bodyPr>
          <a:lstStyle/>
          <a:p>
            <a:pPr marL="1113088" indent="-703002">
              <a:buFont typeface="Arial"/>
              <a:buChar char="•"/>
            </a:pPr>
            <a:r>
              <a:rPr lang="en-GB" sz="3200" dirty="0" smtClean="0">
                <a:solidFill>
                  <a:schemeClr val="bg1"/>
                </a:solidFill>
              </a:rPr>
              <a:t>Are the community’s expectations defined, communicated and understood by all parties?</a:t>
            </a:r>
          </a:p>
          <a:p>
            <a:pPr marL="1113088" indent="-703002">
              <a:buFont typeface="Arial"/>
              <a:buChar char="•"/>
            </a:pPr>
            <a:r>
              <a:rPr lang="en-GB" sz="3200" dirty="0" smtClean="0">
                <a:solidFill>
                  <a:schemeClr val="bg1"/>
                </a:solidFill>
              </a:rPr>
              <a:t>How do we know what learning community members expect of us?</a:t>
            </a:r>
          </a:p>
          <a:p>
            <a:pPr marL="1113088" indent="-703002">
              <a:buFont typeface="Arial"/>
              <a:buChar char="•"/>
            </a:pPr>
            <a:r>
              <a:rPr lang="en-GB" sz="3200" dirty="0" smtClean="0">
                <a:solidFill>
                  <a:schemeClr val="bg1"/>
                </a:solidFill>
              </a:rPr>
              <a:t>How do we understand what the members’ expectations of the community are? How do these expectations relate to the purpose of the community?</a:t>
            </a:r>
          </a:p>
          <a:p>
            <a:pPr marL="1113088" indent="-703002">
              <a:buFont typeface="Arial"/>
              <a:buChar char="•"/>
            </a:pPr>
            <a:r>
              <a:rPr lang="en-GB" sz="3200" dirty="0" smtClean="0">
                <a:solidFill>
                  <a:schemeClr val="bg1"/>
                </a:solidFill>
              </a:rPr>
              <a:t>How do members know what we expect of them?</a:t>
            </a:r>
          </a:p>
          <a:p>
            <a:pPr marL="1113088" indent="-703002">
              <a:buFont typeface="Arial"/>
              <a:buChar char="•"/>
            </a:pPr>
            <a:endParaRPr lang="en-GB" sz="2800" dirty="0" smtClean="0">
              <a:solidFill>
                <a:schemeClr val="bg1"/>
              </a:solidFill>
            </a:endParaRPr>
          </a:p>
          <a:p>
            <a:pPr marL="1113088" indent="-703002">
              <a:buFont typeface="Arial"/>
              <a:buChar char="•"/>
            </a:pPr>
            <a:endParaRPr lang="en-GB" sz="2800" dirty="0" smtClean="0">
              <a:solidFill>
                <a:schemeClr val="bg1"/>
              </a:solidFill>
            </a:endParaRPr>
          </a:p>
          <a:p>
            <a:pPr marL="1113088" indent="-703002">
              <a:buFont typeface="Arial"/>
              <a:buChar char="•"/>
            </a:pPr>
            <a:endParaRPr lang="en-GB" sz="36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endParaRPr lang="en-GB" sz="3600" dirty="0">
              <a:solidFill>
                <a:schemeClr val="bg1"/>
              </a:solidFill>
            </a:endParaRPr>
          </a:p>
          <a:p>
            <a:pPr marL="703002" indent="-703002">
              <a:buFont typeface="Arial"/>
              <a:buChar char="•"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1" y="8827952"/>
            <a:ext cx="12817788" cy="761652"/>
          </a:xfrm>
          <a:custGeom>
            <a:avLst/>
            <a:gdLst/>
            <a:ahLst/>
            <a:cxnLst/>
            <a:rect l="l" t="t" r="r" b="b"/>
            <a:pathLst>
              <a:path w="5328030" h="300227">
                <a:moveTo>
                  <a:pt x="0" y="300227"/>
                </a:moveTo>
                <a:lnTo>
                  <a:pt x="5328030" y="300227"/>
                </a:lnTo>
                <a:lnTo>
                  <a:pt x="5328031" y="0"/>
                </a:lnTo>
                <a:lnTo>
                  <a:pt x="0" y="0"/>
                </a:lnTo>
                <a:lnTo>
                  <a:pt x="0" y="300227"/>
                </a:lnTo>
              </a:path>
            </a:pathLst>
          </a:custGeom>
          <a:solidFill>
            <a:srgbClr val="660066">
              <a:alpha val="61000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452460" y="2895600"/>
            <a:ext cx="9349140" cy="15465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1245"/>
            <a:r>
              <a:rPr lang="en-GB" sz="8900" dirty="0" smtClean="0">
                <a:solidFill>
                  <a:srgbClr val="F6F6F6"/>
                </a:solidFill>
                <a:latin typeface="StoneSansSemibold"/>
                <a:cs typeface="StoneSansSemibold"/>
              </a:rPr>
              <a:t>Expectations</a:t>
            </a:r>
            <a:endParaRPr sz="8900" dirty="0">
              <a:latin typeface="StoneSansSemibold"/>
              <a:cs typeface="StoneSansSemibold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11105926" y="353151"/>
            <a:ext cx="1374871" cy="4948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TextBox 67"/>
          <p:cNvSpPr txBox="1"/>
          <p:nvPr/>
        </p:nvSpPr>
        <p:spPr>
          <a:xfrm>
            <a:off x="2367840" y="1320973"/>
            <a:ext cx="8615874" cy="1581374"/>
          </a:xfrm>
          <a:prstGeom prst="rect">
            <a:avLst/>
          </a:prstGeom>
          <a:noFill/>
        </p:spPr>
        <p:txBody>
          <a:bodyPr wrap="square" lIns="224961" tIns="112480" rIns="224961" bIns="112480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An effective learning community </a:t>
            </a:r>
            <a:r>
              <a:rPr lang="en-US" dirty="0" smtClean="0">
                <a:solidFill>
                  <a:schemeClr val="bg1"/>
                </a:solidFill>
              </a:rPr>
              <a:t>has understood and respected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100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1394</TotalTime>
  <Words>808</Words>
  <Application>Microsoft Office PowerPoint</Application>
  <PresentationFormat>A3 Paper (297x420 mm)</PresentationFormat>
  <Paragraphs>91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StoneSans</vt:lpstr>
      <vt:lpstr>StoneSansSemibold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Community Cards</dc:title>
  <dc:creator>QAA Scotland</dc:creator>
  <cp:lastModifiedBy>Oonagh Holland</cp:lastModifiedBy>
  <cp:revision>55</cp:revision>
  <cp:lastPrinted>2016-09-13T13:35:50Z</cp:lastPrinted>
  <dcterms:created xsi:type="dcterms:W3CDTF">2014-07-30T10:57:11Z</dcterms:created>
  <dcterms:modified xsi:type="dcterms:W3CDTF">2018-04-12T13:58:18Z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2014-07-30T00:00:00Z</vt:filetime>
  </property>
  <property fmtid="{D5CDD505-2E9C-101B-9397-08002B2CF9AE}" pid="3" name="LastSaved">
    <vt:filetime>2014-07-30T00:00:00Z</vt:filetime>
  </property>
</Properties>
</file>