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  <p:sldMasterId id="2147483663" r:id="rId7"/>
  </p:sldMasterIdLst>
  <p:notesMasterIdLst>
    <p:notesMasterId r:id="rId25"/>
  </p:notesMasterIdLst>
  <p:handoutMasterIdLst>
    <p:handoutMasterId r:id="rId26"/>
  </p:handoutMasterIdLst>
  <p:sldIdLst>
    <p:sldId id="268" r:id="rId8"/>
    <p:sldId id="256" r:id="rId9"/>
    <p:sldId id="264" r:id="rId10"/>
    <p:sldId id="271" r:id="rId11"/>
    <p:sldId id="260" r:id="rId12"/>
    <p:sldId id="278" r:id="rId13"/>
    <p:sldId id="258" r:id="rId14"/>
    <p:sldId id="262" r:id="rId15"/>
    <p:sldId id="272" r:id="rId16"/>
    <p:sldId id="261" r:id="rId17"/>
    <p:sldId id="275" r:id="rId18"/>
    <p:sldId id="276" r:id="rId19"/>
    <p:sldId id="277" r:id="rId20"/>
    <p:sldId id="265" r:id="rId21"/>
    <p:sldId id="274" r:id="rId22"/>
    <p:sldId id="270" r:id="rId23"/>
    <p:sldId id="266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EA6"/>
    <a:srgbClr val="3A6598"/>
    <a:srgbClr val="0E2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662" autoAdjust="0"/>
  </p:normalViewPr>
  <p:slideViewPr>
    <p:cSldViewPr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 err="1"/>
              <a:t>Aropa</a:t>
            </a:r>
            <a:r>
              <a:rPr lang="en-GB" sz="1400" dirty="0"/>
              <a:t> was complex to use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Sheet1!$Q$2:$Q$6</c:f>
              <c:strCache>
                <c:ptCount val="5"/>
                <c:pt idx="0">
                  <c:v>Strongly disagree</c:v>
                </c:pt>
                <c:pt idx="1">
                  <c:v>Disgree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Sheet1!$R$2:$R$6</c:f>
              <c:numCache>
                <c:formatCode>General</c:formatCode>
                <c:ptCount val="5"/>
                <c:pt idx="0">
                  <c:v>102</c:v>
                </c:pt>
                <c:pt idx="1">
                  <c:v>225</c:v>
                </c:pt>
                <c:pt idx="2">
                  <c:v>88</c:v>
                </c:pt>
                <c:pt idx="3">
                  <c:v>42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889864"/>
        <c:axId val="377886728"/>
      </c:barChart>
      <c:catAx>
        <c:axId val="377889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886728"/>
        <c:crosses val="autoZero"/>
        <c:auto val="1"/>
        <c:lblAlgn val="ctr"/>
        <c:lblOffset val="100"/>
        <c:noMultiLvlLbl val="0"/>
      </c:catAx>
      <c:valAx>
        <c:axId val="3778867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No of responses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7889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200" dirty="0"/>
              <a:t>I agreed with the feedback I received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Sheet1!$U$2:$U$6</c:f>
              <c:strCache>
                <c:ptCount val="5"/>
                <c:pt idx="0">
                  <c:v>Strongly disagree</c:v>
                </c:pt>
                <c:pt idx="1">
                  <c:v>Disgree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Sheet1!$V$2:$V$6</c:f>
              <c:numCache>
                <c:formatCode>General</c:formatCode>
                <c:ptCount val="5"/>
                <c:pt idx="0">
                  <c:v>15</c:v>
                </c:pt>
                <c:pt idx="1">
                  <c:v>49</c:v>
                </c:pt>
                <c:pt idx="2">
                  <c:v>141</c:v>
                </c:pt>
                <c:pt idx="3">
                  <c:v>223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123912"/>
        <c:axId val="660124304"/>
      </c:barChart>
      <c:catAx>
        <c:axId val="660123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0124304"/>
        <c:crosses val="autoZero"/>
        <c:auto val="1"/>
        <c:lblAlgn val="ctr"/>
        <c:lblOffset val="100"/>
        <c:noMultiLvlLbl val="0"/>
      </c:catAx>
      <c:valAx>
        <c:axId val="660124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GB" sz="900"/>
                  <a:t>No of responses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60123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GB" sz="1200" dirty="0"/>
              <a:t>The feedback I received was helpful</a:t>
            </a:r>
          </a:p>
        </c:rich>
      </c:tx>
      <c:layout>
        <c:manualLayout>
          <c:xMode val="edge"/>
          <c:yMode val="edge"/>
          <c:x val="0.18756156723327039"/>
          <c:y val="0.1199311187645817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Sheet1!$Y$2:$Y$6</c:f>
              <c:strCache>
                <c:ptCount val="5"/>
                <c:pt idx="0">
                  <c:v>Strongly disagree</c:v>
                </c:pt>
                <c:pt idx="1">
                  <c:v>Disgree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Sheet1!$Z$2:$Z$6</c:f>
              <c:numCache>
                <c:formatCode>General</c:formatCode>
                <c:ptCount val="5"/>
                <c:pt idx="0">
                  <c:v>14</c:v>
                </c:pt>
                <c:pt idx="1">
                  <c:v>38</c:v>
                </c:pt>
                <c:pt idx="2">
                  <c:v>121</c:v>
                </c:pt>
                <c:pt idx="3">
                  <c:v>217</c:v>
                </c:pt>
                <c:pt idx="4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125872"/>
        <c:axId val="660126264"/>
      </c:barChart>
      <c:catAx>
        <c:axId val="66012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0126264"/>
        <c:crosses val="autoZero"/>
        <c:auto val="1"/>
        <c:lblAlgn val="ctr"/>
        <c:lblOffset val="100"/>
        <c:noMultiLvlLbl val="0"/>
      </c:catAx>
      <c:valAx>
        <c:axId val="660126264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GB" sz="900"/>
                  <a:t>No of responses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6012587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200" dirty="0"/>
              <a:t>The feedback I received varied between markers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Sheet1!$AC$2:$AC$6</c:f>
              <c:strCache>
                <c:ptCount val="5"/>
                <c:pt idx="0">
                  <c:v>Strongly disagree</c:v>
                </c:pt>
                <c:pt idx="1">
                  <c:v>Disgree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Sheet1!$AD$2:$AD$6</c:f>
              <c:numCache>
                <c:formatCode>General</c:formatCode>
                <c:ptCount val="5"/>
                <c:pt idx="0">
                  <c:v>23</c:v>
                </c:pt>
                <c:pt idx="1">
                  <c:v>75</c:v>
                </c:pt>
                <c:pt idx="2">
                  <c:v>156</c:v>
                </c:pt>
                <c:pt idx="3">
                  <c:v>151</c:v>
                </c:pt>
                <c:pt idx="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887120"/>
        <c:axId val="377887512"/>
      </c:barChart>
      <c:catAx>
        <c:axId val="37788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887512"/>
        <c:crosses val="autoZero"/>
        <c:auto val="1"/>
        <c:lblAlgn val="ctr"/>
        <c:lblOffset val="100"/>
        <c:noMultiLvlLbl val="0"/>
      </c:catAx>
      <c:valAx>
        <c:axId val="377887512"/>
        <c:scaling>
          <c:orientation val="minMax"/>
          <c:max val="2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GB" sz="900"/>
                  <a:t>No of responses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7887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/>
              <a:t>Peer feedback from Aropa is a good way to learn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Sheet1!$W$2:$W$6</c:f>
              <c:strCache>
                <c:ptCount val="5"/>
                <c:pt idx="0">
                  <c:v>Strongly disagree</c:v>
                </c:pt>
                <c:pt idx="1">
                  <c:v>Disgree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Sheet1!$X$2:$X$6</c:f>
              <c:numCache>
                <c:formatCode>General</c:formatCode>
                <c:ptCount val="5"/>
                <c:pt idx="0">
                  <c:v>14</c:v>
                </c:pt>
                <c:pt idx="1">
                  <c:v>39</c:v>
                </c:pt>
                <c:pt idx="2">
                  <c:v>133</c:v>
                </c:pt>
                <c:pt idx="3">
                  <c:v>207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994408"/>
        <c:axId val="381997936"/>
      </c:barChart>
      <c:catAx>
        <c:axId val="381994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1997936"/>
        <c:crosses val="autoZero"/>
        <c:auto val="1"/>
        <c:lblAlgn val="ctr"/>
        <c:lblOffset val="100"/>
        <c:noMultiLvlLbl val="0"/>
      </c:catAx>
      <c:valAx>
        <c:axId val="381997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No of responses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81994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/>
              <a:t>I ignored the feedback I received on Aropa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Sheet1!$AE$2:$AE$6</c:f>
              <c:strCache>
                <c:ptCount val="5"/>
                <c:pt idx="0">
                  <c:v>Strongly disagree</c:v>
                </c:pt>
                <c:pt idx="1">
                  <c:v>Disgree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Sheet1!$AF$2:$AF$6</c:f>
              <c:numCache>
                <c:formatCode>General</c:formatCode>
                <c:ptCount val="5"/>
                <c:pt idx="0">
                  <c:v>121</c:v>
                </c:pt>
                <c:pt idx="1">
                  <c:v>196</c:v>
                </c:pt>
                <c:pt idx="2">
                  <c:v>98</c:v>
                </c:pt>
                <c:pt idx="3">
                  <c:v>29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994016"/>
        <c:axId val="381994800"/>
      </c:barChart>
      <c:catAx>
        <c:axId val="38199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1994800"/>
        <c:crosses val="autoZero"/>
        <c:auto val="1"/>
        <c:lblAlgn val="ctr"/>
        <c:lblOffset val="100"/>
        <c:noMultiLvlLbl val="0"/>
      </c:catAx>
      <c:valAx>
        <c:axId val="381994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No of responses</a:t>
                </a:r>
              </a:p>
            </c:rich>
          </c:tx>
          <c:layout>
            <c:manualLayout>
              <c:xMode val="edge"/>
              <c:yMode val="edge"/>
              <c:x val="3.5859811495983031E-2"/>
              <c:y val="0.415054069507844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1994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64667-5F0C-41F7-BB4B-AAF25B198B6C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54000-8AD8-489B-91B0-8C7FB0B61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80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8C22A-A9A9-4A28-AE59-1CE8B882AAD4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75F06-F143-4C18-9D0D-A1EFEB33B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6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2010 Professor David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Nicol</a:t>
            </a:r>
            <a:r>
              <a:rPr lang="en-GB" baseline="0" dirty="0" smtClean="0"/>
              <a:t> published a paper as part of the QAAs enhancement theme on graduates of the 21</a:t>
            </a:r>
            <a:r>
              <a:rPr lang="en-GB" baseline="30000" dirty="0" smtClean="0"/>
              <a:t>st</a:t>
            </a:r>
            <a:r>
              <a:rPr lang="en-GB" baseline="0" dirty="0" smtClean="0"/>
              <a:t> century which suggested that the ability of graduates to critically reflect on their own work is at the heart of their graduate attribute development.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Within this discourse he used the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of Melbourne, Learning and Teaching Management Plan to look at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75F06-F143-4C18-9D0D-A1EFEB33B8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7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UoA</a:t>
            </a:r>
            <a:r>
              <a:rPr lang="en-GB" dirty="0" smtClean="0"/>
              <a:t>, </a:t>
            </a:r>
            <a:r>
              <a:rPr lang="en-GB" dirty="0" err="1" smtClean="0"/>
              <a:t>UoG</a:t>
            </a:r>
            <a:r>
              <a:rPr lang="en-GB" dirty="0" smtClean="0"/>
              <a:t> and Robert </a:t>
            </a:r>
            <a:r>
              <a:rPr lang="en-GB" dirty="0" err="1" smtClean="0"/>
              <a:t>ordon</a:t>
            </a:r>
            <a:r>
              <a:rPr lang="en-GB" dirty="0" smtClean="0"/>
              <a:t> – used</a:t>
            </a:r>
            <a:r>
              <a:rPr lang="en-GB" baseline="0" dirty="0" smtClean="0"/>
              <a:t> for min 3 years, </a:t>
            </a:r>
            <a:r>
              <a:rPr lang="en-GB" baseline="0" dirty="0" err="1" smtClean="0"/>
              <a:t>Cyberjaya</a:t>
            </a:r>
            <a:r>
              <a:rPr lang="en-GB" baseline="0" dirty="0" smtClean="0"/>
              <a:t> and Washington since 2013 rest just this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75F06-F143-4C18-9D0D-A1EFEB33B8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4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2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9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0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8F894-67AD-4429-8498-3844D193C8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784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93BF-C096-4651-907E-0CB0DCEF27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799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8F894-67AD-4429-8498-3844D193C8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126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61ADC-1754-4199-BEF7-F3CA8BC8EA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980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9778B-5585-4F67-8DC4-B666A8C893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440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B3531-D1BD-475B-8659-98B3F83186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0067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A02E7-BB6F-4DE7-90DF-8B8C27D9B7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002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37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5FFE0-344E-4F0D-917E-846790DA3D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2511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4311F-FA0C-43AA-A583-CFF8842A53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46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8F894-67AD-4429-8498-3844D193C8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784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6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9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1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4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5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8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FA4A-6C3E-4F0D-8712-B8B99DEDA3DE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05CA-2559-4E4C-BADF-E7E99F3E6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78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13B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925043D-ECC6-4684-B362-381077B1A7E4}" type="slidenum">
              <a:rPr lang="en-GB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32" name="Picture 5" descr="UoG_key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5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13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13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213B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13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78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13B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925043D-ECC6-4684-B362-381077B1A7E4}" type="slidenum">
              <a:rPr lang="en-GB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32" name="Picture 5" descr="UoG_keyline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13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13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213B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13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PT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2911" r="6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772400" cy="1143000"/>
          </a:xfrm>
        </p:spPr>
        <p:txBody>
          <a:bodyPr/>
          <a:lstStyle/>
          <a:p>
            <a:r>
              <a:rPr lang="en-GB" dirty="0"/>
              <a:t>Diverse use of the web-based peer assessment tool, </a:t>
            </a:r>
            <a:r>
              <a:rPr lang="en-GB" dirty="0" err="1"/>
              <a:t>Aropä</a:t>
            </a:r>
            <a:r>
              <a:rPr lang="en-GB" dirty="0"/>
              <a:t>, across the University of Glasgow.</a:t>
            </a:r>
            <a:br>
              <a:rPr lang="en-GB" dirty="0"/>
            </a:br>
            <a:endParaRPr lang="en-US" altLang="en-US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657600"/>
            <a:ext cx="6283424" cy="1752600"/>
          </a:xfrm>
        </p:spPr>
        <p:txBody>
          <a:bodyPr/>
          <a:lstStyle/>
          <a:p>
            <a:pPr algn="l"/>
            <a:r>
              <a:rPr lang="en-GB" dirty="0"/>
              <a:t>Elaine Huston, Mary McVey, Susan Deeley, Chris Finlay, John Hamer, Lisa Hau, Suzanne McCallum, Helen </a:t>
            </a:r>
            <a:r>
              <a:rPr lang="en-GB" dirty="0" smtClean="0"/>
              <a:t>Purchase and </a:t>
            </a:r>
            <a:r>
              <a:rPr lang="en-GB" dirty="0"/>
              <a:t>Michelle Welsh.</a:t>
            </a:r>
          </a:p>
          <a:p>
            <a:pPr algn="l" eaLnBrk="1" hangingPunct="1"/>
            <a:endParaRPr lang="en-US" altLang="en-US" dirty="0" smtClean="0"/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46" name="Picture 5" descr="UoG_key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Arop</a:t>
            </a:r>
            <a:r>
              <a:rPr lang="en-GB" b="1" dirty="0" err="1"/>
              <a:t>ä</a:t>
            </a:r>
            <a:r>
              <a:rPr lang="en-GB" b="1" dirty="0" smtClean="0"/>
              <a:t> – Impact on Staff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Set Up</a:t>
            </a:r>
          </a:p>
          <a:p>
            <a:pPr lvl="1"/>
            <a:r>
              <a:rPr lang="en-GB" dirty="0"/>
              <a:t>Student ID number imported, email can also be used</a:t>
            </a:r>
          </a:p>
          <a:p>
            <a:pPr lvl="1"/>
            <a:r>
              <a:rPr lang="en-GB" dirty="0"/>
              <a:t>Rubric created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Ongoing issues</a:t>
            </a:r>
          </a:p>
          <a:p>
            <a:pPr lvl="1"/>
            <a:r>
              <a:rPr lang="en-GB" dirty="0" smtClean="0"/>
              <a:t>Not many problems, good support</a:t>
            </a:r>
          </a:p>
          <a:p>
            <a:pPr lvl="1"/>
            <a:r>
              <a:rPr lang="en-GB" dirty="0" smtClean="0"/>
              <a:t>Student technical problems minimal</a:t>
            </a:r>
          </a:p>
          <a:p>
            <a:pPr lvl="1"/>
            <a:r>
              <a:rPr lang="en-GB" dirty="0" smtClean="0"/>
              <a:t>Classics – GTA training and impact of marking reviews</a:t>
            </a:r>
          </a:p>
        </p:txBody>
      </p:sp>
    </p:spTree>
    <p:extLst>
      <p:ext uri="{BB962C8B-B14F-4D97-AF65-F5344CB8AC3E}">
        <p14:creationId xmlns:p14="http://schemas.microsoft.com/office/powerpoint/2010/main" val="27813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err="1"/>
              <a:t>Aropä</a:t>
            </a:r>
            <a:r>
              <a:rPr lang="en-GB" dirty="0"/>
              <a:t> – Student </a:t>
            </a:r>
            <a:r>
              <a:rPr lang="en-GB" dirty="0" smtClean="0"/>
              <a:t>Feedback (Level 1 Biology)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7504" y="3076"/>
            <a:ext cx="89289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4000" kern="0" smtClean="0"/>
              <a:t>Evaluation of Aropä in Level 1 Biology</a:t>
            </a:r>
            <a:endParaRPr lang="en-GB" sz="4000" kern="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011078"/>
              </p:ext>
            </p:extLst>
          </p:nvPr>
        </p:nvGraphicFramePr>
        <p:xfrm>
          <a:off x="5492072" y="3068960"/>
          <a:ext cx="3528392" cy="208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51520" y="2359421"/>
            <a:ext cx="5328592" cy="48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13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13B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213B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213B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000" kern="0" dirty="0" err="1" smtClean="0">
                <a:solidFill>
                  <a:schemeClr val="tx1"/>
                </a:solidFill>
              </a:rPr>
              <a:t>Aropä</a:t>
            </a:r>
            <a:r>
              <a:rPr lang="en-GB" sz="2000" kern="0" dirty="0" smtClean="0">
                <a:solidFill>
                  <a:schemeClr val="tx1"/>
                </a:solidFill>
              </a:rPr>
              <a:t> was complex to use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 agreed with the feedback I received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feedback I received was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Helpful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Varied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Peer feedback is a good way to learn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 ignored the feedback I received on </a:t>
            </a:r>
            <a:r>
              <a:rPr lang="en-GB" sz="2000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Aropä</a:t>
            </a:r>
            <a:r>
              <a:rPr lang="en-GB" sz="2000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000" kern="0" dirty="0" smtClean="0"/>
              <a:t>					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821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err="1"/>
              <a:t>Aropä</a:t>
            </a:r>
            <a:r>
              <a:rPr lang="en-GB" dirty="0"/>
              <a:t> – Student </a:t>
            </a:r>
            <a:r>
              <a:rPr lang="en-GB" dirty="0" smtClean="0"/>
              <a:t>Feedback (Level 1 Biology)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7504" y="3076"/>
            <a:ext cx="89289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4000" kern="0" smtClean="0"/>
              <a:t>Evaluation of Aropä in Level 1 Biology</a:t>
            </a:r>
            <a:endParaRPr lang="en-GB" sz="4000" kern="0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359421"/>
            <a:ext cx="5328592" cy="48139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Aropä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was complex to use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I agreed with the feedback I received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The feedback I received was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Helpful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Varied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Peer feedback is a good way to learn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 ignored the feedback I received on 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Aropä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000" dirty="0" smtClean="0"/>
              <a:t>					</a:t>
            </a:r>
            <a:endParaRPr lang="en-GB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49494"/>
              </p:ext>
            </p:extLst>
          </p:nvPr>
        </p:nvGraphicFramePr>
        <p:xfrm>
          <a:off x="5580112" y="1916832"/>
          <a:ext cx="325523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250677"/>
              </p:ext>
            </p:extLst>
          </p:nvPr>
        </p:nvGraphicFramePr>
        <p:xfrm>
          <a:off x="5796136" y="3429000"/>
          <a:ext cx="324036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16565"/>
              </p:ext>
            </p:extLst>
          </p:nvPr>
        </p:nvGraphicFramePr>
        <p:xfrm>
          <a:off x="6027373" y="5198855"/>
          <a:ext cx="298884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52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err="1"/>
              <a:t>Aropä</a:t>
            </a:r>
            <a:r>
              <a:rPr lang="en-GB" dirty="0"/>
              <a:t> – Student </a:t>
            </a:r>
            <a:r>
              <a:rPr lang="en-GB" dirty="0" smtClean="0"/>
              <a:t>Feedback (Level 1 Biology)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7504" y="3076"/>
            <a:ext cx="89289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4000" kern="0" smtClean="0"/>
              <a:t>Evaluation of Aropä in Level 1 Biology</a:t>
            </a:r>
            <a:endParaRPr lang="en-GB" sz="4000" kern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359421"/>
            <a:ext cx="5328592" cy="48139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Aropä</a:t>
            </a: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was complex to use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 agreed with the feedback I received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The feedback I received was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Helpful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Varied </a:t>
            </a:r>
            <a:endParaRPr lang="en-GB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Peer feedback is a good way to learn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I ignored the feedback I received on </a:t>
            </a:r>
            <a:r>
              <a:rPr lang="en-GB" sz="2000" dirty="0" err="1">
                <a:solidFill>
                  <a:schemeClr val="tx1"/>
                </a:solidFill>
              </a:rPr>
              <a:t>Aropä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	</a:t>
            </a:r>
            <a:r>
              <a:rPr lang="en-GB" sz="2000" dirty="0" smtClean="0"/>
              <a:t>				</a:t>
            </a:r>
            <a:endParaRPr lang="en-GB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555797"/>
              </p:ext>
            </p:extLst>
          </p:nvPr>
        </p:nvGraphicFramePr>
        <p:xfrm>
          <a:off x="5317248" y="2060848"/>
          <a:ext cx="381642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523894"/>
              </p:ext>
            </p:extLst>
          </p:nvPr>
        </p:nvGraphicFramePr>
        <p:xfrm>
          <a:off x="5441704" y="4221088"/>
          <a:ext cx="35638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66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err="1"/>
              <a:t>Aropä</a:t>
            </a:r>
            <a:r>
              <a:rPr lang="en-GB" dirty="0"/>
              <a:t> – </a:t>
            </a:r>
            <a:r>
              <a:rPr lang="en-GB" dirty="0" smtClean="0"/>
              <a:t>Issues and Problems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348880"/>
            <a:ext cx="8382000" cy="3886200"/>
          </a:xfrm>
        </p:spPr>
        <p:txBody>
          <a:bodyPr/>
          <a:lstStyle/>
          <a:p>
            <a:r>
              <a:rPr lang="en-GB" dirty="0" smtClean="0"/>
              <a:t>Engagement of students in voluntary, formative peer assessed exercises.</a:t>
            </a:r>
          </a:p>
          <a:p>
            <a:r>
              <a:rPr lang="en-GB" dirty="0" smtClean="0"/>
              <a:t>Student perception that others might plagiarise their work.</a:t>
            </a:r>
          </a:p>
          <a:p>
            <a:r>
              <a:rPr lang="en-GB" dirty="0" smtClean="0"/>
              <a:t>Feedback lacking in empathy</a:t>
            </a:r>
          </a:p>
          <a:p>
            <a:r>
              <a:rPr lang="en-GB" dirty="0" smtClean="0"/>
              <a:t>Possible issues with students having English as a second language.</a:t>
            </a:r>
          </a:p>
          <a:p>
            <a:r>
              <a:rPr lang="en-GB" dirty="0" smtClean="0"/>
              <a:t>Student focus on grade rather than feedback</a:t>
            </a:r>
          </a:p>
          <a:p>
            <a:r>
              <a:rPr lang="en-GB" dirty="0" smtClean="0"/>
              <a:t>Evidence of students acting on feedback?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8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57" y="3680792"/>
            <a:ext cx="8686800" cy="32766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Designed, developed, maintained &amp; supported by</a:t>
            </a:r>
          </a:p>
          <a:p>
            <a:pPr lvl="1" algn="ctr">
              <a:buNone/>
            </a:pPr>
            <a:r>
              <a:rPr lang="en-GB" b="1" dirty="0" smtClean="0">
                <a:solidFill>
                  <a:srgbClr val="0070C0"/>
                </a:solidFill>
              </a:rPr>
              <a:t>Dr John </a:t>
            </a:r>
            <a:r>
              <a:rPr lang="en-GB" b="1" dirty="0" err="1" smtClean="0">
                <a:solidFill>
                  <a:srgbClr val="0070C0"/>
                </a:solidFill>
              </a:rPr>
              <a:t>Hamer</a:t>
            </a:r>
            <a:r>
              <a:rPr lang="en-GB" b="1" dirty="0" smtClean="0">
                <a:solidFill>
                  <a:srgbClr val="0070C0"/>
                </a:solidFill>
              </a:rPr>
              <a:t> (john.hamer@glasgow.ac.uk)</a:t>
            </a:r>
          </a:p>
          <a:p>
            <a:pPr lvl="1" algn="ctr">
              <a:buNone/>
            </a:pPr>
            <a:r>
              <a:rPr lang="en-GB" b="1" dirty="0" smtClean="0">
                <a:solidFill>
                  <a:srgbClr val="0070C0"/>
                </a:solidFill>
              </a:rPr>
              <a:t>Dr Helen Purchase (helen.purchase@glasgow.ac.uk)</a:t>
            </a:r>
          </a:p>
          <a:p>
            <a:pPr lvl="2"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For access to </a:t>
            </a:r>
            <a:r>
              <a:rPr lang="en-GB" dirty="0" err="1" smtClean="0"/>
              <a:t>Aropä</a:t>
            </a:r>
            <a:r>
              <a:rPr lang="en-GB" dirty="0" smtClean="0"/>
              <a:t>, simply send an email </a:t>
            </a:r>
          </a:p>
          <a:p>
            <a:pPr algn="ctr">
              <a:buNone/>
            </a:pPr>
            <a:r>
              <a:rPr lang="en-GB" dirty="0" smtClean="0"/>
              <a:t>to John or Helen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8" t="6410" r="988" b="4179"/>
          <a:stretch>
            <a:fillRect/>
          </a:stretch>
        </p:blipFill>
        <p:spPr bwMode="auto">
          <a:xfrm>
            <a:off x="1944540" y="1904306"/>
            <a:ext cx="5248894" cy="1062842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9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8960" y="238316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Finlay, C., Tierney, A., McVey M and Gray, J. (2012) Online peer review of scientific writing – </a:t>
            </a:r>
            <a:r>
              <a:rPr lang="en-GB" dirty="0" err="1" smtClean="0"/>
              <a:t>Aropä</a:t>
            </a:r>
            <a:r>
              <a:rPr lang="en-GB" dirty="0" smtClean="0"/>
              <a:t>. Learning and Teaching Conference, University of Glasgow.</a:t>
            </a:r>
          </a:p>
          <a:p>
            <a:endParaRPr lang="en-GB" dirty="0"/>
          </a:p>
          <a:p>
            <a:r>
              <a:rPr lang="en-GB" dirty="0" err="1" smtClean="0"/>
              <a:t>Nicol</a:t>
            </a:r>
            <a:r>
              <a:rPr lang="en-GB" dirty="0" smtClean="0"/>
              <a:t>, D and Macfarlane‐Dick, D. (2006) Formative assessment and</a:t>
            </a:r>
          </a:p>
          <a:p>
            <a:r>
              <a:rPr lang="en-GB" dirty="0" smtClean="0"/>
              <a:t>self‐regulated learning: a model and seven principles of good feedback practice, </a:t>
            </a:r>
            <a:r>
              <a:rPr lang="en-GB" i="1" dirty="0" smtClean="0"/>
              <a:t>Studies in Higher</a:t>
            </a:r>
            <a:r>
              <a:rPr lang="en-GB" dirty="0"/>
              <a:t> </a:t>
            </a:r>
            <a:r>
              <a:rPr lang="en-GB" i="1" dirty="0" smtClean="0"/>
              <a:t>Education</a:t>
            </a:r>
            <a:r>
              <a:rPr lang="en-GB" dirty="0" smtClean="0"/>
              <a:t>, 31:2, 199-218</a:t>
            </a:r>
          </a:p>
          <a:p>
            <a:endParaRPr lang="en-GB" dirty="0" smtClean="0"/>
          </a:p>
          <a:p>
            <a:r>
              <a:rPr lang="en-GB" dirty="0" err="1" smtClean="0"/>
              <a:t>Nicol</a:t>
            </a:r>
            <a:r>
              <a:rPr lang="en-GB" dirty="0" smtClean="0"/>
              <a:t>, D (2010), The foundation for Graduate Attributes: developing self-regulation through self and peer assessment, Published by the </a:t>
            </a:r>
            <a:r>
              <a:rPr lang="en-GB" i="1" dirty="0" smtClean="0"/>
              <a:t>Quality Assurance Agency for Higher Education</a:t>
            </a:r>
          </a:p>
          <a:p>
            <a:endParaRPr lang="en-GB" dirty="0" smtClean="0"/>
          </a:p>
          <a:p>
            <a:r>
              <a:rPr lang="en-GB" dirty="0" smtClean="0"/>
              <a:t>Price, M., Handley, K., Millar, J. and  O'Donovan, B. </a:t>
            </a:r>
            <a:r>
              <a:rPr lang="en-GB" dirty="0"/>
              <a:t>(2010) Feedback : all that effort, but what is the effect?, </a:t>
            </a:r>
            <a:r>
              <a:rPr lang="en-GB" i="1" dirty="0"/>
              <a:t>Assessment &amp; Evaluation in Higher Education</a:t>
            </a:r>
            <a:r>
              <a:rPr lang="en-GB" dirty="0"/>
              <a:t>, 35:3, 277-289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0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Suggested Discussion Topic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HOW USEFUL IS PEER FEEDBACK?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814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19064"/>
            <a:ext cx="8382000" cy="685800"/>
          </a:xfrm>
        </p:spPr>
        <p:txBody>
          <a:bodyPr>
            <a:noAutofit/>
          </a:bodyPr>
          <a:lstStyle/>
          <a:p>
            <a:r>
              <a:rPr lang="en-GB" dirty="0"/>
              <a:t>Peer Assessment as a valid feedback and assessment tool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2348880"/>
            <a:ext cx="8382000" cy="3886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Challenges:</a:t>
            </a:r>
          </a:p>
          <a:p>
            <a:r>
              <a:rPr lang="en-GB" dirty="0" smtClean="0"/>
              <a:t>Student satisfaction with feedback and assessment consistently low in the national student survey</a:t>
            </a:r>
          </a:p>
          <a:p>
            <a:r>
              <a:rPr lang="en-GB" dirty="0" smtClean="0"/>
              <a:t>Difficulty in engaging students in the feedback process </a:t>
            </a:r>
          </a:p>
          <a:p>
            <a:pPr marL="0" indent="0">
              <a:buNone/>
            </a:pPr>
            <a:r>
              <a:rPr lang="en-GB" b="1" dirty="0" smtClean="0"/>
              <a:t>Peer feedback addresses:</a:t>
            </a:r>
          </a:p>
          <a:p>
            <a:r>
              <a:rPr lang="en-GB" dirty="0" smtClean="0"/>
              <a:t>Timely feedback</a:t>
            </a:r>
          </a:p>
          <a:p>
            <a:r>
              <a:rPr lang="en-GB" dirty="0" smtClean="0"/>
              <a:t>Variety of feedback</a:t>
            </a:r>
          </a:p>
          <a:p>
            <a:r>
              <a:rPr lang="en-GB" dirty="0" smtClean="0"/>
              <a:t>Active engagement of students in the feedback process</a:t>
            </a:r>
          </a:p>
          <a:p>
            <a:r>
              <a:rPr lang="en-GB" dirty="0" smtClean="0"/>
              <a:t>Increases student critical evaluation skills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2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36096" y="2499126"/>
            <a:ext cx="2973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7836" b="7583"/>
          <a:stretch/>
        </p:blipFill>
        <p:spPr bwMode="auto">
          <a:xfrm>
            <a:off x="29680" y="2348880"/>
            <a:ext cx="4542320" cy="39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</a:t>
            </a:r>
            <a:r>
              <a:rPr lang="en-GB" dirty="0" err="1" smtClean="0"/>
              <a:t>Aropä</a:t>
            </a:r>
            <a:r>
              <a:rPr lang="en-GB" dirty="0" smtClean="0"/>
              <a:t> – software for peer review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2276872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Software package enabling student peer feedback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Students submit assessment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Automatic  assignment of anonymous peer reviewers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Staff produced rubric for students to follow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35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err="1"/>
              <a:t>Aropä</a:t>
            </a:r>
            <a:r>
              <a:rPr lang="en-GB" dirty="0"/>
              <a:t> – Diversity of Use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4337720"/>
            <a:ext cx="8382000" cy="2520280"/>
          </a:xfrm>
        </p:spPr>
        <p:txBody>
          <a:bodyPr/>
          <a:lstStyle/>
          <a:p>
            <a:r>
              <a:rPr lang="en-GB" dirty="0" smtClean="0"/>
              <a:t>Universities of Auckland and Glasgow, Robert Gordon, </a:t>
            </a:r>
            <a:r>
              <a:rPr lang="en-GB" dirty="0" err="1"/>
              <a:t>Cyberjaya</a:t>
            </a:r>
            <a:r>
              <a:rPr lang="en-GB" dirty="0"/>
              <a:t> (Malaysia</a:t>
            </a:r>
            <a:r>
              <a:rPr lang="en-GB" dirty="0" smtClean="0"/>
              <a:t>), </a:t>
            </a:r>
            <a:r>
              <a:rPr lang="en-GB" dirty="0"/>
              <a:t>Washington and Lee (US</a:t>
            </a:r>
            <a:r>
              <a:rPr lang="en-GB" dirty="0" smtClean="0"/>
              <a:t>), </a:t>
            </a:r>
            <a:r>
              <a:rPr lang="en-GB" dirty="0"/>
              <a:t>Franklin (US</a:t>
            </a:r>
            <a:r>
              <a:rPr lang="en-GB" dirty="0" smtClean="0"/>
              <a:t>), </a:t>
            </a:r>
            <a:r>
              <a:rPr lang="en-GB" dirty="0"/>
              <a:t>Washington and Lee (US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 Auckland 9.9% of student body have submitted at least 1 peer review this year so far, in Glasgow 5.4% of students have submitted a review.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		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91747"/>
            <a:ext cx="3651696" cy="195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303040"/>
            <a:ext cx="8382000" cy="685800"/>
          </a:xfrm>
        </p:spPr>
        <p:txBody>
          <a:bodyPr/>
          <a:lstStyle/>
          <a:p>
            <a:r>
              <a:rPr lang="en-GB" dirty="0" err="1"/>
              <a:t>Aropä</a:t>
            </a:r>
            <a:r>
              <a:rPr lang="en-GB" dirty="0"/>
              <a:t> </a:t>
            </a:r>
            <a:r>
              <a:rPr lang="en-GB" dirty="0" smtClean="0"/>
              <a:t>– Example of Diversity </a:t>
            </a:r>
            <a:r>
              <a:rPr lang="en-GB" dirty="0"/>
              <a:t>of </a:t>
            </a:r>
            <a:r>
              <a:rPr lang="en-GB" dirty="0" smtClean="0"/>
              <a:t>Use, </a:t>
            </a:r>
            <a:r>
              <a:rPr lang="en-GB" dirty="0" err="1" smtClean="0"/>
              <a:t>UoG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218584"/>
              </p:ext>
            </p:extLst>
          </p:nvPr>
        </p:nvGraphicFramePr>
        <p:xfrm>
          <a:off x="395288" y="1988840"/>
          <a:ext cx="849719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97"/>
                <a:gridCol w="2832397"/>
                <a:gridCol w="2832397"/>
              </a:tblGrid>
              <a:tr h="494464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PRE-HONOURS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Student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(2014/15)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Assessment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4944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Level 1 Biology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~700	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Formative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(feed-forward)</a:t>
                      </a:r>
                    </a:p>
                  </a:txBody>
                  <a:tcPr/>
                </a:tc>
              </a:tr>
              <a:tr h="59204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Level 2 Life Sciences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~360	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Summative (10% of 20 credits)</a:t>
                      </a:r>
                      <a:endParaRPr lang="en-GB" sz="1800" dirty="0"/>
                    </a:p>
                  </a:txBody>
                  <a:tcPr/>
                </a:tc>
              </a:tr>
              <a:tr h="4944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Level 2 Classics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~70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Summative (15% of 20 credits)</a:t>
                      </a:r>
                    </a:p>
                  </a:txBody>
                  <a:tcPr/>
                </a:tc>
              </a:tr>
              <a:tr h="494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Level 2 Accounting and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~150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Formative</a:t>
                      </a:r>
                      <a:endParaRPr lang="en-GB" sz="1800" dirty="0"/>
                    </a:p>
                  </a:txBody>
                  <a:tcPr/>
                </a:tc>
              </a:tr>
              <a:tr h="494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HONOURS</a:t>
                      </a:r>
                    </a:p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944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Level 3 Anatomy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~30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Summative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</a:tr>
              <a:tr h="28255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Level 3-4 Public</a:t>
                      </a:r>
                      <a:r>
                        <a:rPr lang="en-GB" sz="1800" baseline="0" dirty="0" smtClean="0"/>
                        <a:t> Policy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Summative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3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303040"/>
            <a:ext cx="8382000" cy="685800"/>
          </a:xfrm>
        </p:spPr>
        <p:txBody>
          <a:bodyPr/>
          <a:lstStyle/>
          <a:p>
            <a:r>
              <a:rPr lang="en-GB" dirty="0" err="1"/>
              <a:t>Aropä</a:t>
            </a:r>
            <a:r>
              <a:rPr lang="en-GB" dirty="0"/>
              <a:t> </a:t>
            </a:r>
            <a:r>
              <a:rPr lang="en-GB" dirty="0" smtClean="0"/>
              <a:t>– Example of Diversity </a:t>
            </a:r>
            <a:r>
              <a:rPr lang="en-GB" dirty="0"/>
              <a:t>of </a:t>
            </a:r>
            <a:r>
              <a:rPr lang="en-GB" dirty="0" smtClean="0"/>
              <a:t>Use, </a:t>
            </a:r>
            <a:r>
              <a:rPr lang="en-GB" dirty="0" err="1" smtClean="0"/>
              <a:t>UoG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4459560"/>
          </a:xfrm>
        </p:spPr>
        <p:txBody>
          <a:bodyPr/>
          <a:lstStyle/>
          <a:p>
            <a:r>
              <a:rPr lang="en-GB" dirty="0" smtClean="0"/>
              <a:t>Summative </a:t>
            </a:r>
          </a:p>
          <a:p>
            <a:pPr lvl="1"/>
            <a:r>
              <a:rPr lang="en-GB" dirty="0" smtClean="0"/>
              <a:t>Assessment of essay submission, feedback essential but not marked, feedback also provided for own essay</a:t>
            </a:r>
          </a:p>
          <a:p>
            <a:pPr lvl="1"/>
            <a:r>
              <a:rPr lang="en-GB" dirty="0" smtClean="0"/>
              <a:t>Draft essay submitted, feedback reviews assessed and essay resubmission for grading</a:t>
            </a:r>
          </a:p>
          <a:p>
            <a:pPr lvl="1"/>
            <a:r>
              <a:rPr lang="en-GB" dirty="0" smtClean="0"/>
              <a:t>Student –staff partnership in building marking criteria.  Student essay graded on this criteria</a:t>
            </a:r>
          </a:p>
          <a:p>
            <a:r>
              <a:rPr lang="en-GB" dirty="0" smtClean="0"/>
              <a:t>Formative </a:t>
            </a:r>
          </a:p>
          <a:p>
            <a:pPr lvl="1"/>
            <a:r>
              <a:rPr lang="en-GB" smtClean="0"/>
              <a:t>Feed-forward </a:t>
            </a:r>
            <a:r>
              <a:rPr lang="en-GB" dirty="0" smtClean="0"/>
              <a:t>– Draft methods section of lab report submitted for peer review prior to submission for summative assessment</a:t>
            </a:r>
          </a:p>
          <a:p>
            <a:pPr lvl="1"/>
            <a:r>
              <a:rPr lang="en-GB" dirty="0" smtClean="0"/>
              <a:t>Tutorial essay submitted for peer review prior to tutorial</a:t>
            </a:r>
          </a:p>
          <a:p>
            <a:pPr lvl="1"/>
            <a:r>
              <a:rPr lang="en-GB" dirty="0" smtClean="0"/>
              <a:t>To provide formative feedback on past exam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4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13" y="1734344"/>
            <a:ext cx="8382000" cy="685800"/>
          </a:xfrm>
        </p:spPr>
        <p:txBody>
          <a:bodyPr/>
          <a:lstStyle/>
          <a:p>
            <a:r>
              <a:rPr lang="en-GB" b="1" dirty="0" err="1" smtClean="0"/>
              <a:t>Arop</a:t>
            </a:r>
            <a:r>
              <a:rPr lang="en-GB" b="1" dirty="0" err="1" smtClean="0">
                <a:latin typeface="+mn-lt"/>
              </a:rPr>
              <a:t>ä</a:t>
            </a:r>
            <a:r>
              <a:rPr lang="en-GB" b="1" dirty="0" smtClean="0">
                <a:latin typeface="+mn-lt"/>
              </a:rPr>
              <a:t> – Breadth of Application- </a:t>
            </a:r>
            <a:r>
              <a:rPr lang="en-GB" dirty="0" smtClean="0"/>
              <a:t>Reasons </a:t>
            </a:r>
            <a:r>
              <a:rPr lang="en-GB" dirty="0"/>
              <a:t>for Implementation</a:t>
            </a:r>
            <a:br>
              <a:rPr lang="en-GB" dirty="0"/>
            </a:b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388843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Large class sizes making formative </a:t>
            </a:r>
          </a:p>
          <a:p>
            <a:r>
              <a:rPr lang="en-GB" sz="2000" dirty="0" smtClean="0"/>
              <a:t>feed-forward staff led initiatives </a:t>
            </a:r>
          </a:p>
          <a:p>
            <a:r>
              <a:rPr lang="en-GB" sz="2000" dirty="0" smtClean="0"/>
              <a:t>difficult </a:t>
            </a:r>
            <a:r>
              <a:rPr lang="en-GB" sz="1600" dirty="0" smtClean="0"/>
              <a:t>(LEVEL 1 BIOLOGY)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2312658"/>
            <a:ext cx="259228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better engage students in critical appraisal of peers and own work (</a:t>
            </a:r>
            <a:r>
              <a:rPr lang="en-GB" sz="1600" dirty="0" smtClean="0"/>
              <a:t>LEVEL 2 LIFE SCIENCES)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4869160"/>
            <a:ext cx="3557641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Face to face peer assessment, encouraging critical appraisal </a:t>
            </a:r>
            <a:r>
              <a:rPr lang="en-GB" sz="1600" dirty="0" smtClean="0"/>
              <a:t>(LEVEL 2 CLASSICS)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560" y="5218582"/>
            <a:ext cx="4469095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introduce increased opportunity for formative feedback </a:t>
            </a:r>
            <a:r>
              <a:rPr lang="en-GB" sz="1600" dirty="0" smtClean="0"/>
              <a:t>(LEVEL 2 ACCOUNTING, LEVEL 3 ANATOMY)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0160" y="4077072"/>
            <a:ext cx="388348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Improvement of scientific writing skills</a:t>
            </a:r>
          </a:p>
          <a:p>
            <a:r>
              <a:rPr lang="en-GB" sz="1600" dirty="0" smtClean="0"/>
              <a:t>(LEVEL 1 BIOLOGY)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03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err="1"/>
              <a:t>Aropä</a:t>
            </a:r>
            <a:r>
              <a:rPr lang="en-GB" dirty="0"/>
              <a:t> – Rubric Design</a:t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9798"/>
            <a:ext cx="3599389" cy="48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34888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main approaches: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Focus on main aspects of assessment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67812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b)  Focus on grade descriptors</a:t>
            </a:r>
            <a:endParaRPr lang="en-GB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72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Aim:  To guide the student through the marker’s criteria for marking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9488" y="15344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a: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8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err="1"/>
              <a:t>Aropä</a:t>
            </a:r>
            <a:r>
              <a:rPr lang="en-GB" dirty="0"/>
              <a:t> – Rubric Design</a:t>
            </a:r>
            <a:br>
              <a:rPr lang="en-GB" dirty="0"/>
            </a:b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1" r="39113" b="61792"/>
          <a:stretch/>
        </p:blipFill>
        <p:spPr bwMode="auto">
          <a:xfrm>
            <a:off x="4679205" y="1874960"/>
            <a:ext cx="4089851" cy="1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33" y="3148409"/>
            <a:ext cx="4352034" cy="370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34888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main approaches: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Focus on main aspects of assessment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67812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b)  Focus on grade descriptors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51472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Aim:  To guide the student through the marker’s criteria for marking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3472" y="14034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b: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6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versity Tower cove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point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vents" ma:contentTypeID="0x0101000D7B7BD1BFCB284BBA8D6D2354210B8900753BB5479505734C95EEEBD17DDD19E8" ma:contentTypeVersion="3" ma:contentTypeDescription="" ma:contentTypeScope="" ma:versionID="595e6a0964a4997fdc028d8f2000190c">
  <xsd:schema xmlns:xsd="http://www.w3.org/2001/XMLSchema" xmlns:p="http://schemas.microsoft.com/office/2006/metadata/properties" xmlns:ns2="25beefa3-6df1-42c8-984e-35dbf263528a" targetNamespace="http://schemas.microsoft.com/office/2006/metadata/properties" ma:root="true" ma:fieldsID="cd40df22ccfd0826a112534dd22cc05d" ns2:_="">
    <xsd:import namespace="25beefa3-6df1-42c8-984e-35dbf263528a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eefa3-6df1-42c8-984e-35dbf263528a" elementFormDefault="qualified">
    <xsd:import namespace="http://schemas.microsoft.com/office/2006/documentManagement/types"/>
    <xsd:element name="Date" ma:index="8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spe:Receivers xmlns:spe="http://schemas.microsoft.com/sharepoint/events">
  <Receiver>
    <Name>QAA Hold Item Deleting</Name>
    <Type>3</Type>
    <SequenceNumber>1000</SequenceNumber>
    <Assembly>BlueSource.QAA.LegalHold, Version=1.0.0.0, Culture=neutral, PublicKeyToken=98e5a19c401bc91c</Assembly>
    <Class>BlueSource.QAA.LegalHold.StopOnHoldDeleteEvents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Date xmlns="25beefa3-6df1-42c8-984e-35dbf263528a">2015-03-18T00:00:00+00:00</Date>
  </documentManagement>
</p:properties>
</file>

<file path=customXml/itemProps1.xml><?xml version="1.0" encoding="utf-8"?>
<ds:datastoreItem xmlns:ds="http://schemas.openxmlformats.org/officeDocument/2006/customXml" ds:itemID="{8A3CBE4C-8EEA-4B4C-8926-360CF4365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93CE12B-8D20-4F60-8A63-BF002757111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809FE82-33D8-47A0-A87D-F8346E9AD46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CEB089-0465-4589-B9FF-CFAFB4907700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5beefa3-6df1-42c8-984e-35dbf263528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1088</Words>
  <Application>Microsoft Office PowerPoint</Application>
  <PresentationFormat>On-screen Show (4:3)</PresentationFormat>
  <Paragraphs>158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ＭＳ Ｐゴシック</vt:lpstr>
      <vt:lpstr>Office Theme</vt:lpstr>
      <vt:lpstr>University Tower cover</vt:lpstr>
      <vt:lpstr>powerpoint template</vt:lpstr>
      <vt:lpstr>Diverse use of the web-based peer assessment tool, Aropä, across the University of Glasgow. </vt:lpstr>
      <vt:lpstr>Peer Assessment as a valid feedback and assessment tool</vt:lpstr>
      <vt:lpstr>Introduction to Aropä – software for peer review</vt:lpstr>
      <vt:lpstr>Aropä – Diversity of Use </vt:lpstr>
      <vt:lpstr>Aropä – Example of Diversity of Use, UoG</vt:lpstr>
      <vt:lpstr>Aropä – Example of Diversity of Use, UoG</vt:lpstr>
      <vt:lpstr>Aropä – Breadth of Application- Reasons for Implementation </vt:lpstr>
      <vt:lpstr>Aropä – Rubric Design </vt:lpstr>
      <vt:lpstr>Aropä – Rubric Design </vt:lpstr>
      <vt:lpstr>Aropä – Impact on Staff Time</vt:lpstr>
      <vt:lpstr>Aropä – Student Feedback (Level 1 Biology) </vt:lpstr>
      <vt:lpstr>Aropä – Student Feedback (Level 1 Biology) </vt:lpstr>
      <vt:lpstr>Aropä – Student Feedback (Level 1 Biology) </vt:lpstr>
      <vt:lpstr>Aropä – Issues and Problems </vt:lpstr>
      <vt:lpstr>PowerPoint Presentation</vt:lpstr>
      <vt:lpstr>References</vt:lpstr>
      <vt:lpstr>Suggested Discussion Topic</vt:lpstr>
    </vt:vector>
  </TitlesOfParts>
  <Company>University of Glasgow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Diverse use of the web-based peer assessment tool, Aropä</dc:title>
  <dc:creator>University of Glasgow</dc:creator>
  <cp:lastModifiedBy>Oonagh Holland</cp:lastModifiedBy>
  <cp:revision>38</cp:revision>
  <cp:lastPrinted>2015-03-11T12:54:55Z</cp:lastPrinted>
  <dcterms:created xsi:type="dcterms:W3CDTF">2015-03-11T09:53:53Z</dcterms:created>
  <dcterms:modified xsi:type="dcterms:W3CDTF">2018-04-23T10:13:11Z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0x0101000D7B7BD1BFCB284BBA8D6D2354210B8900753BB5479505734C95EEEBD17DDD19E8</vt:lpwstr>
  </property>
</Properties>
</file>