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346" r:id="rId2"/>
    <p:sldId id="347" r:id="rId3"/>
    <p:sldId id="339" r:id="rId4"/>
    <p:sldId id="340" r:id="rId5"/>
    <p:sldId id="345" r:id="rId6"/>
    <p:sldId id="344" r:id="rId7"/>
    <p:sldId id="34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C5A13-10C8-4866-BF4A-5710A2C6D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8E85EE-A4D4-4742-9F41-21D096CD1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D8A40-9E4D-4F0B-94D7-C477901BC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C787-EA58-4A8C-B1CA-61EFC63D2B0A}" type="datetimeFigureOut">
              <a:rPr lang="en-GB" smtClean="0"/>
              <a:t>24/06/2022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3BB0F-6FCA-44BA-822E-8226A6557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8000D-8E1F-4177-AB00-3A10AE202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D8D2-0945-435C-B85A-60D618515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80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A988B-4EDF-4E7D-8F09-4E02E2D7D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EB357B-3879-44A7-8338-EBB2EA07B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0664D-146F-4416-A687-F8811BF12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C787-EA58-4A8C-B1CA-61EFC63D2B0A}" type="datetimeFigureOut">
              <a:rPr lang="en-GB" smtClean="0"/>
              <a:t>24/06/2022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C86D9-C2BF-47E2-8691-889286C51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2E8FD-27B1-472E-AEFF-B7A95DCC8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D8D2-0945-435C-B85A-60D618515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8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24DB1F-3153-4918-B350-8CBD106439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C03BF2-4E2F-465F-9A19-E5C83072D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66220-7278-4543-B021-D765505B7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C787-EA58-4A8C-B1CA-61EFC63D2B0A}" type="datetimeFigureOut">
              <a:rPr lang="en-GB" smtClean="0"/>
              <a:t>24/06/2022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0CCB3-D069-4B66-A01C-7118CABD0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FD381-9086-4B48-B0DF-39BA4C4BD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D8D2-0945-435C-B85A-60D618515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872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18F48-4AA8-474F-A6AA-AA6FEC9E9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43357-A3E5-47E4-9FE3-A3B67748E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F6F39-1F1B-446B-A5BE-9D12D28C2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C787-EA58-4A8C-B1CA-61EFC63D2B0A}" type="datetimeFigureOut">
              <a:rPr lang="en-GB" smtClean="0"/>
              <a:t>24/06/2022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DFA39-E525-4048-84F9-14FF72B31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67E3B-5F96-494E-BAA5-4BAF293C7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D8D2-0945-435C-B85A-60D618515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91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28234-3C5C-4853-8225-1C8FF24AC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7D1E7-89CA-4D9C-870A-89CCF6DB2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AE892-326F-4A4C-968C-CAE8DF31F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C787-EA58-4A8C-B1CA-61EFC63D2B0A}" type="datetimeFigureOut">
              <a:rPr lang="en-GB" smtClean="0"/>
              <a:t>24/06/2022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6424B-6762-42E7-B982-0A39A222B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09F43-6461-4338-AED8-C3539F7F4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D8D2-0945-435C-B85A-60D618515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87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87D9B-34D6-4271-893A-2F8D37B93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CB26C-90E4-42D7-8AEC-48C45C57E4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6D477F-54E1-44D2-A776-25575DD58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016D0D-A238-4008-A936-903F7A84B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C787-EA58-4A8C-B1CA-61EFC63D2B0A}" type="datetimeFigureOut">
              <a:rPr lang="en-GB" smtClean="0"/>
              <a:t>24/06/2022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1C56A0-32D6-4089-A134-E6E48F07C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A761CB-A55D-490A-920D-FC4C22E3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D8D2-0945-435C-B85A-60D618515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74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09FE6-6346-458A-8E6C-FE8473C57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76AF3-056D-43B1-8384-395FE4133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1585AD-A1FB-40FB-B5FC-A331C9E7A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094E27-35BB-4D50-A19B-EE4191143F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2ED24D-6099-49C6-9BEE-AB35D25CA4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9E163F-7A8F-41A2-9EF0-17B390035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C787-EA58-4A8C-B1CA-61EFC63D2B0A}" type="datetimeFigureOut">
              <a:rPr lang="en-GB" smtClean="0"/>
              <a:t>24/06/2022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A1D310-5F3B-4844-B11A-F6301A5A0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408F71-2596-4A77-81F8-F58ED7DFA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D8D2-0945-435C-B85A-60D618515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48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71A77-7636-4EA7-B4D0-7B658F59E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7E2406-47CA-42BD-ADF2-4AE00A7E9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C787-EA58-4A8C-B1CA-61EFC63D2B0A}" type="datetimeFigureOut">
              <a:rPr lang="en-GB" smtClean="0"/>
              <a:t>24/06/2022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C9121F-AFE7-407C-869D-498B00E76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753814-CB2B-49BB-9696-74BB579F3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D8D2-0945-435C-B85A-60D618515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03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29396E-A458-42CF-8D39-4826BF4E9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C787-EA58-4A8C-B1CA-61EFC63D2B0A}" type="datetimeFigureOut">
              <a:rPr lang="en-GB" smtClean="0"/>
              <a:t>24/06/2022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F95233-3427-4B9B-AFA2-A3D418BD5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D730C0-31AB-4C29-9D25-D12D1D265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D8D2-0945-435C-B85A-60D618515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21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F4E10-17C9-46D6-8683-E84B60A0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52F3D-428E-4632-A2FB-2D14FA10B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19644-1445-4AEC-B5B4-17FC7C9C8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920A1-861A-4DA0-8C03-1923FB3A7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C787-EA58-4A8C-B1CA-61EFC63D2B0A}" type="datetimeFigureOut">
              <a:rPr lang="en-GB" smtClean="0"/>
              <a:t>24/06/2022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A1DE3-4586-48E1-93D6-E118CF3F0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3B1A47-896E-4E78-BC45-C549FA5DA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D8D2-0945-435C-B85A-60D618515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234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EAC5A-E5C5-45A7-94E9-9D93D44AB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99D032-3622-4E34-AE78-289628D241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8127E4-084F-4186-AEDC-70C71303F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CD576E-B5C9-41A3-AC11-15F2A43F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C787-EA58-4A8C-B1CA-61EFC63D2B0A}" type="datetimeFigureOut">
              <a:rPr lang="en-GB" smtClean="0"/>
              <a:t>24/06/2022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5723C2-CBDA-4EF1-BC79-C65DFBCFD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D1D1C-6247-4FB8-91C3-22B8C793E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D8D2-0945-435C-B85A-60D618515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03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98FD40-1444-48C1-8FB4-33DAB016E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641DCC-5F7E-4819-8BDB-62CE16E4F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9E505-C8BD-4B67-87B7-3BA8DA6A2C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0C787-EA58-4A8C-B1CA-61EFC63D2B0A}" type="datetimeFigureOut">
              <a:rPr lang="en-GB" smtClean="0"/>
              <a:t>24/06/2022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14F38-CFEF-4BE9-A065-F77A3D2476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0BE18-BDF3-4214-81A1-709BC982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5D8D2-0945-435C-B85A-60D618515A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058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aa.ac.uk/en/membership/collaborative-enhancement-projects/learning-and-teaching/social-induction-framewor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05D75-DE5E-9D9B-E448-37F93B3475F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25500" y="1606550"/>
            <a:ext cx="9436100" cy="2243138"/>
          </a:xfrm>
        </p:spPr>
        <p:txBody>
          <a:bodyPr anchor="b">
            <a:normAutofit/>
          </a:bodyPr>
          <a:lstStyle/>
          <a:p>
            <a:pPr algn="l"/>
            <a:r>
              <a:rPr lang="en-GB" sz="5400" b="1" dirty="0">
                <a:solidFill>
                  <a:srgbClr val="0070C0"/>
                </a:solidFill>
                <a:latin typeface="+mn-lt"/>
              </a:rPr>
              <a:t>The Social Induction Framework</a:t>
            </a:r>
            <a:br>
              <a:rPr lang="en-GB" sz="5400" b="1" dirty="0">
                <a:solidFill>
                  <a:srgbClr val="0070C0"/>
                </a:solidFill>
                <a:latin typeface="+mn-lt"/>
              </a:rPr>
            </a:br>
            <a:endParaRPr lang="en-GB" sz="4800" b="1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3C3964-A2A1-64DD-6A0E-C4847B456D51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825500" y="3819525"/>
            <a:ext cx="8766175" cy="920750"/>
          </a:xfrm>
        </p:spPr>
        <p:txBody>
          <a:bodyPr anchor="t">
            <a:normAutofit lnSpcReduction="10000"/>
          </a:bodyPr>
          <a:lstStyle/>
          <a:p>
            <a:pPr marL="0" indent="0" algn="l">
              <a:buNone/>
            </a:pPr>
            <a:r>
              <a:rPr lang="en-GB" sz="3200" b="1" dirty="0">
                <a:latin typeface="+mn-lt"/>
                <a:ea typeface="+mn-ea"/>
                <a:cs typeface="+mn-cs"/>
              </a:rPr>
              <a:t>QAA Collaborative Enhancement Project </a:t>
            </a:r>
            <a:br>
              <a:rPr lang="en-GB" sz="3200" b="1" dirty="0">
                <a:latin typeface="+mn-lt"/>
                <a:ea typeface="+mn-ea"/>
                <a:cs typeface="+mn-cs"/>
              </a:rPr>
            </a:br>
            <a:endParaRPr lang="en-GB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D76134-0923-575E-3B45-373F07DCBD3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605028" y="899167"/>
            <a:ext cx="2621772" cy="968722"/>
          </a:xfrm>
          <a:prstGeom prst="rect">
            <a:avLst/>
          </a:prstGeom>
          <a:noFill/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76B28FC1-60AA-174A-CF2D-8790B1E7506D}"/>
              </a:ext>
            </a:extLst>
          </p:cNvPr>
          <p:cNvGrpSpPr/>
          <p:nvPr/>
        </p:nvGrpSpPr>
        <p:grpSpPr>
          <a:xfrm>
            <a:off x="7696200" y="3819524"/>
            <a:ext cx="4189416" cy="2591831"/>
            <a:chOff x="1997893" y="3718899"/>
            <a:chExt cx="4587882" cy="2842488"/>
          </a:xfrm>
        </p:grpSpPr>
        <p:sp>
          <p:nvSpPr>
            <p:cNvPr id="25" name="Diamond 24">
              <a:extLst>
                <a:ext uri="{FF2B5EF4-FFF2-40B4-BE49-F238E27FC236}">
                  <a16:creationId xmlns:a16="http://schemas.microsoft.com/office/drawing/2014/main" id="{DB98B404-3D99-2E1A-7BE5-B261AC23ED78}"/>
                </a:ext>
              </a:extLst>
            </p:cNvPr>
            <p:cNvSpPr/>
            <p:nvPr/>
          </p:nvSpPr>
          <p:spPr>
            <a:xfrm>
              <a:off x="1997893" y="4441874"/>
              <a:ext cx="2265500" cy="1396538"/>
            </a:xfrm>
            <a:prstGeom prst="diamond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949D0D38-836F-8B65-077E-7F1797667B0D}"/>
                </a:ext>
              </a:extLst>
            </p:cNvPr>
            <p:cNvSpPr/>
            <p:nvPr/>
          </p:nvSpPr>
          <p:spPr>
            <a:xfrm>
              <a:off x="4320275" y="4441874"/>
              <a:ext cx="2265500" cy="1396538"/>
            </a:xfrm>
            <a:prstGeom prst="diamon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sp>
          <p:nvSpPr>
            <p:cNvPr id="30" name="Diamond 29">
              <a:extLst>
                <a:ext uri="{FF2B5EF4-FFF2-40B4-BE49-F238E27FC236}">
                  <a16:creationId xmlns:a16="http://schemas.microsoft.com/office/drawing/2014/main" id="{119C6290-9F3E-EFBD-C655-AB2BBD3A3505}"/>
                </a:ext>
              </a:extLst>
            </p:cNvPr>
            <p:cNvSpPr/>
            <p:nvPr/>
          </p:nvSpPr>
          <p:spPr>
            <a:xfrm>
              <a:off x="3159084" y="5164849"/>
              <a:ext cx="2265500" cy="1396538"/>
            </a:xfrm>
            <a:prstGeom prst="diamond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  <p:sp>
          <p:nvSpPr>
            <p:cNvPr id="31" name="Diamond 30">
              <a:extLst>
                <a:ext uri="{FF2B5EF4-FFF2-40B4-BE49-F238E27FC236}">
                  <a16:creationId xmlns:a16="http://schemas.microsoft.com/office/drawing/2014/main" id="{4F198E3F-66F4-6F00-50C9-24DD695A2558}"/>
                </a:ext>
              </a:extLst>
            </p:cNvPr>
            <p:cNvSpPr/>
            <p:nvPr/>
          </p:nvSpPr>
          <p:spPr>
            <a:xfrm>
              <a:off x="3159084" y="3718899"/>
              <a:ext cx="2265500" cy="1396538"/>
            </a:xfrm>
            <a:prstGeom prst="diamon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710485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94021-8DB7-1EAE-CCB4-B3DDC31A7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rgbClr val="0070C0"/>
                </a:solidFill>
                <a:latin typeface="+mn-lt"/>
              </a:rPr>
              <a:t>About the Social Induction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51CB5-BC40-D1A5-BA06-745DE427E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50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000" b="0" i="0" dirty="0">
              <a:solidFill>
                <a:srgbClr val="00003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000" b="0" i="0" dirty="0">
                <a:solidFill>
                  <a:srgbClr val="0000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Social Induction Framework can be used in any environment (VLE or equivalent) to aid learners in familiarising themselves with in-house learning environments through a social-based framework for engagement. In this way, course leaders will be able to incorporate educational tools or approaches available in their disciplinary and educational contexts.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2000" dirty="0">
              <a:solidFill>
                <a:srgbClr val="0000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000" b="0" i="0" dirty="0">
                <a:solidFill>
                  <a:srgbClr val="0000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It was produced as part of a QAA-funded Collaborative Enhancement Project, let by Falmouth University in partnership with University of Edinburgh and University of Glasgow.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2000" b="0" i="0" dirty="0">
              <a:solidFill>
                <a:srgbClr val="00003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000" dirty="0">
                <a:solidFill>
                  <a:srgbClr val="00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out more on the </a:t>
            </a:r>
            <a:r>
              <a:rPr lang="en-GB" sz="2000" dirty="0">
                <a:solidFill>
                  <a:srgbClr val="000033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QAA website</a:t>
            </a:r>
            <a:r>
              <a:rPr lang="en-GB" sz="2000" dirty="0">
                <a:solidFill>
                  <a:srgbClr val="00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80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000" dirty="0">
              <a:solidFill>
                <a:srgbClr val="0000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588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5615675" y="2382571"/>
            <a:ext cx="2726759" cy="243601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/>
              <a:t>Goal:</a:t>
            </a:r>
          </a:p>
          <a:p>
            <a:pPr algn="ctr"/>
            <a:r>
              <a:rPr lang="en-GB" sz="2200" b="1" dirty="0"/>
              <a:t>Articulate the goal of the social induction overall</a:t>
            </a:r>
          </a:p>
        </p:txBody>
      </p:sp>
      <p:sp>
        <p:nvSpPr>
          <p:cNvPr id="7" name="Diamond 6"/>
          <p:cNvSpPr/>
          <p:nvPr/>
        </p:nvSpPr>
        <p:spPr>
          <a:xfrm>
            <a:off x="2460880" y="847311"/>
            <a:ext cx="2653292" cy="1786370"/>
          </a:xfrm>
          <a:prstGeom prst="diamond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Sub-goal:</a:t>
            </a:r>
          </a:p>
          <a:p>
            <a:pPr algn="ctr"/>
            <a:r>
              <a:rPr lang="en-GB" sz="1600" b="1" dirty="0"/>
              <a:t>Example:  Access content</a:t>
            </a:r>
          </a:p>
        </p:txBody>
      </p:sp>
      <p:sp>
        <p:nvSpPr>
          <p:cNvPr id="8" name="Diamond 7"/>
          <p:cNvSpPr/>
          <p:nvPr/>
        </p:nvSpPr>
        <p:spPr>
          <a:xfrm>
            <a:off x="891875" y="1896071"/>
            <a:ext cx="2726759" cy="1855417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Sub-goal Example:</a:t>
            </a:r>
          </a:p>
          <a:p>
            <a:pPr algn="ctr"/>
            <a:r>
              <a:rPr lang="en-GB" sz="1600" b="1" dirty="0"/>
              <a:t>Group message to act</a:t>
            </a:r>
          </a:p>
        </p:txBody>
      </p:sp>
      <p:sp>
        <p:nvSpPr>
          <p:cNvPr id="9" name="Diamond 8"/>
          <p:cNvSpPr/>
          <p:nvPr/>
        </p:nvSpPr>
        <p:spPr>
          <a:xfrm>
            <a:off x="897273" y="3925399"/>
            <a:ext cx="2653293" cy="1786369"/>
          </a:xfrm>
          <a:prstGeom prst="diamon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Sub-goal Example:</a:t>
            </a:r>
          </a:p>
          <a:p>
            <a:pPr algn="ctr"/>
            <a:r>
              <a:rPr lang="en-GB" sz="1600" b="1" dirty="0"/>
              <a:t>Engage in group discussion</a:t>
            </a:r>
          </a:p>
        </p:txBody>
      </p:sp>
      <p:sp>
        <p:nvSpPr>
          <p:cNvPr id="10" name="Diamond 9"/>
          <p:cNvSpPr/>
          <p:nvPr/>
        </p:nvSpPr>
        <p:spPr>
          <a:xfrm>
            <a:off x="2373425" y="4964471"/>
            <a:ext cx="2828201" cy="1786368"/>
          </a:xfrm>
          <a:prstGeom prst="diamon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Sub-goal Example:</a:t>
            </a:r>
          </a:p>
          <a:p>
            <a:pPr algn="ctr"/>
            <a:r>
              <a:rPr lang="en-GB" sz="1600" b="1" dirty="0"/>
              <a:t>Move between locations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5C3B29-E933-453E-8420-20D2EDD61603}"/>
              </a:ext>
            </a:extLst>
          </p:cNvPr>
          <p:cNvSpPr txBox="1"/>
          <p:nvPr/>
        </p:nvSpPr>
        <p:spPr>
          <a:xfrm>
            <a:off x="233680" y="116963"/>
            <a:ext cx="94495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The Social Induction Framework Component Hierarchy</a:t>
            </a:r>
          </a:p>
        </p:txBody>
      </p:sp>
      <p:sp>
        <p:nvSpPr>
          <p:cNvPr id="13" name="Flowchart: Preparation 12">
            <a:extLst>
              <a:ext uri="{FF2B5EF4-FFF2-40B4-BE49-F238E27FC236}">
                <a16:creationId xmlns:a16="http://schemas.microsoft.com/office/drawing/2014/main" id="{BF349D3D-BC2F-45EA-A196-C0820545D62C}"/>
              </a:ext>
            </a:extLst>
          </p:cNvPr>
          <p:cNvSpPr/>
          <p:nvPr/>
        </p:nvSpPr>
        <p:spPr>
          <a:xfrm>
            <a:off x="9077855" y="1828466"/>
            <a:ext cx="1693333" cy="635000"/>
          </a:xfrm>
          <a:prstGeom prst="flowChartPreparati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ACTIVITY/ TASK</a:t>
            </a:r>
          </a:p>
        </p:txBody>
      </p:sp>
      <p:sp>
        <p:nvSpPr>
          <p:cNvPr id="14" name="Flowchart: Preparation 13">
            <a:extLst>
              <a:ext uri="{FF2B5EF4-FFF2-40B4-BE49-F238E27FC236}">
                <a16:creationId xmlns:a16="http://schemas.microsoft.com/office/drawing/2014/main" id="{D19F331A-9636-4EB6-BB1E-59ACB7CE2AED}"/>
              </a:ext>
            </a:extLst>
          </p:cNvPr>
          <p:cNvSpPr/>
          <p:nvPr/>
        </p:nvSpPr>
        <p:spPr>
          <a:xfrm>
            <a:off x="9077855" y="2641860"/>
            <a:ext cx="1693333" cy="635000"/>
          </a:xfrm>
          <a:prstGeom prst="flowChartPreparati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ACTIVITY/ TASK</a:t>
            </a:r>
          </a:p>
        </p:txBody>
      </p:sp>
      <p:sp>
        <p:nvSpPr>
          <p:cNvPr id="15" name="Flowchart: Preparation 14">
            <a:extLst>
              <a:ext uri="{FF2B5EF4-FFF2-40B4-BE49-F238E27FC236}">
                <a16:creationId xmlns:a16="http://schemas.microsoft.com/office/drawing/2014/main" id="{F15EFF00-DD98-47CB-B393-5FD6ACEDD5D9}"/>
              </a:ext>
            </a:extLst>
          </p:cNvPr>
          <p:cNvSpPr/>
          <p:nvPr/>
        </p:nvSpPr>
        <p:spPr>
          <a:xfrm>
            <a:off x="9077854" y="3455254"/>
            <a:ext cx="1693333" cy="635000"/>
          </a:xfrm>
          <a:prstGeom prst="flowChartPreparati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ACTIVITY/ TASK</a:t>
            </a:r>
          </a:p>
        </p:txBody>
      </p:sp>
      <p:sp>
        <p:nvSpPr>
          <p:cNvPr id="16" name="Flowchart: Preparation 15">
            <a:extLst>
              <a:ext uri="{FF2B5EF4-FFF2-40B4-BE49-F238E27FC236}">
                <a16:creationId xmlns:a16="http://schemas.microsoft.com/office/drawing/2014/main" id="{0F79C23B-28B9-4A41-90CC-0DE1588EA397}"/>
              </a:ext>
            </a:extLst>
          </p:cNvPr>
          <p:cNvSpPr/>
          <p:nvPr/>
        </p:nvSpPr>
        <p:spPr>
          <a:xfrm>
            <a:off x="9106958" y="4268648"/>
            <a:ext cx="1693333" cy="635000"/>
          </a:xfrm>
          <a:prstGeom prst="flowChartPreparati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ACTIVITY/ TASK</a:t>
            </a:r>
          </a:p>
        </p:txBody>
      </p:sp>
      <p:sp>
        <p:nvSpPr>
          <p:cNvPr id="17" name="Flowchart: Preparation 16">
            <a:extLst>
              <a:ext uri="{FF2B5EF4-FFF2-40B4-BE49-F238E27FC236}">
                <a16:creationId xmlns:a16="http://schemas.microsoft.com/office/drawing/2014/main" id="{6DBDF8C8-7C6B-497D-B5AE-03CE129F9EE1}"/>
              </a:ext>
            </a:extLst>
          </p:cNvPr>
          <p:cNvSpPr/>
          <p:nvPr/>
        </p:nvSpPr>
        <p:spPr>
          <a:xfrm>
            <a:off x="9106958" y="5082042"/>
            <a:ext cx="1693333" cy="635000"/>
          </a:xfrm>
          <a:prstGeom prst="flowChartPreparati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ACTIVITY/ TASK</a:t>
            </a:r>
          </a:p>
        </p:txBody>
      </p:sp>
      <p:sp>
        <p:nvSpPr>
          <p:cNvPr id="18" name="Flowchart: Preparation 17">
            <a:extLst>
              <a:ext uri="{FF2B5EF4-FFF2-40B4-BE49-F238E27FC236}">
                <a16:creationId xmlns:a16="http://schemas.microsoft.com/office/drawing/2014/main" id="{5D01E419-A5D9-4AB7-8901-74A7C5F12A46}"/>
              </a:ext>
            </a:extLst>
          </p:cNvPr>
          <p:cNvSpPr/>
          <p:nvPr/>
        </p:nvSpPr>
        <p:spPr>
          <a:xfrm>
            <a:off x="9136062" y="5895436"/>
            <a:ext cx="1693333" cy="635000"/>
          </a:xfrm>
          <a:prstGeom prst="flowChartPreparati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ACTIVITY/ TASK</a:t>
            </a:r>
          </a:p>
        </p:txBody>
      </p:sp>
      <p:sp>
        <p:nvSpPr>
          <p:cNvPr id="19" name="Flowchart: Preparation 18">
            <a:extLst>
              <a:ext uri="{FF2B5EF4-FFF2-40B4-BE49-F238E27FC236}">
                <a16:creationId xmlns:a16="http://schemas.microsoft.com/office/drawing/2014/main" id="{8A88201B-4EB9-4E65-B652-78F88DD514C0}"/>
              </a:ext>
            </a:extLst>
          </p:cNvPr>
          <p:cNvSpPr/>
          <p:nvPr/>
        </p:nvSpPr>
        <p:spPr>
          <a:xfrm>
            <a:off x="9079441" y="1015072"/>
            <a:ext cx="1693333" cy="635000"/>
          </a:xfrm>
          <a:prstGeom prst="flowChartPreparati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ACTIVITY/ TASK</a:t>
            </a:r>
          </a:p>
        </p:txBody>
      </p:sp>
    </p:spTree>
    <p:extLst>
      <p:ext uri="{BB962C8B-B14F-4D97-AF65-F5344CB8AC3E}">
        <p14:creationId xmlns:p14="http://schemas.microsoft.com/office/powerpoint/2010/main" val="654122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D9C337D3-36B1-40D1-B39F-FE84FD43416A}"/>
              </a:ext>
            </a:extLst>
          </p:cNvPr>
          <p:cNvSpPr txBox="1"/>
          <p:nvPr/>
        </p:nvSpPr>
        <p:spPr>
          <a:xfrm>
            <a:off x="248008" y="273827"/>
            <a:ext cx="73058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The Social Induction Framework Template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DF0F841-9F57-5A42-1F75-1D1A7754B360}"/>
              </a:ext>
            </a:extLst>
          </p:cNvPr>
          <p:cNvGrpSpPr/>
          <p:nvPr/>
        </p:nvGrpSpPr>
        <p:grpSpPr>
          <a:xfrm>
            <a:off x="745532" y="1455355"/>
            <a:ext cx="10608800" cy="4347366"/>
            <a:chOff x="59732" y="1455355"/>
            <a:chExt cx="10608800" cy="4347366"/>
          </a:xfrm>
        </p:grpSpPr>
        <p:sp>
          <p:nvSpPr>
            <p:cNvPr id="6" name="Oval 5"/>
            <p:cNvSpPr/>
            <p:nvPr/>
          </p:nvSpPr>
          <p:spPr>
            <a:xfrm>
              <a:off x="4444410" y="2839193"/>
              <a:ext cx="1924492" cy="17373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/>
                <a:t>Goal:</a:t>
              </a:r>
            </a:p>
            <a:p>
              <a:pPr algn="ctr"/>
              <a:r>
                <a:rPr lang="en-GB" sz="2400" b="1" dirty="0"/>
                <a:t>CENTRAL OVERALL</a:t>
              </a:r>
            </a:p>
          </p:txBody>
        </p:sp>
        <p:sp>
          <p:nvSpPr>
            <p:cNvPr id="7" name="Diamond 6"/>
            <p:cNvSpPr/>
            <p:nvPr/>
          </p:nvSpPr>
          <p:spPr>
            <a:xfrm>
              <a:off x="2284369" y="1518824"/>
              <a:ext cx="2265500" cy="1396538"/>
            </a:xfrm>
            <a:prstGeom prst="diamond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Sub-goal</a:t>
              </a:r>
            </a:p>
          </p:txBody>
        </p:sp>
        <p:sp>
          <p:nvSpPr>
            <p:cNvPr id="8" name="Diamond 7"/>
            <p:cNvSpPr/>
            <p:nvPr/>
          </p:nvSpPr>
          <p:spPr>
            <a:xfrm>
              <a:off x="6150677" y="1455355"/>
              <a:ext cx="2265500" cy="1396538"/>
            </a:xfrm>
            <a:prstGeom prst="diamon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Sub-goal</a:t>
              </a:r>
            </a:p>
          </p:txBody>
        </p:sp>
        <p:sp>
          <p:nvSpPr>
            <p:cNvPr id="9" name="Diamond 8"/>
            <p:cNvSpPr/>
            <p:nvPr/>
          </p:nvSpPr>
          <p:spPr>
            <a:xfrm>
              <a:off x="6263443" y="4393036"/>
              <a:ext cx="2265500" cy="1396538"/>
            </a:xfrm>
            <a:prstGeom prst="diamond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Sub-goal</a:t>
              </a:r>
            </a:p>
          </p:txBody>
        </p:sp>
        <p:sp>
          <p:nvSpPr>
            <p:cNvPr id="10" name="Diamond 9"/>
            <p:cNvSpPr/>
            <p:nvPr/>
          </p:nvSpPr>
          <p:spPr>
            <a:xfrm>
              <a:off x="2186006" y="4406183"/>
              <a:ext cx="2363863" cy="1396538"/>
            </a:xfrm>
            <a:prstGeom prst="diamon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Sub-goa</a:t>
              </a:r>
              <a:r>
                <a:rPr lang="en-GB" sz="1400" b="1" dirty="0"/>
                <a:t>l</a:t>
              </a:r>
            </a:p>
          </p:txBody>
        </p:sp>
        <p:cxnSp>
          <p:nvCxnSpPr>
            <p:cNvPr id="12" name="Straight Connector 11"/>
            <p:cNvCxnSpPr>
              <a:cxnSpLocks/>
            </p:cNvCxnSpPr>
            <p:nvPr/>
          </p:nvCxnSpPr>
          <p:spPr>
            <a:xfrm>
              <a:off x="4543519" y="2205902"/>
              <a:ext cx="383168" cy="752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cxnSpLocks/>
            </p:cNvCxnSpPr>
            <p:nvPr/>
          </p:nvCxnSpPr>
          <p:spPr>
            <a:xfrm flipH="1" flipV="1">
              <a:off x="5942126" y="4449722"/>
              <a:ext cx="338734" cy="664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cxnSpLocks/>
            </p:cNvCxnSpPr>
            <p:nvPr/>
          </p:nvCxnSpPr>
          <p:spPr>
            <a:xfrm flipV="1">
              <a:off x="4543519" y="4406183"/>
              <a:ext cx="334037" cy="6982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lowchart: Preparation 10"/>
            <p:cNvSpPr/>
            <p:nvPr/>
          </p:nvSpPr>
          <p:spPr>
            <a:xfrm>
              <a:off x="8867562" y="1837608"/>
              <a:ext cx="1693333" cy="635000"/>
            </a:xfrm>
            <a:prstGeom prst="flowChartPreparation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ACTIVITY/ TASK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EA70AA6-DCEA-09CB-3124-95A0AEED267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21306" y="2156973"/>
              <a:ext cx="446256" cy="0"/>
            </a:xfrm>
            <a:prstGeom prst="lin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sp>
          <p:nvSpPr>
            <p:cNvPr id="49" name="Flowchart: Preparation 48">
              <a:extLst>
                <a:ext uri="{FF2B5EF4-FFF2-40B4-BE49-F238E27FC236}">
                  <a16:creationId xmlns:a16="http://schemas.microsoft.com/office/drawing/2014/main" id="{B599F875-859F-2AA1-A682-38AF6CB6BED9}"/>
                </a:ext>
              </a:extLst>
            </p:cNvPr>
            <p:cNvSpPr/>
            <p:nvPr/>
          </p:nvSpPr>
          <p:spPr>
            <a:xfrm>
              <a:off x="8975199" y="4805067"/>
              <a:ext cx="1693333" cy="635000"/>
            </a:xfrm>
            <a:prstGeom prst="flowChartPreparation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ACTIVITY/ TASK</a:t>
              </a: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8EF3591-29BD-0F4F-A522-552D1408E3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05159" y="2156272"/>
              <a:ext cx="345518" cy="752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B7C97793-DA26-E489-E284-EE68CA8570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28943" y="5122567"/>
              <a:ext cx="446256" cy="0"/>
            </a:xfrm>
            <a:prstGeom prst="lin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67F04670-7A40-A9C9-861B-7897022F9C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53065" y="5109252"/>
              <a:ext cx="446256" cy="0"/>
            </a:xfrm>
            <a:prstGeom prst="lin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6A9357-D626-1EC7-8317-CF306D04805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30162" y="2215165"/>
              <a:ext cx="446256" cy="0"/>
            </a:xfrm>
            <a:prstGeom prst="lin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cxnSp>
        <p:sp>
          <p:nvSpPr>
            <p:cNvPr id="68" name="Flowchart: Preparation 67">
              <a:extLst>
                <a:ext uri="{FF2B5EF4-FFF2-40B4-BE49-F238E27FC236}">
                  <a16:creationId xmlns:a16="http://schemas.microsoft.com/office/drawing/2014/main" id="{B76DD611-FE4B-39B6-C97C-F5CCCC83DADD}"/>
                </a:ext>
              </a:extLst>
            </p:cNvPr>
            <p:cNvSpPr/>
            <p:nvPr/>
          </p:nvSpPr>
          <p:spPr>
            <a:xfrm>
              <a:off x="151800" y="1897665"/>
              <a:ext cx="1693333" cy="635000"/>
            </a:xfrm>
            <a:prstGeom prst="flowChartPreparation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ACTIVITY/ TASK</a:t>
              </a:r>
            </a:p>
          </p:txBody>
        </p:sp>
        <p:sp>
          <p:nvSpPr>
            <p:cNvPr id="69" name="Flowchart: Preparation 68">
              <a:extLst>
                <a:ext uri="{FF2B5EF4-FFF2-40B4-BE49-F238E27FC236}">
                  <a16:creationId xmlns:a16="http://schemas.microsoft.com/office/drawing/2014/main" id="{24FB65FB-8EFA-4B61-FB01-9B2E9593F312}"/>
                </a:ext>
              </a:extLst>
            </p:cNvPr>
            <p:cNvSpPr/>
            <p:nvPr/>
          </p:nvSpPr>
          <p:spPr>
            <a:xfrm>
              <a:off x="59732" y="4805067"/>
              <a:ext cx="1693333" cy="635000"/>
            </a:xfrm>
            <a:prstGeom prst="flowChartPreparation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ACTIVITY/ TASK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6448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1CECA31-98A9-41A4-A18B-8361B156C496}"/>
              </a:ext>
            </a:extLst>
          </p:cNvPr>
          <p:cNvSpPr/>
          <p:nvPr/>
        </p:nvSpPr>
        <p:spPr>
          <a:xfrm>
            <a:off x="9360695" y="504908"/>
            <a:ext cx="2012752" cy="9525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START POINT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3B4494F-3E96-4BF8-8503-59B8C5EB7929}"/>
              </a:ext>
            </a:extLst>
          </p:cNvPr>
          <p:cNvSpPr/>
          <p:nvPr/>
        </p:nvSpPr>
        <p:spPr>
          <a:xfrm>
            <a:off x="8302134" y="1982647"/>
            <a:ext cx="1090613" cy="34426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STEP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0F5B51F-C11E-4A84-AD71-5FEA3C9C8301}"/>
              </a:ext>
            </a:extLst>
          </p:cNvPr>
          <p:cNvSpPr/>
          <p:nvPr/>
        </p:nvSpPr>
        <p:spPr>
          <a:xfrm>
            <a:off x="9360696" y="2978536"/>
            <a:ext cx="2028302" cy="102674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MID-LEVEL POINT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EC5E6FE-145E-491B-9C93-7E24C8E98BBD}"/>
              </a:ext>
            </a:extLst>
          </p:cNvPr>
          <p:cNvSpPr/>
          <p:nvPr/>
        </p:nvSpPr>
        <p:spPr>
          <a:xfrm>
            <a:off x="8259803" y="4703546"/>
            <a:ext cx="1090613" cy="34426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STEP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2BEA579-20DA-4910-B5C7-15EBFB62D981}"/>
              </a:ext>
            </a:extLst>
          </p:cNvPr>
          <p:cNvSpPr/>
          <p:nvPr/>
        </p:nvSpPr>
        <p:spPr>
          <a:xfrm>
            <a:off x="9419333" y="5597031"/>
            <a:ext cx="1954114" cy="8490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OUTCOME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FE8A406-D226-4852-A08C-3FC299221C0C}"/>
              </a:ext>
            </a:extLst>
          </p:cNvPr>
          <p:cNvCxnSpPr>
            <a:cxnSpLocks/>
            <a:stCxn id="3" idx="2"/>
            <a:endCxn id="14" idx="0"/>
          </p:cNvCxnSpPr>
          <p:nvPr/>
        </p:nvCxnSpPr>
        <p:spPr>
          <a:xfrm flipH="1">
            <a:off x="8847441" y="1457408"/>
            <a:ext cx="1519630" cy="525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3E194E4-0915-4C9D-8B7F-6F9D86264057}"/>
              </a:ext>
            </a:extLst>
          </p:cNvPr>
          <p:cNvCxnSpPr>
            <a:cxnSpLocks/>
            <a:stCxn id="14" idx="2"/>
            <a:endCxn id="16" idx="0"/>
          </p:cNvCxnSpPr>
          <p:nvPr/>
        </p:nvCxnSpPr>
        <p:spPr>
          <a:xfrm>
            <a:off x="8847441" y="2326916"/>
            <a:ext cx="1527406" cy="651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467B2A5-50F8-45C0-804B-E94744D95D7C}"/>
              </a:ext>
            </a:extLst>
          </p:cNvPr>
          <p:cNvCxnSpPr>
            <a:cxnSpLocks/>
            <a:stCxn id="16" idx="2"/>
            <a:endCxn id="18" idx="0"/>
          </p:cNvCxnSpPr>
          <p:nvPr/>
        </p:nvCxnSpPr>
        <p:spPr>
          <a:xfrm flipH="1">
            <a:off x="8805110" y="4005277"/>
            <a:ext cx="1569737" cy="698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B8A0E89-CB81-49AA-A741-C682F06203CF}"/>
              </a:ext>
            </a:extLst>
          </p:cNvPr>
          <p:cNvCxnSpPr>
            <a:cxnSpLocks/>
            <a:stCxn id="18" idx="2"/>
            <a:endCxn id="20" idx="0"/>
          </p:cNvCxnSpPr>
          <p:nvPr/>
        </p:nvCxnSpPr>
        <p:spPr>
          <a:xfrm>
            <a:off x="8805110" y="5047815"/>
            <a:ext cx="1591280" cy="549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C457DDFB-08A7-44FD-B94E-DFBF9467B80E}"/>
              </a:ext>
            </a:extLst>
          </p:cNvPr>
          <p:cNvSpPr/>
          <p:nvPr/>
        </p:nvSpPr>
        <p:spPr>
          <a:xfrm>
            <a:off x="368293" y="4005277"/>
            <a:ext cx="1617271" cy="139653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Goal</a:t>
            </a:r>
            <a:endParaRPr lang="en-GB" sz="3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1E3C247-E270-4C9F-8725-CCC143994D78}"/>
              </a:ext>
            </a:extLst>
          </p:cNvPr>
          <p:cNvSpPr txBox="1"/>
          <p:nvPr/>
        </p:nvSpPr>
        <p:spPr>
          <a:xfrm>
            <a:off x="288925" y="177800"/>
            <a:ext cx="564128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The Social Induction Framework</a:t>
            </a:r>
          </a:p>
          <a:p>
            <a:r>
              <a:rPr lang="en-GB" sz="3200" b="1" dirty="0">
                <a:solidFill>
                  <a:srgbClr val="0070C0"/>
                </a:solidFill>
              </a:rPr>
              <a:t>Pro-forma Section Map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B60A0EB-A4CF-F3BC-EDA2-40AA1A195EF0}"/>
              </a:ext>
            </a:extLst>
          </p:cNvPr>
          <p:cNvGrpSpPr/>
          <p:nvPr/>
        </p:nvGrpSpPr>
        <p:grpSpPr>
          <a:xfrm>
            <a:off x="2064775" y="3780040"/>
            <a:ext cx="4587882" cy="2842488"/>
            <a:chOff x="1997893" y="3718899"/>
            <a:chExt cx="4587882" cy="2842488"/>
          </a:xfrm>
        </p:grpSpPr>
        <p:sp>
          <p:nvSpPr>
            <p:cNvPr id="40" name="Diamond 39">
              <a:extLst>
                <a:ext uri="{FF2B5EF4-FFF2-40B4-BE49-F238E27FC236}">
                  <a16:creationId xmlns:a16="http://schemas.microsoft.com/office/drawing/2014/main" id="{9AB73F37-75CF-4E27-BD4D-29FFF38CE2DB}"/>
                </a:ext>
              </a:extLst>
            </p:cNvPr>
            <p:cNvSpPr/>
            <p:nvPr/>
          </p:nvSpPr>
          <p:spPr>
            <a:xfrm>
              <a:off x="1997893" y="4441874"/>
              <a:ext cx="2265500" cy="1396538"/>
            </a:xfrm>
            <a:prstGeom prst="diamond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/>
                <a:t>Sub-goal</a:t>
              </a:r>
              <a:endParaRPr lang="en-GB" sz="1400" b="1" dirty="0"/>
            </a:p>
          </p:txBody>
        </p:sp>
        <p:sp>
          <p:nvSpPr>
            <p:cNvPr id="41" name="Diamond 40">
              <a:extLst>
                <a:ext uri="{FF2B5EF4-FFF2-40B4-BE49-F238E27FC236}">
                  <a16:creationId xmlns:a16="http://schemas.microsoft.com/office/drawing/2014/main" id="{241BB563-6D6D-4F39-A813-49D876B36188}"/>
                </a:ext>
              </a:extLst>
            </p:cNvPr>
            <p:cNvSpPr/>
            <p:nvPr/>
          </p:nvSpPr>
          <p:spPr>
            <a:xfrm>
              <a:off x="4320275" y="4441874"/>
              <a:ext cx="2265500" cy="1396538"/>
            </a:xfrm>
            <a:prstGeom prst="diamon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/>
                <a:t>Sub-goal</a:t>
              </a:r>
            </a:p>
          </p:txBody>
        </p:sp>
        <p:sp>
          <p:nvSpPr>
            <p:cNvPr id="42" name="Diamond 41">
              <a:extLst>
                <a:ext uri="{FF2B5EF4-FFF2-40B4-BE49-F238E27FC236}">
                  <a16:creationId xmlns:a16="http://schemas.microsoft.com/office/drawing/2014/main" id="{3EB6BA08-B1EA-46C0-B14B-16D13174757D}"/>
                </a:ext>
              </a:extLst>
            </p:cNvPr>
            <p:cNvSpPr/>
            <p:nvPr/>
          </p:nvSpPr>
          <p:spPr>
            <a:xfrm>
              <a:off x="3159084" y="5164849"/>
              <a:ext cx="2265500" cy="1396538"/>
            </a:xfrm>
            <a:prstGeom prst="diamond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/>
                <a:t>Sub-goal</a:t>
              </a:r>
            </a:p>
          </p:txBody>
        </p:sp>
        <p:sp>
          <p:nvSpPr>
            <p:cNvPr id="22" name="Diamond 21">
              <a:extLst>
                <a:ext uri="{FF2B5EF4-FFF2-40B4-BE49-F238E27FC236}">
                  <a16:creationId xmlns:a16="http://schemas.microsoft.com/office/drawing/2014/main" id="{F735C00B-6DB2-400B-8AE7-6D04F324EAF9}"/>
                </a:ext>
              </a:extLst>
            </p:cNvPr>
            <p:cNvSpPr/>
            <p:nvPr/>
          </p:nvSpPr>
          <p:spPr>
            <a:xfrm>
              <a:off x="3159084" y="3718899"/>
              <a:ext cx="2265500" cy="1396538"/>
            </a:xfrm>
            <a:prstGeom prst="diamon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/>
                <a:t>Sub-goal</a:t>
              </a:r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228E0CF-6A15-4AC0-BDBA-8E07F06C8504}"/>
              </a:ext>
            </a:extLst>
          </p:cNvPr>
          <p:cNvSpPr/>
          <p:nvPr/>
        </p:nvSpPr>
        <p:spPr>
          <a:xfrm>
            <a:off x="308247" y="1456185"/>
            <a:ext cx="1737361" cy="17514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Articulate the GOAL to keep focus on the start and outcome</a:t>
            </a:r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4CC230ED-8842-4757-86FD-6791943DCECA}"/>
              </a:ext>
            </a:extLst>
          </p:cNvPr>
          <p:cNvSpPr/>
          <p:nvPr/>
        </p:nvSpPr>
        <p:spPr>
          <a:xfrm>
            <a:off x="3926207" y="3219144"/>
            <a:ext cx="752291" cy="428625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3BF69F1-F79E-40C6-9145-1EE66AD4917D}"/>
              </a:ext>
            </a:extLst>
          </p:cNvPr>
          <p:cNvSpPr/>
          <p:nvPr/>
        </p:nvSpPr>
        <p:spPr>
          <a:xfrm>
            <a:off x="2953467" y="1864221"/>
            <a:ext cx="2672369" cy="111431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Select and apply a suitable number of appropriate sub-goals</a:t>
            </a:r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6CDC1366-DFF3-4C37-AAF3-342C1BC8B717}"/>
              </a:ext>
            </a:extLst>
          </p:cNvPr>
          <p:cNvSpPr/>
          <p:nvPr/>
        </p:nvSpPr>
        <p:spPr>
          <a:xfrm rot="12780285">
            <a:off x="6191546" y="4544346"/>
            <a:ext cx="752291" cy="428625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444BD45-DDB2-47B2-93C7-FF806DD0C0A7}"/>
              </a:ext>
            </a:extLst>
          </p:cNvPr>
          <p:cNvSpPr/>
          <p:nvPr/>
        </p:nvSpPr>
        <p:spPr>
          <a:xfrm>
            <a:off x="6096000" y="332949"/>
            <a:ext cx="2417075" cy="108134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Complete sequence details and links from Start to Outcome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5082957F-1713-4A9F-B014-B95E509FA7C6}"/>
              </a:ext>
            </a:extLst>
          </p:cNvPr>
          <p:cNvSpPr/>
          <p:nvPr/>
        </p:nvSpPr>
        <p:spPr>
          <a:xfrm>
            <a:off x="6096000" y="3101054"/>
            <a:ext cx="2475988" cy="127298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Align sub-goals with sequence:  Start, steps, mid-level(s) and outcome</a:t>
            </a:r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D1F9BF93-6673-4F1B-B2E9-98F1713F71B0}"/>
              </a:ext>
            </a:extLst>
          </p:cNvPr>
          <p:cNvSpPr/>
          <p:nvPr/>
        </p:nvSpPr>
        <p:spPr>
          <a:xfrm rot="18640012">
            <a:off x="8471294" y="1199978"/>
            <a:ext cx="752291" cy="428625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5964A4BB-19E9-F56E-352F-F9606CDBC53D}"/>
              </a:ext>
            </a:extLst>
          </p:cNvPr>
          <p:cNvSpPr/>
          <p:nvPr/>
        </p:nvSpPr>
        <p:spPr>
          <a:xfrm>
            <a:off x="798846" y="3450524"/>
            <a:ext cx="752291" cy="428625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571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3B4494F-3E96-4BF8-8503-59B8C5EB7929}"/>
              </a:ext>
            </a:extLst>
          </p:cNvPr>
          <p:cNvSpPr/>
          <p:nvPr/>
        </p:nvSpPr>
        <p:spPr>
          <a:xfrm>
            <a:off x="7071131" y="1958186"/>
            <a:ext cx="1090613" cy="34426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STEP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0F5B51F-C11E-4A84-AD71-5FEA3C9C8301}"/>
              </a:ext>
            </a:extLst>
          </p:cNvPr>
          <p:cNvSpPr/>
          <p:nvPr/>
        </p:nvSpPr>
        <p:spPr>
          <a:xfrm>
            <a:off x="8452247" y="3026400"/>
            <a:ext cx="2134870" cy="9525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MID-LEVEL POINT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EC5E6FE-145E-491B-9C93-7E24C8E98BBD}"/>
              </a:ext>
            </a:extLst>
          </p:cNvPr>
          <p:cNvSpPr/>
          <p:nvPr/>
        </p:nvSpPr>
        <p:spPr>
          <a:xfrm>
            <a:off x="7096124" y="4588188"/>
            <a:ext cx="1090613" cy="34426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STEP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732E79A-5858-700C-CF0C-36961555C902}"/>
              </a:ext>
            </a:extLst>
          </p:cNvPr>
          <p:cNvGrpSpPr/>
          <p:nvPr/>
        </p:nvGrpSpPr>
        <p:grpSpPr>
          <a:xfrm>
            <a:off x="7616438" y="634999"/>
            <a:ext cx="2957979" cy="5690650"/>
            <a:chOff x="7629138" y="593404"/>
            <a:chExt cx="2957979" cy="5690650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81CECA31-98A9-41A4-A18B-8361B156C496}"/>
                </a:ext>
              </a:extLst>
            </p:cNvPr>
            <p:cNvSpPr/>
            <p:nvPr/>
          </p:nvSpPr>
          <p:spPr>
            <a:xfrm>
              <a:off x="8504237" y="593404"/>
              <a:ext cx="2082880" cy="837151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START POINT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C2BEA579-20DA-4910-B5C7-15EBFB62D981}"/>
                </a:ext>
              </a:extLst>
            </p:cNvPr>
            <p:cNvSpPr/>
            <p:nvPr/>
          </p:nvSpPr>
          <p:spPr>
            <a:xfrm>
              <a:off x="8390260" y="5486457"/>
              <a:ext cx="2134870" cy="797597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OUTCOME</a:t>
              </a: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1FE8A406-D226-4852-A08C-3FC299221C0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29138" y="1417855"/>
              <a:ext cx="1916539" cy="4860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53E194E4-0915-4C9D-8B7F-6F9D86264057}"/>
                </a:ext>
              </a:extLst>
            </p:cNvPr>
            <p:cNvCxnSpPr>
              <a:cxnSpLocks/>
              <a:stCxn id="14" idx="2"/>
            </p:cNvCxnSpPr>
            <p:nvPr/>
          </p:nvCxnSpPr>
          <p:spPr>
            <a:xfrm>
              <a:off x="7629138" y="2260860"/>
              <a:ext cx="1877844" cy="7274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467B2A5-50F8-45C0-804B-E94744D95D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41431" y="3953500"/>
              <a:ext cx="1878251" cy="5457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7B8A0E89-CB81-49AA-A741-C682F06203CF}"/>
                </a:ext>
              </a:extLst>
            </p:cNvPr>
            <p:cNvCxnSpPr>
              <a:cxnSpLocks/>
              <a:endCxn id="20" idx="0"/>
            </p:cNvCxnSpPr>
            <p:nvPr/>
          </p:nvCxnSpPr>
          <p:spPr>
            <a:xfrm>
              <a:off x="7654131" y="4916262"/>
              <a:ext cx="1803564" cy="5701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1E3C247-E270-4C9F-8725-CCC143994D78}"/>
              </a:ext>
            </a:extLst>
          </p:cNvPr>
          <p:cNvSpPr txBox="1"/>
          <p:nvPr/>
        </p:nvSpPr>
        <p:spPr>
          <a:xfrm>
            <a:off x="342873" y="126057"/>
            <a:ext cx="564128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The Social Induction Framework</a:t>
            </a:r>
          </a:p>
          <a:p>
            <a:r>
              <a:rPr lang="en-GB" sz="3200" b="1" dirty="0">
                <a:solidFill>
                  <a:srgbClr val="0070C0"/>
                </a:solidFill>
              </a:rPr>
              <a:t>Pro-forma Stage Template A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D6E1967-51AF-DCD8-4C31-798D3BE44973}"/>
              </a:ext>
            </a:extLst>
          </p:cNvPr>
          <p:cNvGrpSpPr/>
          <p:nvPr/>
        </p:nvGrpSpPr>
        <p:grpSpPr>
          <a:xfrm>
            <a:off x="1300083" y="1535650"/>
            <a:ext cx="4752034" cy="4684710"/>
            <a:chOff x="1427083" y="1484850"/>
            <a:chExt cx="4752034" cy="4684710"/>
          </a:xfrm>
        </p:grpSpPr>
        <p:sp>
          <p:nvSpPr>
            <p:cNvPr id="40" name="Diamond 39">
              <a:extLst>
                <a:ext uri="{FF2B5EF4-FFF2-40B4-BE49-F238E27FC236}">
                  <a16:creationId xmlns:a16="http://schemas.microsoft.com/office/drawing/2014/main" id="{9AB73F37-75CF-4E27-BD4D-29FFF38CE2DB}"/>
                </a:ext>
              </a:extLst>
            </p:cNvPr>
            <p:cNvSpPr/>
            <p:nvPr/>
          </p:nvSpPr>
          <p:spPr>
            <a:xfrm>
              <a:off x="1427083" y="3942526"/>
              <a:ext cx="2265500" cy="1396538"/>
            </a:xfrm>
            <a:prstGeom prst="diamond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Sub-goal</a:t>
              </a:r>
            </a:p>
          </p:txBody>
        </p:sp>
        <p:sp>
          <p:nvSpPr>
            <p:cNvPr id="41" name="Diamond 40">
              <a:extLst>
                <a:ext uri="{FF2B5EF4-FFF2-40B4-BE49-F238E27FC236}">
                  <a16:creationId xmlns:a16="http://schemas.microsoft.com/office/drawing/2014/main" id="{241BB563-6D6D-4F39-A813-49D876B36188}"/>
                </a:ext>
              </a:extLst>
            </p:cNvPr>
            <p:cNvSpPr/>
            <p:nvPr/>
          </p:nvSpPr>
          <p:spPr>
            <a:xfrm>
              <a:off x="1427083" y="2321279"/>
              <a:ext cx="2265500" cy="1396538"/>
            </a:xfrm>
            <a:prstGeom prst="diamon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Sub-goal</a:t>
              </a:r>
              <a:endParaRPr lang="en-GB" sz="1400" b="1" dirty="0"/>
            </a:p>
          </p:txBody>
        </p:sp>
        <p:sp>
          <p:nvSpPr>
            <p:cNvPr id="42" name="Diamond 41">
              <a:extLst>
                <a:ext uri="{FF2B5EF4-FFF2-40B4-BE49-F238E27FC236}">
                  <a16:creationId xmlns:a16="http://schemas.microsoft.com/office/drawing/2014/main" id="{3EB6BA08-B1EA-46C0-B14B-16D13174757D}"/>
                </a:ext>
              </a:extLst>
            </p:cNvPr>
            <p:cNvSpPr/>
            <p:nvPr/>
          </p:nvSpPr>
          <p:spPr>
            <a:xfrm>
              <a:off x="2754600" y="4773022"/>
              <a:ext cx="2265500" cy="1396538"/>
            </a:xfrm>
            <a:prstGeom prst="diamond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Sub-goal</a:t>
              </a:r>
            </a:p>
          </p:txBody>
        </p:sp>
        <p:sp>
          <p:nvSpPr>
            <p:cNvPr id="22" name="Diamond 21">
              <a:extLst>
                <a:ext uri="{FF2B5EF4-FFF2-40B4-BE49-F238E27FC236}">
                  <a16:creationId xmlns:a16="http://schemas.microsoft.com/office/drawing/2014/main" id="{F735C00B-6DB2-400B-8AE7-6D04F324EAF9}"/>
                </a:ext>
              </a:extLst>
            </p:cNvPr>
            <p:cNvSpPr/>
            <p:nvPr/>
          </p:nvSpPr>
          <p:spPr>
            <a:xfrm>
              <a:off x="2799400" y="1484850"/>
              <a:ext cx="2265500" cy="1396538"/>
            </a:xfrm>
            <a:prstGeom prst="diamon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Sub-goal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E04792C-E731-9CB1-A6B1-0B1D5C176258}"/>
                </a:ext>
              </a:extLst>
            </p:cNvPr>
            <p:cNvSpPr/>
            <p:nvPr/>
          </p:nvSpPr>
          <p:spPr>
            <a:xfrm>
              <a:off x="4561846" y="3051715"/>
              <a:ext cx="1617271" cy="1396538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/>
                <a:t>Goal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8215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1CECA31-98A9-41A4-A18B-8361B156C496}"/>
              </a:ext>
            </a:extLst>
          </p:cNvPr>
          <p:cNvSpPr/>
          <p:nvPr/>
        </p:nvSpPr>
        <p:spPr>
          <a:xfrm>
            <a:off x="7669688" y="504528"/>
            <a:ext cx="1550194" cy="91332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START POINT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3B4494F-3E96-4BF8-8503-59B8C5EB7929}"/>
              </a:ext>
            </a:extLst>
          </p:cNvPr>
          <p:cNvSpPr/>
          <p:nvPr/>
        </p:nvSpPr>
        <p:spPr>
          <a:xfrm>
            <a:off x="6396116" y="1981369"/>
            <a:ext cx="1090613" cy="34426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STEP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20EEB7D-0E9C-4B80-B0F5-6AFE024D7C5E}"/>
              </a:ext>
            </a:extLst>
          </p:cNvPr>
          <p:cNvSpPr/>
          <p:nvPr/>
        </p:nvSpPr>
        <p:spPr>
          <a:xfrm>
            <a:off x="9401254" y="1901847"/>
            <a:ext cx="1185863" cy="34426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STEP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0F5B51F-C11E-4A84-AD71-5FEA3C9C8301}"/>
              </a:ext>
            </a:extLst>
          </p:cNvPr>
          <p:cNvSpPr/>
          <p:nvPr/>
        </p:nvSpPr>
        <p:spPr>
          <a:xfrm>
            <a:off x="7682387" y="2418517"/>
            <a:ext cx="1550194" cy="91332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MID-LEVEL POINT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EF4F543-28C0-44A2-B554-1538E0B549E7}"/>
              </a:ext>
            </a:extLst>
          </p:cNvPr>
          <p:cNvSpPr/>
          <p:nvPr/>
        </p:nvSpPr>
        <p:spPr>
          <a:xfrm>
            <a:off x="7618485" y="3692158"/>
            <a:ext cx="1617271" cy="8490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MID-LEVEL POINT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EC5E6FE-145E-491B-9C93-7E24C8E98BBD}"/>
              </a:ext>
            </a:extLst>
          </p:cNvPr>
          <p:cNvSpPr/>
          <p:nvPr/>
        </p:nvSpPr>
        <p:spPr>
          <a:xfrm>
            <a:off x="6404241" y="5056522"/>
            <a:ext cx="1090613" cy="34426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STEP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2BEA579-20DA-4910-B5C7-15EBFB62D981}"/>
              </a:ext>
            </a:extLst>
          </p:cNvPr>
          <p:cNvSpPr/>
          <p:nvPr/>
        </p:nvSpPr>
        <p:spPr>
          <a:xfrm>
            <a:off x="7672861" y="5606147"/>
            <a:ext cx="1550195" cy="84909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OUTCOME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FE8A406-D226-4852-A08C-3FC299221C0C}"/>
              </a:ext>
            </a:extLst>
          </p:cNvPr>
          <p:cNvCxnSpPr>
            <a:cxnSpLocks/>
            <a:stCxn id="3" idx="2"/>
            <a:endCxn id="14" idx="0"/>
          </p:cNvCxnSpPr>
          <p:nvPr/>
        </p:nvCxnSpPr>
        <p:spPr>
          <a:xfrm flipH="1">
            <a:off x="6941423" y="1417856"/>
            <a:ext cx="1503362" cy="563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5EBAF84-4BB0-4B71-BAAC-6ED1CF4A937C}"/>
              </a:ext>
            </a:extLst>
          </p:cNvPr>
          <p:cNvCxnSpPr>
            <a:cxnSpLocks/>
            <a:stCxn id="3" idx="2"/>
            <a:endCxn id="15" idx="0"/>
          </p:cNvCxnSpPr>
          <p:nvPr/>
        </p:nvCxnSpPr>
        <p:spPr>
          <a:xfrm>
            <a:off x="8444785" y="1417856"/>
            <a:ext cx="1549401" cy="483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3E194E4-0915-4C9D-8B7F-6F9D86264057}"/>
              </a:ext>
            </a:extLst>
          </p:cNvPr>
          <p:cNvCxnSpPr>
            <a:cxnSpLocks/>
            <a:stCxn id="14" idx="2"/>
            <a:endCxn id="16" idx="1"/>
          </p:cNvCxnSpPr>
          <p:nvPr/>
        </p:nvCxnSpPr>
        <p:spPr>
          <a:xfrm>
            <a:off x="6941423" y="2325638"/>
            <a:ext cx="740964" cy="549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5CF0882-EA71-4326-8339-1EE4EE66FC78}"/>
              </a:ext>
            </a:extLst>
          </p:cNvPr>
          <p:cNvCxnSpPr>
            <a:cxnSpLocks/>
            <a:stCxn id="15" idx="2"/>
            <a:endCxn id="16" idx="3"/>
          </p:cNvCxnSpPr>
          <p:nvPr/>
        </p:nvCxnSpPr>
        <p:spPr>
          <a:xfrm flipH="1">
            <a:off x="9232581" y="2246116"/>
            <a:ext cx="761605" cy="629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CFEB9A8-A4BF-46B5-B2A1-04AF65161C00}"/>
              </a:ext>
            </a:extLst>
          </p:cNvPr>
          <p:cNvCxnSpPr>
            <a:cxnSpLocks/>
          </p:cNvCxnSpPr>
          <p:nvPr/>
        </p:nvCxnSpPr>
        <p:spPr>
          <a:xfrm>
            <a:off x="8439821" y="3293011"/>
            <a:ext cx="0" cy="424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467B2A5-50F8-45C0-804B-E94744D95D7C}"/>
              </a:ext>
            </a:extLst>
          </p:cNvPr>
          <p:cNvCxnSpPr>
            <a:cxnSpLocks/>
          </p:cNvCxnSpPr>
          <p:nvPr/>
        </p:nvCxnSpPr>
        <p:spPr>
          <a:xfrm flipH="1">
            <a:off x="6949548" y="4541252"/>
            <a:ext cx="1452173" cy="489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B8A0E89-CB81-49AA-A741-C682F06203CF}"/>
              </a:ext>
            </a:extLst>
          </p:cNvPr>
          <p:cNvCxnSpPr>
            <a:cxnSpLocks/>
            <a:stCxn id="18" idx="2"/>
            <a:endCxn id="20" idx="1"/>
          </p:cNvCxnSpPr>
          <p:nvPr/>
        </p:nvCxnSpPr>
        <p:spPr>
          <a:xfrm>
            <a:off x="6949548" y="5400791"/>
            <a:ext cx="723313" cy="629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AF57703-D116-4870-8DD7-062B1ABC4A15}"/>
              </a:ext>
            </a:extLst>
          </p:cNvPr>
          <p:cNvSpPr txBox="1"/>
          <p:nvPr/>
        </p:nvSpPr>
        <p:spPr>
          <a:xfrm>
            <a:off x="342900" y="175538"/>
            <a:ext cx="564128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The Social Induction Framework</a:t>
            </a:r>
          </a:p>
          <a:p>
            <a:r>
              <a:rPr lang="en-GB" sz="3200" b="1" dirty="0">
                <a:solidFill>
                  <a:srgbClr val="0070C0"/>
                </a:solidFill>
              </a:rPr>
              <a:t>Pro-forma Stage Template B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D6DE50E1-2F36-4616-B46B-9F5664CAC0D3}"/>
              </a:ext>
            </a:extLst>
          </p:cNvPr>
          <p:cNvSpPr/>
          <p:nvPr/>
        </p:nvSpPr>
        <p:spPr>
          <a:xfrm>
            <a:off x="9401254" y="5028565"/>
            <a:ext cx="1185863" cy="34426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STEP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DF108AD-B20E-4F32-9A0E-A9A41D763F40}"/>
              </a:ext>
            </a:extLst>
          </p:cNvPr>
          <p:cNvCxnSpPr>
            <a:cxnSpLocks/>
            <a:stCxn id="17" idx="2"/>
            <a:endCxn id="32" idx="0"/>
          </p:cNvCxnSpPr>
          <p:nvPr/>
        </p:nvCxnSpPr>
        <p:spPr>
          <a:xfrm>
            <a:off x="8427121" y="4541252"/>
            <a:ext cx="1567065" cy="487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C779E11-C57F-40EE-AA44-82F4D1A2CB1A}"/>
              </a:ext>
            </a:extLst>
          </p:cNvPr>
          <p:cNvCxnSpPr>
            <a:cxnSpLocks/>
            <a:stCxn id="32" idx="2"/>
            <a:endCxn id="20" idx="3"/>
          </p:cNvCxnSpPr>
          <p:nvPr/>
        </p:nvCxnSpPr>
        <p:spPr>
          <a:xfrm flipH="1">
            <a:off x="9223056" y="5372834"/>
            <a:ext cx="771130" cy="657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D6C9C93-AC7C-C392-A719-DD4E68E7E283}"/>
              </a:ext>
            </a:extLst>
          </p:cNvPr>
          <p:cNvGrpSpPr/>
          <p:nvPr/>
        </p:nvGrpSpPr>
        <p:grpSpPr>
          <a:xfrm>
            <a:off x="1286175" y="1534512"/>
            <a:ext cx="4752034" cy="4684710"/>
            <a:chOff x="1604883" y="1446750"/>
            <a:chExt cx="4752034" cy="4684710"/>
          </a:xfrm>
        </p:grpSpPr>
        <p:sp>
          <p:nvSpPr>
            <p:cNvPr id="27" name="Diamond 26">
              <a:extLst>
                <a:ext uri="{FF2B5EF4-FFF2-40B4-BE49-F238E27FC236}">
                  <a16:creationId xmlns:a16="http://schemas.microsoft.com/office/drawing/2014/main" id="{7D1A559A-BADB-4FE4-5160-96CE7340D0CD}"/>
                </a:ext>
              </a:extLst>
            </p:cNvPr>
            <p:cNvSpPr/>
            <p:nvPr/>
          </p:nvSpPr>
          <p:spPr>
            <a:xfrm>
              <a:off x="1604883" y="3904426"/>
              <a:ext cx="2265500" cy="1396538"/>
            </a:xfrm>
            <a:prstGeom prst="diamond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Sub-goal</a:t>
              </a:r>
            </a:p>
          </p:txBody>
        </p:sp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A8F74C53-9368-F927-0CC0-233DBE111A61}"/>
                </a:ext>
              </a:extLst>
            </p:cNvPr>
            <p:cNvSpPr/>
            <p:nvPr/>
          </p:nvSpPr>
          <p:spPr>
            <a:xfrm>
              <a:off x="1604883" y="2283179"/>
              <a:ext cx="2265500" cy="1396538"/>
            </a:xfrm>
            <a:prstGeom prst="diamond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Sub-goal</a:t>
              </a:r>
              <a:endParaRPr lang="en-GB" sz="1400" b="1" dirty="0"/>
            </a:p>
          </p:txBody>
        </p:sp>
        <p:sp>
          <p:nvSpPr>
            <p:cNvPr id="36" name="Diamond 35">
              <a:extLst>
                <a:ext uri="{FF2B5EF4-FFF2-40B4-BE49-F238E27FC236}">
                  <a16:creationId xmlns:a16="http://schemas.microsoft.com/office/drawing/2014/main" id="{52756D84-10E1-8C26-4991-0A54C1D2358A}"/>
                </a:ext>
              </a:extLst>
            </p:cNvPr>
            <p:cNvSpPr/>
            <p:nvPr/>
          </p:nvSpPr>
          <p:spPr>
            <a:xfrm>
              <a:off x="2932400" y="4734922"/>
              <a:ext cx="2265500" cy="1396538"/>
            </a:xfrm>
            <a:prstGeom prst="diamond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Sub-goal</a:t>
              </a:r>
            </a:p>
          </p:txBody>
        </p:sp>
        <p:sp>
          <p:nvSpPr>
            <p:cNvPr id="38" name="Diamond 37">
              <a:extLst>
                <a:ext uri="{FF2B5EF4-FFF2-40B4-BE49-F238E27FC236}">
                  <a16:creationId xmlns:a16="http://schemas.microsoft.com/office/drawing/2014/main" id="{4861A2B0-F499-FE7E-245C-C8A0558B666E}"/>
                </a:ext>
              </a:extLst>
            </p:cNvPr>
            <p:cNvSpPr/>
            <p:nvPr/>
          </p:nvSpPr>
          <p:spPr>
            <a:xfrm>
              <a:off x="2977200" y="1446750"/>
              <a:ext cx="2265500" cy="1396538"/>
            </a:xfrm>
            <a:prstGeom prst="diamond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Sub-goal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030AD12-C673-9F00-E861-3D6760343C2A}"/>
                </a:ext>
              </a:extLst>
            </p:cNvPr>
            <p:cNvSpPr/>
            <p:nvPr/>
          </p:nvSpPr>
          <p:spPr>
            <a:xfrm>
              <a:off x="4739646" y="3013615"/>
              <a:ext cx="1617271" cy="1396538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/>
                <a:t>Goal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5347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Widescreen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The Social Induction Framework </vt:lpstr>
      <vt:lpstr>About the Social Induction Framework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2022-06-24T09:41:02Z</dcterms:created>
  <dcterms:modified xsi:type="dcterms:W3CDTF">2022-06-24T09:41:51Z</dcterms:modified>
</cp:coreProperties>
</file>