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24" r:id="rId5"/>
    <p:sldId id="329" r:id="rId6"/>
    <p:sldId id="332" r:id="rId7"/>
    <p:sldId id="330" r:id="rId8"/>
    <p:sldId id="331" r:id="rId9"/>
    <p:sldId id="317" r:id="rId10"/>
    <p:sldId id="333" r:id="rId11"/>
    <p:sldId id="316" r:id="rId12"/>
    <p:sldId id="342" r:id="rId13"/>
    <p:sldId id="281" r:id="rId14"/>
    <p:sldId id="340" r:id="rId15"/>
    <p:sldId id="323" r:id="rId16"/>
    <p:sldId id="344" r:id="rId17"/>
    <p:sldId id="337" r:id="rId18"/>
    <p:sldId id="325" r:id="rId19"/>
    <p:sldId id="338" r:id="rId20"/>
    <p:sldId id="3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127A1-DEE1-279C-E236-8BD996E8EC36}" v="5" dt="2021-12-17T15:58:22.348"/>
    <p1510:client id="{C33E9FBE-81F9-44A1-BF11-4E76B51C97E0}" v="8" dt="2021-12-17T15:59:06.449"/>
    <p1510:client id="{CF263857-B2C0-D7C2-CED4-AC8EA18F0942}" v="3" dt="2021-12-17T11:40:52.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28" autoAdjust="0"/>
  </p:normalViewPr>
  <p:slideViewPr>
    <p:cSldViewPr snapToGrid="0">
      <p:cViewPr varScale="1">
        <p:scale>
          <a:sx n="87" d="100"/>
          <a:sy n="87" d="100"/>
        </p:scale>
        <p:origin x="5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Prior" userId="S::s.prior@qaa.ac.uk::80dd6459-478a-4b92-80d8-b3d5eaaa8295" providerId="AD" clId="Web-{CF263857-B2C0-D7C2-CED4-AC8EA18F0942}"/>
    <pc:docChg chg="modSld">
      <pc:chgData name="Susan Prior" userId="S::s.prior@qaa.ac.uk::80dd6459-478a-4b92-80d8-b3d5eaaa8295" providerId="AD" clId="Web-{CF263857-B2C0-D7C2-CED4-AC8EA18F0942}" dt="2021-12-17T11:40:52.468" v="2" actId="20577"/>
      <pc:docMkLst>
        <pc:docMk/>
      </pc:docMkLst>
      <pc:sldChg chg="modSp">
        <pc:chgData name="Susan Prior" userId="S::s.prior@qaa.ac.uk::80dd6459-478a-4b92-80d8-b3d5eaaa8295" providerId="AD" clId="Web-{CF263857-B2C0-D7C2-CED4-AC8EA18F0942}" dt="2021-12-17T11:40:52.468" v="2" actId="20577"/>
        <pc:sldMkLst>
          <pc:docMk/>
          <pc:sldMk cId="3645752850" sldId="324"/>
        </pc:sldMkLst>
        <pc:spChg chg="mod">
          <ac:chgData name="Susan Prior" userId="S::s.prior@qaa.ac.uk::80dd6459-478a-4b92-80d8-b3d5eaaa8295" providerId="AD" clId="Web-{CF263857-B2C0-D7C2-CED4-AC8EA18F0942}" dt="2021-12-17T11:40:52.468" v="2" actId="20577"/>
          <ac:spMkLst>
            <pc:docMk/>
            <pc:sldMk cId="3645752850" sldId="324"/>
            <ac:spMk id="2" creationId="{1410E69C-D580-4FE3-B0A9-D6F874846B35}"/>
          </ac:spMkLst>
        </pc:spChg>
      </pc:sldChg>
    </pc:docChg>
  </pc:docChgLst>
  <pc:docChgLst>
    <pc:chgData name="Zoe Allman" userId="4203a83d-81e4-4277-b2a2-9298e39a64f0" providerId="ADAL" clId="{3D90933F-EF6E-41AD-B57C-EB8BB1917294}"/>
    <pc:docChg chg="undo modSld">
      <pc:chgData name="Zoe Allman" userId="4203a83d-81e4-4277-b2a2-9298e39a64f0" providerId="ADAL" clId="{3D90933F-EF6E-41AD-B57C-EB8BB1917294}" dt="2021-11-23T11:12:59.551" v="172" actId="20577"/>
      <pc:docMkLst>
        <pc:docMk/>
      </pc:docMkLst>
      <pc:sldChg chg="modSp">
        <pc:chgData name="Zoe Allman" userId="4203a83d-81e4-4277-b2a2-9298e39a64f0" providerId="ADAL" clId="{3D90933F-EF6E-41AD-B57C-EB8BB1917294}" dt="2021-11-23T11:12:59.551" v="172" actId="20577"/>
        <pc:sldMkLst>
          <pc:docMk/>
          <pc:sldMk cId="81247268" sldId="281"/>
        </pc:sldMkLst>
        <pc:spChg chg="mod">
          <ac:chgData name="Zoe Allman" userId="4203a83d-81e4-4277-b2a2-9298e39a64f0" providerId="ADAL" clId="{3D90933F-EF6E-41AD-B57C-EB8BB1917294}" dt="2021-11-23T11:12:59.551" v="172" actId="20577"/>
          <ac:spMkLst>
            <pc:docMk/>
            <pc:sldMk cId="81247268" sldId="281"/>
            <ac:spMk id="3" creationId="{1B95A2B5-932B-47ED-9F22-9274BE436535}"/>
          </ac:spMkLst>
        </pc:spChg>
      </pc:sldChg>
      <pc:sldChg chg="modSp">
        <pc:chgData name="Zoe Allman" userId="4203a83d-81e4-4277-b2a2-9298e39a64f0" providerId="ADAL" clId="{3D90933F-EF6E-41AD-B57C-EB8BB1917294}" dt="2021-11-23T11:11:16.946" v="166" actId="20577"/>
        <pc:sldMkLst>
          <pc:docMk/>
          <pc:sldMk cId="3129373648" sldId="316"/>
        </pc:sldMkLst>
        <pc:spChg chg="mod">
          <ac:chgData name="Zoe Allman" userId="4203a83d-81e4-4277-b2a2-9298e39a64f0" providerId="ADAL" clId="{3D90933F-EF6E-41AD-B57C-EB8BB1917294}" dt="2021-11-23T11:11:16.946" v="166" actId="20577"/>
          <ac:spMkLst>
            <pc:docMk/>
            <pc:sldMk cId="3129373648" sldId="316"/>
            <ac:spMk id="3" creationId="{D7238B2D-D7F2-4A57-8FD1-D5482819F6DF}"/>
          </ac:spMkLst>
        </pc:spChg>
      </pc:sldChg>
      <pc:sldChg chg="modSp">
        <pc:chgData name="Zoe Allman" userId="4203a83d-81e4-4277-b2a2-9298e39a64f0" providerId="ADAL" clId="{3D90933F-EF6E-41AD-B57C-EB8BB1917294}" dt="2021-11-23T11:12:37.740" v="169" actId="14100"/>
        <pc:sldMkLst>
          <pc:docMk/>
          <pc:sldMk cId="1720500380" sldId="323"/>
        </pc:sldMkLst>
        <pc:spChg chg="mod">
          <ac:chgData name="Zoe Allman" userId="4203a83d-81e4-4277-b2a2-9298e39a64f0" providerId="ADAL" clId="{3D90933F-EF6E-41AD-B57C-EB8BB1917294}" dt="2021-11-23T11:12:37.740" v="169" actId="14100"/>
          <ac:spMkLst>
            <pc:docMk/>
            <pc:sldMk cId="1720500380" sldId="323"/>
            <ac:spMk id="11" creationId="{6D6B49B2-668B-44FF-A886-F2DDFB324DB6}"/>
          </ac:spMkLst>
        </pc:spChg>
      </pc:sldChg>
      <pc:sldChg chg="addSp modSp">
        <pc:chgData name="Zoe Allman" userId="4203a83d-81e4-4277-b2a2-9298e39a64f0" providerId="ADAL" clId="{3D90933F-EF6E-41AD-B57C-EB8BB1917294}" dt="2021-11-23T11:06:49.202" v="22" actId="20577"/>
        <pc:sldMkLst>
          <pc:docMk/>
          <pc:sldMk cId="3645752850" sldId="324"/>
        </pc:sldMkLst>
        <pc:spChg chg="mod">
          <ac:chgData name="Zoe Allman" userId="4203a83d-81e4-4277-b2a2-9298e39a64f0" providerId="ADAL" clId="{3D90933F-EF6E-41AD-B57C-EB8BB1917294}" dt="2021-11-23T11:06:49.202" v="22" actId="20577"/>
          <ac:spMkLst>
            <pc:docMk/>
            <pc:sldMk cId="3645752850" sldId="324"/>
            <ac:spMk id="2" creationId="{1410E69C-D580-4FE3-B0A9-D6F874846B35}"/>
          </ac:spMkLst>
        </pc:spChg>
        <pc:spChg chg="add mod ord">
          <ac:chgData name="Zoe Allman" userId="4203a83d-81e4-4277-b2a2-9298e39a64f0" providerId="ADAL" clId="{3D90933F-EF6E-41AD-B57C-EB8BB1917294}" dt="2021-11-22T15:42:53.434" v="18" actId="1076"/>
          <ac:spMkLst>
            <pc:docMk/>
            <pc:sldMk cId="3645752850" sldId="324"/>
            <ac:spMk id="4" creationId="{4F19358F-3114-4E0B-BCD6-B6BC8D36EDC8}"/>
          </ac:spMkLst>
        </pc:spChg>
        <pc:picChg chg="mod">
          <ac:chgData name="Zoe Allman" userId="4203a83d-81e4-4277-b2a2-9298e39a64f0" providerId="ADAL" clId="{3D90933F-EF6E-41AD-B57C-EB8BB1917294}" dt="2021-11-22T15:41:51.875" v="7" actId="14100"/>
          <ac:picMkLst>
            <pc:docMk/>
            <pc:sldMk cId="3645752850" sldId="324"/>
            <ac:picMk id="5" creationId="{598E58B7-0300-4306-A58C-95AD29567D4B}"/>
          </ac:picMkLst>
        </pc:picChg>
        <pc:picChg chg="add mod">
          <ac:chgData name="Zoe Allman" userId="4203a83d-81e4-4277-b2a2-9298e39a64f0" providerId="ADAL" clId="{3D90933F-EF6E-41AD-B57C-EB8BB1917294}" dt="2021-11-22T15:42:59.276" v="19" actId="1076"/>
          <ac:picMkLst>
            <pc:docMk/>
            <pc:sldMk cId="3645752850" sldId="324"/>
            <ac:picMk id="8" creationId="{F65C75E9-2821-FB45-9265-AD4A229B2280}"/>
          </ac:picMkLst>
        </pc:picChg>
      </pc:sldChg>
      <pc:sldChg chg="modNotesTx">
        <pc:chgData name="Zoe Allman" userId="4203a83d-81e4-4277-b2a2-9298e39a64f0" providerId="ADAL" clId="{3D90933F-EF6E-41AD-B57C-EB8BB1917294}" dt="2021-11-23T11:10:31.306" v="161" actId="6549"/>
        <pc:sldMkLst>
          <pc:docMk/>
          <pc:sldMk cId="2697418645" sldId="330"/>
        </pc:sldMkLst>
      </pc:sldChg>
      <pc:sldChg chg="modSp">
        <pc:chgData name="Zoe Allman" userId="4203a83d-81e4-4277-b2a2-9298e39a64f0" providerId="ADAL" clId="{3D90933F-EF6E-41AD-B57C-EB8BB1917294}" dt="2021-11-23T11:12:50.578" v="171" actId="20577"/>
        <pc:sldMkLst>
          <pc:docMk/>
          <pc:sldMk cId="1024195502" sldId="340"/>
        </pc:sldMkLst>
        <pc:spChg chg="mod">
          <ac:chgData name="Zoe Allman" userId="4203a83d-81e4-4277-b2a2-9298e39a64f0" providerId="ADAL" clId="{3D90933F-EF6E-41AD-B57C-EB8BB1917294}" dt="2021-11-23T11:12:50.578" v="171" actId="20577"/>
          <ac:spMkLst>
            <pc:docMk/>
            <pc:sldMk cId="1024195502" sldId="340"/>
            <ac:spMk id="3" creationId="{1B95A2B5-932B-47ED-9F22-9274BE436535}"/>
          </ac:spMkLst>
        </pc:spChg>
      </pc:sldChg>
      <pc:sldChg chg="modSp">
        <pc:chgData name="Zoe Allman" userId="4203a83d-81e4-4277-b2a2-9298e39a64f0" providerId="ADAL" clId="{3D90933F-EF6E-41AD-B57C-EB8BB1917294}" dt="2021-11-23T11:11:23.578" v="167" actId="20577"/>
        <pc:sldMkLst>
          <pc:docMk/>
          <pc:sldMk cId="1565565878" sldId="342"/>
        </pc:sldMkLst>
        <pc:spChg chg="mod">
          <ac:chgData name="Zoe Allman" userId="4203a83d-81e4-4277-b2a2-9298e39a64f0" providerId="ADAL" clId="{3D90933F-EF6E-41AD-B57C-EB8BB1917294}" dt="2021-11-23T11:11:23.578" v="167" actId="20577"/>
          <ac:spMkLst>
            <pc:docMk/>
            <pc:sldMk cId="1565565878" sldId="342"/>
            <ac:spMk id="3" creationId="{D7238B2D-D7F2-4A57-8FD1-D5482819F6DF}"/>
          </ac:spMkLst>
        </pc:spChg>
      </pc:sldChg>
    </pc:docChg>
  </pc:docChgLst>
  <pc:docChgLst>
    <pc:chgData name="Susan Prior" userId="S::s.prior@qaa.ac.uk::80dd6459-478a-4b92-80d8-b3d5eaaa8295" providerId="AD" clId="Web-{AC3127A1-DEE1-279C-E236-8BD996E8EC36}"/>
    <pc:docChg chg="modSld">
      <pc:chgData name="Susan Prior" userId="S::s.prior@qaa.ac.uk::80dd6459-478a-4b92-80d8-b3d5eaaa8295" providerId="AD" clId="Web-{AC3127A1-DEE1-279C-E236-8BD996E8EC36}" dt="2021-12-17T15:58:22.348" v="4" actId="1076"/>
      <pc:docMkLst>
        <pc:docMk/>
      </pc:docMkLst>
      <pc:sldChg chg="modSp">
        <pc:chgData name="Susan Prior" userId="S::s.prior@qaa.ac.uk::80dd6459-478a-4b92-80d8-b3d5eaaa8295" providerId="AD" clId="Web-{AC3127A1-DEE1-279C-E236-8BD996E8EC36}" dt="2021-12-17T15:58:22.348" v="4" actId="1076"/>
        <pc:sldMkLst>
          <pc:docMk/>
          <pc:sldMk cId="445313655" sldId="337"/>
        </pc:sldMkLst>
        <pc:spChg chg="mod">
          <ac:chgData name="Susan Prior" userId="S::s.prior@qaa.ac.uk::80dd6459-478a-4b92-80d8-b3d5eaaa8295" providerId="AD" clId="Web-{AC3127A1-DEE1-279C-E236-8BD996E8EC36}" dt="2021-12-17T15:58:22.348" v="4" actId="1076"/>
          <ac:spMkLst>
            <pc:docMk/>
            <pc:sldMk cId="445313655" sldId="337"/>
            <ac:spMk id="2" creationId="{BC4593E0-9C8A-48DB-A4CA-102D3AB7AF08}"/>
          </ac:spMkLst>
        </pc:spChg>
        <pc:spChg chg="mod">
          <ac:chgData name="Susan Prior" userId="S::s.prior@qaa.ac.uk::80dd6459-478a-4b92-80d8-b3d5eaaa8295" providerId="AD" clId="Web-{AC3127A1-DEE1-279C-E236-8BD996E8EC36}" dt="2021-12-17T15:58:02.848" v="1" actId="1076"/>
          <ac:spMkLst>
            <pc:docMk/>
            <pc:sldMk cId="445313655" sldId="337"/>
            <ac:spMk id="6" creationId="{6E30CE49-F8AE-4A1F-966A-EAEC1D6B6966}"/>
          </ac:spMkLst>
        </pc:spChg>
      </pc:sldChg>
    </pc:docChg>
  </pc:docChgLst>
  <pc:docChgLst>
    <pc:chgData name="Susan Prior" userId="80dd6459-478a-4b92-80d8-b3d5eaaa8295" providerId="ADAL" clId="{C33E9FBE-81F9-44A1-BF11-4E76B51C97E0}"/>
    <pc:docChg chg="undo custSel modSld">
      <pc:chgData name="Susan Prior" userId="80dd6459-478a-4b92-80d8-b3d5eaaa8295" providerId="ADAL" clId="{C33E9FBE-81F9-44A1-BF11-4E76B51C97E0}" dt="2021-12-17T16:03:43.650" v="44" actId="1076"/>
      <pc:docMkLst>
        <pc:docMk/>
      </pc:docMkLst>
      <pc:sldChg chg="modSp mod">
        <pc:chgData name="Susan Prior" userId="80dd6459-478a-4b92-80d8-b3d5eaaa8295" providerId="ADAL" clId="{C33E9FBE-81F9-44A1-BF11-4E76B51C97E0}" dt="2021-12-17T16:03:43.650" v="44" actId="1076"/>
        <pc:sldMkLst>
          <pc:docMk/>
          <pc:sldMk cId="81247268" sldId="281"/>
        </pc:sldMkLst>
        <pc:spChg chg="mod">
          <ac:chgData name="Susan Prior" userId="80dd6459-478a-4b92-80d8-b3d5eaaa8295" providerId="ADAL" clId="{C33E9FBE-81F9-44A1-BF11-4E76B51C97E0}" dt="2021-12-17T16:03:39.723" v="43" actId="1076"/>
          <ac:spMkLst>
            <pc:docMk/>
            <pc:sldMk cId="81247268" sldId="281"/>
            <ac:spMk id="2" creationId="{134BD318-F0A9-4634-BCAE-497294D1941E}"/>
          </ac:spMkLst>
        </pc:spChg>
        <pc:spChg chg="mod">
          <ac:chgData name="Susan Prior" userId="80dd6459-478a-4b92-80d8-b3d5eaaa8295" providerId="ADAL" clId="{C33E9FBE-81F9-44A1-BF11-4E76B51C97E0}" dt="2021-12-17T16:03:43.650" v="44" actId="1076"/>
          <ac:spMkLst>
            <pc:docMk/>
            <pc:sldMk cId="81247268" sldId="281"/>
            <ac:spMk id="3" creationId="{1B95A2B5-932B-47ED-9F22-9274BE436535}"/>
          </ac:spMkLst>
        </pc:spChg>
      </pc:sldChg>
      <pc:sldChg chg="modSp mod">
        <pc:chgData name="Susan Prior" userId="80dd6459-478a-4b92-80d8-b3d5eaaa8295" providerId="ADAL" clId="{C33E9FBE-81F9-44A1-BF11-4E76B51C97E0}" dt="2021-12-17T16:00:09.283" v="25" actId="255"/>
        <pc:sldMkLst>
          <pc:docMk/>
          <pc:sldMk cId="3129373648" sldId="316"/>
        </pc:sldMkLst>
        <pc:spChg chg="mod">
          <ac:chgData name="Susan Prior" userId="80dd6459-478a-4b92-80d8-b3d5eaaa8295" providerId="ADAL" clId="{C33E9FBE-81F9-44A1-BF11-4E76B51C97E0}" dt="2021-12-17T16:00:09.283" v="25" actId="255"/>
          <ac:spMkLst>
            <pc:docMk/>
            <pc:sldMk cId="3129373648" sldId="316"/>
            <ac:spMk id="2" creationId="{BC4593E0-9C8A-48DB-A4CA-102D3AB7AF08}"/>
          </ac:spMkLst>
        </pc:spChg>
      </pc:sldChg>
      <pc:sldChg chg="modSp mod">
        <pc:chgData name="Susan Prior" userId="80dd6459-478a-4b92-80d8-b3d5eaaa8295" providerId="ADAL" clId="{C33E9FBE-81F9-44A1-BF11-4E76B51C97E0}" dt="2021-12-17T15:59:47.616" v="23" actId="255"/>
        <pc:sldMkLst>
          <pc:docMk/>
          <pc:sldMk cId="2875379714" sldId="317"/>
        </pc:sldMkLst>
        <pc:spChg chg="mod">
          <ac:chgData name="Susan Prior" userId="80dd6459-478a-4b92-80d8-b3d5eaaa8295" providerId="ADAL" clId="{C33E9FBE-81F9-44A1-BF11-4E76B51C97E0}" dt="2021-12-17T15:59:47.616" v="23" actId="255"/>
          <ac:spMkLst>
            <pc:docMk/>
            <pc:sldMk cId="2875379714" sldId="317"/>
            <ac:spMk id="2" creationId="{ECD31375-C23C-457C-BF4B-06523BDB96E3}"/>
          </ac:spMkLst>
        </pc:spChg>
        <pc:spChg chg="mod">
          <ac:chgData name="Susan Prior" userId="80dd6459-478a-4b92-80d8-b3d5eaaa8295" providerId="ADAL" clId="{C33E9FBE-81F9-44A1-BF11-4E76B51C97E0}" dt="2021-12-17T15:48:03.027" v="6" actId="6549"/>
          <ac:spMkLst>
            <pc:docMk/>
            <pc:sldMk cId="2875379714" sldId="317"/>
            <ac:spMk id="3" creationId="{B8D812B7-FBB1-4A15-8588-FD5026D9EE41}"/>
          </ac:spMkLst>
        </pc:spChg>
      </pc:sldChg>
      <pc:sldChg chg="modSp mod">
        <pc:chgData name="Susan Prior" userId="80dd6459-478a-4b92-80d8-b3d5eaaa8295" providerId="ADAL" clId="{C33E9FBE-81F9-44A1-BF11-4E76B51C97E0}" dt="2021-12-17T16:00:58.735" v="32" actId="255"/>
        <pc:sldMkLst>
          <pc:docMk/>
          <pc:sldMk cId="1720500380" sldId="323"/>
        </pc:sldMkLst>
        <pc:spChg chg="mod">
          <ac:chgData name="Susan Prior" userId="80dd6459-478a-4b92-80d8-b3d5eaaa8295" providerId="ADAL" clId="{C33E9FBE-81F9-44A1-BF11-4E76B51C97E0}" dt="2021-12-17T16:00:58.735" v="32" actId="255"/>
          <ac:spMkLst>
            <pc:docMk/>
            <pc:sldMk cId="1720500380" sldId="323"/>
            <ac:spMk id="2" creationId="{DCFE05A8-90D1-4F29-A496-FC5166B372DA}"/>
          </ac:spMkLst>
        </pc:spChg>
      </pc:sldChg>
      <pc:sldChg chg="modSp mod">
        <pc:chgData name="Susan Prior" userId="80dd6459-478a-4b92-80d8-b3d5eaaa8295" providerId="ADAL" clId="{C33E9FBE-81F9-44A1-BF11-4E76B51C97E0}" dt="2021-12-17T15:53:38.220" v="18" actId="20577"/>
        <pc:sldMkLst>
          <pc:docMk/>
          <pc:sldMk cId="4201898164" sldId="325"/>
        </pc:sldMkLst>
        <pc:spChg chg="mod">
          <ac:chgData name="Susan Prior" userId="80dd6459-478a-4b92-80d8-b3d5eaaa8295" providerId="ADAL" clId="{C33E9FBE-81F9-44A1-BF11-4E76B51C97E0}" dt="2021-12-17T15:53:38.220" v="18" actId="20577"/>
          <ac:spMkLst>
            <pc:docMk/>
            <pc:sldMk cId="4201898164" sldId="325"/>
            <ac:spMk id="2" creationId="{D489270C-DE2F-4A21-968F-0DAEDCC7FD2F}"/>
          </ac:spMkLst>
        </pc:spChg>
      </pc:sldChg>
      <pc:sldChg chg="modSp mod">
        <pc:chgData name="Susan Prior" userId="80dd6459-478a-4b92-80d8-b3d5eaaa8295" providerId="ADAL" clId="{C33E9FBE-81F9-44A1-BF11-4E76B51C97E0}" dt="2021-12-17T16:02:16.421" v="39" actId="255"/>
        <pc:sldMkLst>
          <pc:docMk/>
          <pc:sldMk cId="2839262237" sldId="329"/>
        </pc:sldMkLst>
        <pc:spChg chg="mod">
          <ac:chgData name="Susan Prior" userId="80dd6459-478a-4b92-80d8-b3d5eaaa8295" providerId="ADAL" clId="{C33E9FBE-81F9-44A1-BF11-4E76B51C97E0}" dt="2021-12-17T16:02:16.421" v="39" actId="255"/>
          <ac:spMkLst>
            <pc:docMk/>
            <pc:sldMk cId="2839262237" sldId="329"/>
            <ac:spMk id="2" creationId="{47A1969D-10A2-42AB-9CCB-DA7A1C3214F3}"/>
          </ac:spMkLst>
        </pc:spChg>
      </pc:sldChg>
      <pc:sldChg chg="modSp mod">
        <pc:chgData name="Susan Prior" userId="80dd6459-478a-4b92-80d8-b3d5eaaa8295" providerId="ADAL" clId="{C33E9FBE-81F9-44A1-BF11-4E76B51C97E0}" dt="2021-12-17T16:02:01.740" v="38" actId="255"/>
        <pc:sldMkLst>
          <pc:docMk/>
          <pc:sldMk cId="2697418645" sldId="330"/>
        </pc:sldMkLst>
        <pc:spChg chg="mod">
          <ac:chgData name="Susan Prior" userId="80dd6459-478a-4b92-80d8-b3d5eaaa8295" providerId="ADAL" clId="{C33E9FBE-81F9-44A1-BF11-4E76B51C97E0}" dt="2021-12-17T16:02:01.740" v="38" actId="255"/>
          <ac:spMkLst>
            <pc:docMk/>
            <pc:sldMk cId="2697418645" sldId="330"/>
            <ac:spMk id="2" creationId="{2416745F-D3DF-439E-A2DD-433C745BC883}"/>
          </ac:spMkLst>
        </pc:spChg>
      </pc:sldChg>
      <pc:sldChg chg="modSp mod">
        <pc:chgData name="Susan Prior" userId="80dd6459-478a-4b92-80d8-b3d5eaaa8295" providerId="ADAL" clId="{C33E9FBE-81F9-44A1-BF11-4E76B51C97E0}" dt="2021-12-17T16:01:54.642" v="37" actId="255"/>
        <pc:sldMkLst>
          <pc:docMk/>
          <pc:sldMk cId="822868295" sldId="331"/>
        </pc:sldMkLst>
        <pc:spChg chg="mod">
          <ac:chgData name="Susan Prior" userId="80dd6459-478a-4b92-80d8-b3d5eaaa8295" providerId="ADAL" clId="{C33E9FBE-81F9-44A1-BF11-4E76B51C97E0}" dt="2021-12-17T16:01:54.642" v="37" actId="255"/>
          <ac:spMkLst>
            <pc:docMk/>
            <pc:sldMk cId="822868295" sldId="331"/>
            <ac:spMk id="2" creationId="{2416745F-D3DF-439E-A2DD-433C745BC883}"/>
          </ac:spMkLst>
        </pc:spChg>
      </pc:sldChg>
      <pc:sldChg chg="modSp mod">
        <pc:chgData name="Susan Prior" userId="80dd6459-478a-4b92-80d8-b3d5eaaa8295" providerId="ADAL" clId="{C33E9FBE-81F9-44A1-BF11-4E76B51C97E0}" dt="2021-12-17T16:02:28.752" v="41" actId="1076"/>
        <pc:sldMkLst>
          <pc:docMk/>
          <pc:sldMk cId="309377609" sldId="332"/>
        </pc:sldMkLst>
        <pc:spChg chg="mod">
          <ac:chgData name="Susan Prior" userId="80dd6459-478a-4b92-80d8-b3d5eaaa8295" providerId="ADAL" clId="{C33E9FBE-81F9-44A1-BF11-4E76B51C97E0}" dt="2021-12-17T16:02:28.752" v="41" actId="1076"/>
          <ac:spMkLst>
            <pc:docMk/>
            <pc:sldMk cId="309377609" sldId="332"/>
            <ac:spMk id="2" creationId="{3F1463F7-5E1F-4759-81D3-836B7FA75F46}"/>
          </ac:spMkLst>
        </pc:spChg>
      </pc:sldChg>
      <pc:sldChg chg="modSp mod">
        <pc:chgData name="Susan Prior" userId="80dd6459-478a-4b92-80d8-b3d5eaaa8295" providerId="ADAL" clId="{C33E9FBE-81F9-44A1-BF11-4E76B51C97E0}" dt="2021-12-17T15:59:58.866" v="24" actId="255"/>
        <pc:sldMkLst>
          <pc:docMk/>
          <pc:sldMk cId="666665899" sldId="333"/>
        </pc:sldMkLst>
        <pc:spChg chg="mod">
          <ac:chgData name="Susan Prior" userId="80dd6459-478a-4b92-80d8-b3d5eaaa8295" providerId="ADAL" clId="{C33E9FBE-81F9-44A1-BF11-4E76B51C97E0}" dt="2021-12-17T15:59:58.866" v="24" actId="255"/>
          <ac:spMkLst>
            <pc:docMk/>
            <pc:sldMk cId="666665899" sldId="333"/>
            <ac:spMk id="4" creationId="{01C0AD22-98BD-4198-9C8E-A8670ABD3949}"/>
          </ac:spMkLst>
        </pc:spChg>
      </pc:sldChg>
      <pc:sldChg chg="modSp mod">
        <pc:chgData name="Susan Prior" userId="80dd6459-478a-4b92-80d8-b3d5eaaa8295" providerId="ADAL" clId="{C33E9FBE-81F9-44A1-BF11-4E76B51C97E0}" dt="2021-12-17T16:01:16.984" v="34" actId="255"/>
        <pc:sldMkLst>
          <pc:docMk/>
          <pc:sldMk cId="445313655" sldId="337"/>
        </pc:sldMkLst>
        <pc:spChg chg="mod">
          <ac:chgData name="Susan Prior" userId="80dd6459-478a-4b92-80d8-b3d5eaaa8295" providerId="ADAL" clId="{C33E9FBE-81F9-44A1-BF11-4E76B51C97E0}" dt="2021-12-17T16:01:16.984" v="34" actId="255"/>
          <ac:spMkLst>
            <pc:docMk/>
            <pc:sldMk cId="445313655" sldId="337"/>
            <ac:spMk id="2" creationId="{BC4593E0-9C8A-48DB-A4CA-102D3AB7AF08}"/>
          </ac:spMkLst>
        </pc:spChg>
      </pc:sldChg>
      <pc:sldChg chg="modSp mod">
        <pc:chgData name="Susan Prior" userId="80dd6459-478a-4b92-80d8-b3d5eaaa8295" providerId="ADAL" clId="{C33E9FBE-81F9-44A1-BF11-4E76B51C97E0}" dt="2021-12-17T16:01:27.452" v="35" actId="255"/>
        <pc:sldMkLst>
          <pc:docMk/>
          <pc:sldMk cId="1882459690" sldId="338"/>
        </pc:sldMkLst>
        <pc:spChg chg="mod">
          <ac:chgData name="Susan Prior" userId="80dd6459-478a-4b92-80d8-b3d5eaaa8295" providerId="ADAL" clId="{C33E9FBE-81F9-44A1-BF11-4E76B51C97E0}" dt="2021-12-17T16:01:27.452" v="35" actId="255"/>
          <ac:spMkLst>
            <pc:docMk/>
            <pc:sldMk cId="1882459690" sldId="338"/>
            <ac:spMk id="2" creationId="{176F9925-D52A-45AD-9DE7-F48629F36453}"/>
          </ac:spMkLst>
        </pc:spChg>
        <pc:spChg chg="mod">
          <ac:chgData name="Susan Prior" userId="80dd6459-478a-4b92-80d8-b3d5eaaa8295" providerId="ADAL" clId="{C33E9FBE-81F9-44A1-BF11-4E76B51C97E0}" dt="2021-12-17T15:55:13.016" v="19" actId="3626"/>
          <ac:spMkLst>
            <pc:docMk/>
            <pc:sldMk cId="1882459690" sldId="338"/>
            <ac:spMk id="3" creationId="{492ED31B-60D7-43B3-8F1B-8F216C8ACA66}"/>
          </ac:spMkLst>
        </pc:spChg>
      </pc:sldChg>
      <pc:sldChg chg="modSp mod">
        <pc:chgData name="Susan Prior" userId="80dd6459-478a-4b92-80d8-b3d5eaaa8295" providerId="ADAL" clId="{C33E9FBE-81F9-44A1-BF11-4E76B51C97E0}" dt="2021-12-17T16:01:34.819" v="36" actId="255"/>
        <pc:sldMkLst>
          <pc:docMk/>
          <pc:sldMk cId="1743367295" sldId="339"/>
        </pc:sldMkLst>
        <pc:spChg chg="mod">
          <ac:chgData name="Susan Prior" userId="80dd6459-478a-4b92-80d8-b3d5eaaa8295" providerId="ADAL" clId="{C33E9FBE-81F9-44A1-BF11-4E76B51C97E0}" dt="2021-12-17T16:01:34.819" v="36" actId="255"/>
          <ac:spMkLst>
            <pc:docMk/>
            <pc:sldMk cId="1743367295" sldId="339"/>
            <ac:spMk id="2" creationId="{176F9925-D52A-45AD-9DE7-F48629F36453}"/>
          </ac:spMkLst>
        </pc:spChg>
        <pc:spChg chg="mod">
          <ac:chgData name="Susan Prior" userId="80dd6459-478a-4b92-80d8-b3d5eaaa8295" providerId="ADAL" clId="{C33E9FBE-81F9-44A1-BF11-4E76B51C97E0}" dt="2021-12-17T15:55:40.386" v="20" actId="1076"/>
          <ac:spMkLst>
            <pc:docMk/>
            <pc:sldMk cId="1743367295" sldId="339"/>
            <ac:spMk id="3" creationId="{492ED31B-60D7-43B3-8F1B-8F216C8ACA66}"/>
          </ac:spMkLst>
        </pc:spChg>
      </pc:sldChg>
      <pc:sldChg chg="modSp mod">
        <pc:chgData name="Susan Prior" userId="80dd6459-478a-4b92-80d8-b3d5eaaa8295" providerId="ADAL" clId="{C33E9FBE-81F9-44A1-BF11-4E76B51C97E0}" dt="2021-12-17T16:03:28.186" v="42" actId="1076"/>
        <pc:sldMkLst>
          <pc:docMk/>
          <pc:sldMk cId="1024195502" sldId="340"/>
        </pc:sldMkLst>
        <pc:spChg chg="mod">
          <ac:chgData name="Susan Prior" userId="80dd6459-478a-4b92-80d8-b3d5eaaa8295" providerId="ADAL" clId="{C33E9FBE-81F9-44A1-BF11-4E76B51C97E0}" dt="2021-12-17T16:03:28.186" v="42" actId="1076"/>
          <ac:spMkLst>
            <pc:docMk/>
            <pc:sldMk cId="1024195502" sldId="340"/>
            <ac:spMk id="2" creationId="{134BD318-F0A9-4634-BCAE-497294D1941E}"/>
          </ac:spMkLst>
        </pc:spChg>
      </pc:sldChg>
      <pc:sldChg chg="modSp mod">
        <pc:chgData name="Susan Prior" userId="80dd6459-478a-4b92-80d8-b3d5eaaa8295" providerId="ADAL" clId="{C33E9FBE-81F9-44A1-BF11-4E76B51C97E0}" dt="2021-12-17T16:00:19.900" v="26" actId="255"/>
        <pc:sldMkLst>
          <pc:docMk/>
          <pc:sldMk cId="1565565878" sldId="342"/>
        </pc:sldMkLst>
        <pc:spChg chg="mod">
          <ac:chgData name="Susan Prior" userId="80dd6459-478a-4b92-80d8-b3d5eaaa8295" providerId="ADAL" clId="{C33E9FBE-81F9-44A1-BF11-4E76B51C97E0}" dt="2021-12-17T16:00:19.900" v="26" actId="255"/>
          <ac:spMkLst>
            <pc:docMk/>
            <pc:sldMk cId="1565565878" sldId="342"/>
            <ac:spMk id="2" creationId="{BC4593E0-9C8A-48DB-A4CA-102D3AB7AF08}"/>
          </ac:spMkLst>
        </pc:spChg>
      </pc:sldChg>
      <pc:sldChg chg="modSp mod">
        <pc:chgData name="Susan Prior" userId="80dd6459-478a-4b92-80d8-b3d5eaaa8295" providerId="ADAL" clId="{C33E9FBE-81F9-44A1-BF11-4E76B51C97E0}" dt="2021-12-17T16:01:08.400" v="33" actId="255"/>
        <pc:sldMkLst>
          <pc:docMk/>
          <pc:sldMk cId="2455742547" sldId="344"/>
        </pc:sldMkLst>
        <pc:spChg chg="mod">
          <ac:chgData name="Susan Prior" userId="80dd6459-478a-4b92-80d8-b3d5eaaa8295" providerId="ADAL" clId="{C33E9FBE-81F9-44A1-BF11-4E76B51C97E0}" dt="2021-12-17T16:01:08.400" v="33" actId="255"/>
          <ac:spMkLst>
            <pc:docMk/>
            <pc:sldMk cId="2455742547" sldId="344"/>
            <ac:spMk id="2" creationId="{DCFE05A8-90D1-4F29-A496-FC5166B372DA}"/>
          </ac:spMkLst>
        </pc:spChg>
      </pc:sldChg>
    </pc:docChg>
  </pc:docChgLst>
  <pc:docChgLst>
    <pc:chgData name="Zoe Allman" userId="4203a83d-81e4-4277-b2a2-9298e39a64f0" providerId="ADAL" clId="{A064012C-A011-4F40-BA91-A0514F43A91C}"/>
    <pc:docChg chg="custSel modSld">
      <pc:chgData name="Zoe Allman" userId="4203a83d-81e4-4277-b2a2-9298e39a64f0" providerId="ADAL" clId="{A064012C-A011-4F40-BA91-A0514F43A91C}" dt="2021-11-26T12:52:21.178" v="65" actId="14100"/>
      <pc:docMkLst>
        <pc:docMk/>
      </pc:docMkLst>
      <pc:sldChg chg="addSp modSp modNotesTx">
        <pc:chgData name="Zoe Allman" userId="4203a83d-81e4-4277-b2a2-9298e39a64f0" providerId="ADAL" clId="{A064012C-A011-4F40-BA91-A0514F43A91C}" dt="2021-11-26T12:52:21.178" v="65" actId="14100"/>
        <pc:sldMkLst>
          <pc:docMk/>
          <pc:sldMk cId="3645752850" sldId="324"/>
        </pc:sldMkLst>
        <pc:spChg chg="mod">
          <ac:chgData name="Zoe Allman" userId="4203a83d-81e4-4277-b2a2-9298e39a64f0" providerId="ADAL" clId="{A064012C-A011-4F40-BA91-A0514F43A91C}" dt="2021-11-25T19:34:33.609" v="37" actId="113"/>
          <ac:spMkLst>
            <pc:docMk/>
            <pc:sldMk cId="3645752850" sldId="324"/>
            <ac:spMk id="2" creationId="{1410E69C-D580-4FE3-B0A9-D6F874846B35}"/>
          </ac:spMkLst>
        </pc:spChg>
        <pc:spChg chg="mod">
          <ac:chgData name="Zoe Allman" userId="4203a83d-81e4-4277-b2a2-9298e39a64f0" providerId="ADAL" clId="{A064012C-A011-4F40-BA91-A0514F43A91C}" dt="2021-11-26T12:49:27.594" v="64" actId="164"/>
          <ac:spMkLst>
            <pc:docMk/>
            <pc:sldMk cId="3645752850" sldId="324"/>
            <ac:spMk id="4" creationId="{4F19358F-3114-4E0B-BCD6-B6BC8D36EDC8}"/>
          </ac:spMkLst>
        </pc:spChg>
        <pc:grpChg chg="add mod">
          <ac:chgData name="Zoe Allman" userId="4203a83d-81e4-4277-b2a2-9298e39a64f0" providerId="ADAL" clId="{A064012C-A011-4F40-BA91-A0514F43A91C}" dt="2021-11-26T12:52:21.178" v="65" actId="14100"/>
          <ac:grpSpMkLst>
            <pc:docMk/>
            <pc:sldMk cId="3645752850" sldId="324"/>
            <ac:grpSpMk id="7" creationId="{F51CE476-0315-489B-A536-2DF81F7B0781}"/>
          </ac:grpSpMkLst>
        </pc:grpChg>
        <pc:picChg chg="mod">
          <ac:chgData name="Zoe Allman" userId="4203a83d-81e4-4277-b2a2-9298e39a64f0" providerId="ADAL" clId="{A064012C-A011-4F40-BA91-A0514F43A91C}" dt="2021-11-26T12:46:28.247" v="53" actId="1076"/>
          <ac:picMkLst>
            <pc:docMk/>
            <pc:sldMk cId="3645752850" sldId="324"/>
            <ac:picMk id="5" creationId="{598E58B7-0300-4306-A58C-95AD29567D4B}"/>
          </ac:picMkLst>
        </pc:picChg>
        <pc:picChg chg="mod">
          <ac:chgData name="Zoe Allman" userId="4203a83d-81e4-4277-b2a2-9298e39a64f0" providerId="ADAL" clId="{A064012C-A011-4F40-BA91-A0514F43A91C}" dt="2021-11-26T12:49:27.594" v="64" actId="164"/>
          <ac:picMkLst>
            <pc:docMk/>
            <pc:sldMk cId="3645752850" sldId="324"/>
            <ac:picMk id="8" creationId="{F65C75E9-2821-FB45-9265-AD4A229B228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08596-7915-4D19-9997-BCE24AF4D0EC}" type="datetimeFigureOut">
              <a:rPr lang="en-GB" smtClean="0"/>
              <a:t>21/12/2021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B8563-0AE3-4798-A2CB-05C3552A143D}" type="slidenum">
              <a:rPr lang="en-GB" smtClean="0"/>
              <a:t>‹#›</a:t>
            </a:fld>
            <a:endParaRPr lang="en-GB" dirty="0"/>
          </a:p>
        </p:txBody>
      </p:sp>
    </p:spTree>
    <p:extLst>
      <p:ext uri="{BB962C8B-B14F-4D97-AF65-F5344CB8AC3E}">
        <p14:creationId xmlns:p14="http://schemas.microsoft.com/office/powerpoint/2010/main" val="20712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were developed for use at staff workshops to discuss how student wellbeing may be supported via the curriculum. </a:t>
            </a:r>
          </a:p>
          <a:p>
            <a:r>
              <a:rPr lang="en-GB" dirty="0"/>
              <a:t>Key features are: </a:t>
            </a:r>
          </a:p>
          <a:p>
            <a:pPr marL="228600" indent="-228600">
              <a:buAutoNum type="arabicParenR"/>
            </a:pPr>
            <a:r>
              <a:rPr lang="en-GB" dirty="0"/>
              <a:t>a broad definition of well-being (not only a focus on mental health),</a:t>
            </a:r>
          </a:p>
          <a:p>
            <a:pPr marL="228600" indent="-228600">
              <a:buAutoNum type="arabicParenR"/>
            </a:pPr>
            <a:r>
              <a:rPr lang="en-GB" dirty="0"/>
              <a:t>curriculum refers to teaching, learning and assessment processes (as opposed to content), and</a:t>
            </a:r>
          </a:p>
          <a:p>
            <a:pPr marL="228600" indent="-228600">
              <a:buAutoNum type="arabicParenR"/>
            </a:pPr>
            <a:r>
              <a:rPr lang="en-GB" dirty="0"/>
              <a:t>following discussion of principles, opportunities to apply to own teaching context.   </a:t>
            </a:r>
          </a:p>
        </p:txBody>
      </p:sp>
      <p:sp>
        <p:nvSpPr>
          <p:cNvPr id="4" name="Slide Number Placeholder 3"/>
          <p:cNvSpPr>
            <a:spLocks noGrp="1"/>
          </p:cNvSpPr>
          <p:nvPr>
            <p:ph type="sldNum" sz="quarter" idx="5"/>
          </p:nvPr>
        </p:nvSpPr>
        <p:spPr/>
        <p:txBody>
          <a:bodyPr/>
          <a:lstStyle/>
          <a:p>
            <a:fld id="{408B8563-0AE3-4798-A2CB-05C3552A143D}" type="slidenum">
              <a:rPr lang="en-GB" smtClean="0"/>
              <a:t>1</a:t>
            </a:fld>
            <a:endParaRPr lang="en-GB" dirty="0"/>
          </a:p>
        </p:txBody>
      </p:sp>
    </p:spTree>
    <p:extLst>
      <p:ext uri="{BB962C8B-B14F-4D97-AF65-F5344CB8AC3E}">
        <p14:creationId xmlns:p14="http://schemas.microsoft.com/office/powerpoint/2010/main" val="62935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Workshop participants asked to reflect on their own experience as a student. Can be expanded to consider both positive and negative impacts, or focus only on negative – depending on time/ scope.   </a:t>
            </a:r>
          </a:p>
        </p:txBody>
      </p:sp>
      <p:sp>
        <p:nvSpPr>
          <p:cNvPr id="4" name="Slide Number Placeholder 3"/>
          <p:cNvSpPr>
            <a:spLocks noGrp="1"/>
          </p:cNvSpPr>
          <p:nvPr>
            <p:ph type="sldNum" sz="quarter" idx="5"/>
          </p:nvPr>
        </p:nvSpPr>
        <p:spPr/>
        <p:txBody>
          <a:bodyPr/>
          <a:lstStyle/>
          <a:p>
            <a:fld id="{408B8563-0AE3-4798-A2CB-05C3552A143D}" type="slidenum">
              <a:rPr lang="en-GB" smtClean="0"/>
              <a:t>2</a:t>
            </a:fld>
            <a:endParaRPr lang="en-GB" dirty="0"/>
          </a:p>
        </p:txBody>
      </p:sp>
    </p:spTree>
    <p:extLst>
      <p:ext uri="{BB962C8B-B14F-4D97-AF65-F5344CB8AC3E}">
        <p14:creationId xmlns:p14="http://schemas.microsoft.com/office/powerpoint/2010/main" val="71592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Sets the scene for the discussion. As noted above, we are looking at the influence of curriculum processes (not content) on wellbeing, and the potential for this to be a positive relationship. </a:t>
            </a:r>
          </a:p>
        </p:txBody>
      </p:sp>
      <p:sp>
        <p:nvSpPr>
          <p:cNvPr id="4" name="Slide Number Placeholder 3"/>
          <p:cNvSpPr>
            <a:spLocks noGrp="1"/>
          </p:cNvSpPr>
          <p:nvPr>
            <p:ph type="sldNum" sz="quarter" idx="5"/>
          </p:nvPr>
        </p:nvSpPr>
        <p:spPr/>
        <p:txBody>
          <a:bodyPr/>
          <a:lstStyle/>
          <a:p>
            <a:fld id="{408B8563-0AE3-4798-A2CB-05C3552A143D}" type="slidenum">
              <a:rPr lang="en-GB" smtClean="0"/>
              <a:t>3</a:t>
            </a:fld>
            <a:endParaRPr lang="en-GB" dirty="0"/>
          </a:p>
        </p:txBody>
      </p:sp>
    </p:spTree>
    <p:extLst>
      <p:ext uri="{BB962C8B-B14F-4D97-AF65-F5344CB8AC3E}">
        <p14:creationId xmlns:p14="http://schemas.microsoft.com/office/powerpoint/2010/main" val="31642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using a broad definition of wellbeing.  Others may wish to use local definitions or explore those included in the QAA Embedding Mental Wellbeing project webpages.</a:t>
            </a:r>
          </a:p>
        </p:txBody>
      </p:sp>
      <p:sp>
        <p:nvSpPr>
          <p:cNvPr id="4" name="Slide Number Placeholder 3"/>
          <p:cNvSpPr>
            <a:spLocks noGrp="1"/>
          </p:cNvSpPr>
          <p:nvPr>
            <p:ph type="sldNum" sz="quarter" idx="5"/>
          </p:nvPr>
        </p:nvSpPr>
        <p:spPr/>
        <p:txBody>
          <a:bodyPr/>
          <a:lstStyle/>
          <a:p>
            <a:fld id="{408B8563-0AE3-4798-A2CB-05C3552A143D}" type="slidenum">
              <a:rPr lang="en-GB" smtClean="0"/>
              <a:t>4</a:t>
            </a:fld>
            <a:endParaRPr lang="en-GB" dirty="0"/>
          </a:p>
        </p:txBody>
      </p:sp>
    </p:spTree>
    <p:extLst>
      <p:ext uri="{BB962C8B-B14F-4D97-AF65-F5344CB8AC3E}">
        <p14:creationId xmlns:p14="http://schemas.microsoft.com/office/powerpoint/2010/main" val="179368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Statement of the approach to wellbeing in University strategy.  Others may wish to use local definitions or explore those included in the QAA Embedding Mental Wellbeing project webpages.</a:t>
            </a:r>
          </a:p>
        </p:txBody>
      </p:sp>
      <p:sp>
        <p:nvSpPr>
          <p:cNvPr id="4" name="Slide Number Placeholder 3"/>
          <p:cNvSpPr>
            <a:spLocks noGrp="1"/>
          </p:cNvSpPr>
          <p:nvPr>
            <p:ph type="sldNum" sz="quarter" idx="5"/>
          </p:nvPr>
        </p:nvSpPr>
        <p:spPr/>
        <p:txBody>
          <a:bodyPr/>
          <a:lstStyle/>
          <a:p>
            <a:fld id="{408B8563-0AE3-4798-A2CB-05C3552A143D}" type="slidenum">
              <a:rPr lang="en-GB" smtClean="0"/>
              <a:t>5</a:t>
            </a:fld>
            <a:endParaRPr lang="en-GB" dirty="0"/>
          </a:p>
        </p:txBody>
      </p:sp>
    </p:spTree>
    <p:extLst>
      <p:ext uri="{BB962C8B-B14F-4D97-AF65-F5344CB8AC3E}">
        <p14:creationId xmlns:p14="http://schemas.microsoft.com/office/powerpoint/2010/main" val="205569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there are many layers of support available in the University context, the only guaranteed touch point is the curriculum.  The pattern of engagement with other layers of support will vary between students, over time and according to contextual factors. Therefore the curriculum has the potential to be a powerful tool for enhancing wellbeing.  </a:t>
            </a:r>
          </a:p>
        </p:txBody>
      </p:sp>
      <p:sp>
        <p:nvSpPr>
          <p:cNvPr id="4" name="Slide Number Placeholder 3"/>
          <p:cNvSpPr>
            <a:spLocks noGrp="1"/>
          </p:cNvSpPr>
          <p:nvPr>
            <p:ph type="sldNum" sz="quarter" idx="5"/>
          </p:nvPr>
        </p:nvSpPr>
        <p:spPr/>
        <p:txBody>
          <a:bodyPr/>
          <a:lstStyle/>
          <a:p>
            <a:fld id="{408B8563-0AE3-4798-A2CB-05C3552A143D}" type="slidenum">
              <a:rPr lang="en-GB" smtClean="0"/>
              <a:t>6</a:t>
            </a:fld>
            <a:endParaRPr lang="en-GB" dirty="0"/>
          </a:p>
        </p:txBody>
      </p:sp>
    </p:spTree>
    <p:extLst>
      <p:ext uri="{BB962C8B-B14F-4D97-AF65-F5344CB8AC3E}">
        <p14:creationId xmlns:p14="http://schemas.microsoft.com/office/powerpoint/2010/main" val="1521375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want to have a curriculum that supports wellbeing, what should we focus on? Look at the affective and social dimensions of learning. </a:t>
            </a:r>
          </a:p>
        </p:txBody>
      </p:sp>
      <p:sp>
        <p:nvSpPr>
          <p:cNvPr id="4" name="Slide Number Placeholder 3"/>
          <p:cNvSpPr>
            <a:spLocks noGrp="1"/>
          </p:cNvSpPr>
          <p:nvPr>
            <p:ph type="sldNum" sz="quarter" idx="5"/>
          </p:nvPr>
        </p:nvSpPr>
        <p:spPr/>
        <p:txBody>
          <a:bodyPr/>
          <a:lstStyle/>
          <a:p>
            <a:fld id="{408B8563-0AE3-4798-A2CB-05C3552A143D}" type="slidenum">
              <a:rPr lang="en-GB" smtClean="0"/>
              <a:t>7</a:t>
            </a:fld>
            <a:endParaRPr lang="en-GB" dirty="0"/>
          </a:p>
        </p:txBody>
      </p:sp>
    </p:spTree>
    <p:extLst>
      <p:ext uri="{BB962C8B-B14F-4D97-AF65-F5344CB8AC3E}">
        <p14:creationId xmlns:p14="http://schemas.microsoft.com/office/powerpoint/2010/main" val="323612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points - what do we mean by challenge? Normalising not removing challenge. What is under our control to try and change? Some ideas for supporting students to successfully navigate challenge.  </a:t>
            </a:r>
          </a:p>
        </p:txBody>
      </p:sp>
      <p:sp>
        <p:nvSpPr>
          <p:cNvPr id="4" name="Slide Number Placeholder 3"/>
          <p:cNvSpPr>
            <a:spLocks noGrp="1"/>
          </p:cNvSpPr>
          <p:nvPr>
            <p:ph type="sldNum" sz="quarter" idx="5"/>
          </p:nvPr>
        </p:nvSpPr>
        <p:spPr/>
        <p:txBody>
          <a:bodyPr/>
          <a:lstStyle/>
          <a:p>
            <a:fld id="{408B8563-0AE3-4798-A2CB-05C3552A143D}" type="slidenum">
              <a:rPr lang="en-GB" smtClean="0"/>
              <a:t>8</a:t>
            </a:fld>
            <a:endParaRPr lang="en-GB" dirty="0"/>
          </a:p>
        </p:txBody>
      </p:sp>
    </p:spTree>
    <p:extLst>
      <p:ext uri="{BB962C8B-B14F-4D97-AF65-F5344CB8AC3E}">
        <p14:creationId xmlns:p14="http://schemas.microsoft.com/office/powerpoint/2010/main" val="323633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 and ask for examples of activities that could be reflected on in relation to key points. How can we remove unnecessary stress? How can we support students through challenge? Facilitate connections? Maximise active engagement and include opportunities for partnership?  </a:t>
            </a:r>
          </a:p>
        </p:txBody>
      </p:sp>
      <p:sp>
        <p:nvSpPr>
          <p:cNvPr id="4" name="Slide Number Placeholder 3"/>
          <p:cNvSpPr>
            <a:spLocks noGrp="1"/>
          </p:cNvSpPr>
          <p:nvPr>
            <p:ph type="sldNum" sz="quarter" idx="5"/>
          </p:nvPr>
        </p:nvSpPr>
        <p:spPr/>
        <p:txBody>
          <a:bodyPr/>
          <a:lstStyle/>
          <a:p>
            <a:fld id="{408B8563-0AE3-4798-A2CB-05C3552A143D}" type="slidenum">
              <a:rPr lang="en-GB" smtClean="0"/>
              <a:t>14</a:t>
            </a:fld>
            <a:endParaRPr lang="en-GB" dirty="0"/>
          </a:p>
        </p:txBody>
      </p:sp>
    </p:spTree>
    <p:extLst>
      <p:ext uri="{BB962C8B-B14F-4D97-AF65-F5344CB8AC3E}">
        <p14:creationId xmlns:p14="http://schemas.microsoft.com/office/powerpoint/2010/main" val="62886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3080-BE30-434D-9A9A-374DE7ABC7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2F62EB-9D8E-4814-8C75-D3323292B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EBA703-94AB-4E79-B2DD-3E63FF88ED0E}"/>
              </a:ext>
            </a:extLst>
          </p:cNvPr>
          <p:cNvSpPr>
            <a:spLocks noGrp="1"/>
          </p:cNvSpPr>
          <p:nvPr>
            <p:ph type="dt" sz="half" idx="10"/>
          </p:nvPr>
        </p:nvSpPr>
        <p:spPr/>
        <p:txBody>
          <a:bodyPr/>
          <a:lstStyle/>
          <a:p>
            <a:fld id="{9E1CCB51-6A8D-48C9-8987-44B1117911F1}" type="datetimeFigureOut">
              <a:rPr lang="en-GB" smtClean="0"/>
              <a:t>21/12/2021</a:t>
            </a:fld>
            <a:endParaRPr lang="en-GB" dirty="0"/>
          </a:p>
        </p:txBody>
      </p:sp>
      <p:sp>
        <p:nvSpPr>
          <p:cNvPr id="5" name="Footer Placeholder 4">
            <a:extLst>
              <a:ext uri="{FF2B5EF4-FFF2-40B4-BE49-F238E27FC236}">
                <a16:creationId xmlns:a16="http://schemas.microsoft.com/office/drawing/2014/main" id="{A19AB2AC-AF73-4377-A5E3-7BFD32D9407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8E38705-1C91-4AC8-816C-841D3A06783D}"/>
              </a:ext>
            </a:extLst>
          </p:cNvPr>
          <p:cNvSpPr>
            <a:spLocks noGrp="1"/>
          </p:cNvSpPr>
          <p:nvPr>
            <p:ph type="sldNum" sz="quarter" idx="12"/>
          </p:nvPr>
        </p:nvSpPr>
        <p:spPr/>
        <p:txBody>
          <a:bodyPr/>
          <a:lstStyle/>
          <a:p>
            <a:fld id="{0D92F59A-81CE-45EE-ACD2-E56F3C00DD4D}" type="slidenum">
              <a:rPr lang="en-GB" smtClean="0"/>
              <a:t>‹#›</a:t>
            </a:fld>
            <a:endParaRPr lang="en-GB" dirty="0"/>
          </a:p>
        </p:txBody>
      </p:sp>
    </p:spTree>
    <p:extLst>
      <p:ext uri="{BB962C8B-B14F-4D97-AF65-F5344CB8AC3E}">
        <p14:creationId xmlns:p14="http://schemas.microsoft.com/office/powerpoint/2010/main" val="392878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7E91-D7F4-4C33-98BA-B765CB571A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9DB803-A051-4F23-9FAE-AC87531DD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E2025F-AE5B-4733-BF6F-1237C9C10DA1}"/>
              </a:ext>
            </a:extLst>
          </p:cNvPr>
          <p:cNvSpPr>
            <a:spLocks noGrp="1"/>
          </p:cNvSpPr>
          <p:nvPr>
            <p:ph type="dt" sz="half" idx="10"/>
          </p:nvPr>
        </p:nvSpPr>
        <p:spPr/>
        <p:txBody>
          <a:bodyPr/>
          <a:lstStyle/>
          <a:p>
            <a:fld id="{9E1CCB51-6A8D-48C9-8987-44B1117911F1}" type="datetimeFigureOut">
              <a:rPr lang="en-GB" smtClean="0"/>
              <a:t>21/12/2021</a:t>
            </a:fld>
            <a:endParaRPr lang="en-GB" dirty="0"/>
          </a:p>
        </p:txBody>
      </p:sp>
      <p:sp>
        <p:nvSpPr>
          <p:cNvPr id="5" name="Footer Placeholder 4">
            <a:extLst>
              <a:ext uri="{FF2B5EF4-FFF2-40B4-BE49-F238E27FC236}">
                <a16:creationId xmlns:a16="http://schemas.microsoft.com/office/drawing/2014/main" id="{C4459D57-2A21-4C32-8270-0E699E38FF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A1EFBD5-75F5-46BB-8987-7C5F02C6A5FD}"/>
              </a:ext>
            </a:extLst>
          </p:cNvPr>
          <p:cNvSpPr>
            <a:spLocks noGrp="1"/>
          </p:cNvSpPr>
          <p:nvPr>
            <p:ph type="sldNum" sz="quarter" idx="12"/>
          </p:nvPr>
        </p:nvSpPr>
        <p:spPr/>
        <p:txBody>
          <a:bodyPr/>
          <a:lstStyle/>
          <a:p>
            <a:fld id="{0D92F59A-81CE-45EE-ACD2-E56F3C00DD4D}" type="slidenum">
              <a:rPr lang="en-GB" smtClean="0"/>
              <a:t>‹#›</a:t>
            </a:fld>
            <a:endParaRPr lang="en-GB" dirty="0"/>
          </a:p>
        </p:txBody>
      </p:sp>
    </p:spTree>
    <p:extLst>
      <p:ext uri="{BB962C8B-B14F-4D97-AF65-F5344CB8AC3E}">
        <p14:creationId xmlns:p14="http://schemas.microsoft.com/office/powerpoint/2010/main" val="387023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94944-5429-4A10-BD21-6C6396405A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C332A0-E26E-4965-9602-616672F63B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F4D130-7C84-45D1-9E2B-43199D5D22D0}"/>
              </a:ext>
            </a:extLst>
          </p:cNvPr>
          <p:cNvSpPr>
            <a:spLocks noGrp="1"/>
          </p:cNvSpPr>
          <p:nvPr>
            <p:ph type="dt" sz="half" idx="10"/>
          </p:nvPr>
        </p:nvSpPr>
        <p:spPr/>
        <p:txBody>
          <a:bodyPr/>
          <a:lstStyle/>
          <a:p>
            <a:fld id="{9E1CCB51-6A8D-48C9-8987-44B1117911F1}" type="datetimeFigureOut">
              <a:rPr lang="en-GB" smtClean="0"/>
              <a:t>21/12/2021</a:t>
            </a:fld>
            <a:endParaRPr lang="en-GB" dirty="0"/>
          </a:p>
        </p:txBody>
      </p:sp>
      <p:sp>
        <p:nvSpPr>
          <p:cNvPr id="5" name="Footer Placeholder 4">
            <a:extLst>
              <a:ext uri="{FF2B5EF4-FFF2-40B4-BE49-F238E27FC236}">
                <a16:creationId xmlns:a16="http://schemas.microsoft.com/office/drawing/2014/main" id="{CE73FEFD-45DA-42A1-896A-0F2D44B768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0E52791-0C6D-45E6-8B3E-BA9EAF811D9F}"/>
              </a:ext>
            </a:extLst>
          </p:cNvPr>
          <p:cNvSpPr>
            <a:spLocks noGrp="1"/>
          </p:cNvSpPr>
          <p:nvPr>
            <p:ph type="sldNum" sz="quarter" idx="12"/>
          </p:nvPr>
        </p:nvSpPr>
        <p:spPr/>
        <p:txBody>
          <a:bodyPr/>
          <a:lstStyle/>
          <a:p>
            <a:fld id="{0D92F59A-81CE-45EE-ACD2-E56F3C00DD4D}" type="slidenum">
              <a:rPr lang="en-GB" smtClean="0"/>
              <a:t>‹#›</a:t>
            </a:fld>
            <a:endParaRPr lang="en-GB" dirty="0"/>
          </a:p>
        </p:txBody>
      </p:sp>
    </p:spTree>
    <p:extLst>
      <p:ext uri="{BB962C8B-B14F-4D97-AF65-F5344CB8AC3E}">
        <p14:creationId xmlns:p14="http://schemas.microsoft.com/office/powerpoint/2010/main" val="349034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9F5F-456C-46DC-9ED8-922C5D31EC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498006-447F-42EA-8839-C80C4CE9A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4F63BA-2291-4327-AF54-B3A1A7B0D0D4}"/>
              </a:ext>
            </a:extLst>
          </p:cNvPr>
          <p:cNvSpPr>
            <a:spLocks noGrp="1"/>
          </p:cNvSpPr>
          <p:nvPr>
            <p:ph type="dt" sz="half" idx="10"/>
          </p:nvPr>
        </p:nvSpPr>
        <p:spPr/>
        <p:txBody>
          <a:bodyPr/>
          <a:lstStyle/>
          <a:p>
            <a:fld id="{9E1CCB51-6A8D-48C9-8987-44B1117911F1}" type="datetimeFigureOut">
              <a:rPr lang="en-GB" smtClean="0"/>
              <a:t>21/12/2021</a:t>
            </a:fld>
            <a:endParaRPr lang="en-GB" dirty="0"/>
          </a:p>
        </p:txBody>
      </p:sp>
      <p:sp>
        <p:nvSpPr>
          <p:cNvPr id="5" name="Footer Placeholder 4">
            <a:extLst>
              <a:ext uri="{FF2B5EF4-FFF2-40B4-BE49-F238E27FC236}">
                <a16:creationId xmlns:a16="http://schemas.microsoft.com/office/drawing/2014/main" id="{C8769245-21CB-4A94-AD64-872D72C4DE5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6B9F86-B7D2-4567-A60A-E1144CFC96C7}"/>
              </a:ext>
            </a:extLst>
          </p:cNvPr>
          <p:cNvSpPr>
            <a:spLocks noGrp="1"/>
          </p:cNvSpPr>
          <p:nvPr>
            <p:ph type="sldNum" sz="quarter" idx="12"/>
          </p:nvPr>
        </p:nvSpPr>
        <p:spPr/>
        <p:txBody>
          <a:bodyPr/>
          <a:lstStyle/>
          <a:p>
            <a:fld id="{0D92F59A-81CE-45EE-ACD2-E56F3C00DD4D}" type="slidenum">
              <a:rPr lang="en-GB" smtClean="0"/>
              <a:t>‹#›</a:t>
            </a:fld>
            <a:endParaRPr lang="en-GB" dirty="0"/>
          </a:p>
        </p:txBody>
      </p:sp>
    </p:spTree>
    <p:extLst>
      <p:ext uri="{BB962C8B-B14F-4D97-AF65-F5344CB8AC3E}">
        <p14:creationId xmlns:p14="http://schemas.microsoft.com/office/powerpoint/2010/main" val="311559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059B-B27C-431E-AC09-5CFE598CC8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706F5D-2DD9-44CA-A5FA-1631F9EB13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44FB93-8DC8-4BD6-ABF6-7C50DEB80D5E}"/>
              </a:ext>
            </a:extLst>
          </p:cNvPr>
          <p:cNvSpPr>
            <a:spLocks noGrp="1"/>
          </p:cNvSpPr>
          <p:nvPr>
            <p:ph type="dt" sz="half" idx="10"/>
          </p:nvPr>
        </p:nvSpPr>
        <p:spPr/>
        <p:txBody>
          <a:bodyPr/>
          <a:lstStyle/>
          <a:p>
            <a:fld id="{9E1CCB51-6A8D-48C9-8987-44B1117911F1}" type="datetimeFigureOut">
              <a:rPr lang="en-GB" smtClean="0"/>
              <a:t>21/12/2021</a:t>
            </a:fld>
            <a:endParaRPr lang="en-GB" dirty="0"/>
          </a:p>
        </p:txBody>
      </p:sp>
      <p:sp>
        <p:nvSpPr>
          <p:cNvPr id="5" name="Footer Placeholder 4">
            <a:extLst>
              <a:ext uri="{FF2B5EF4-FFF2-40B4-BE49-F238E27FC236}">
                <a16:creationId xmlns:a16="http://schemas.microsoft.com/office/drawing/2014/main" id="{1647D096-75A0-4513-B264-D4AE0C06E96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4960741-6AD7-4970-8531-2459036DDB50}"/>
              </a:ext>
            </a:extLst>
          </p:cNvPr>
          <p:cNvSpPr>
            <a:spLocks noGrp="1"/>
          </p:cNvSpPr>
          <p:nvPr>
            <p:ph type="sldNum" sz="quarter" idx="12"/>
          </p:nvPr>
        </p:nvSpPr>
        <p:spPr/>
        <p:txBody>
          <a:bodyPr/>
          <a:lstStyle/>
          <a:p>
            <a:fld id="{0D92F59A-81CE-45EE-ACD2-E56F3C00DD4D}" type="slidenum">
              <a:rPr lang="en-GB" smtClean="0"/>
              <a:t>‹#›</a:t>
            </a:fld>
            <a:endParaRPr lang="en-GB" dirty="0"/>
          </a:p>
        </p:txBody>
      </p:sp>
    </p:spTree>
    <p:extLst>
      <p:ext uri="{BB962C8B-B14F-4D97-AF65-F5344CB8AC3E}">
        <p14:creationId xmlns:p14="http://schemas.microsoft.com/office/powerpoint/2010/main" val="130304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2BA6-1B59-40CB-A1A2-16EE7F1E1B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E6CCF7-096C-4940-BED1-516496692F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EF5EF6-D540-485A-B140-0A7B47F2B2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D2778F-C8C1-49B5-BCDE-4B79AE8ECE77}"/>
              </a:ext>
            </a:extLst>
          </p:cNvPr>
          <p:cNvSpPr>
            <a:spLocks noGrp="1"/>
          </p:cNvSpPr>
          <p:nvPr>
            <p:ph type="dt" sz="half" idx="10"/>
          </p:nvPr>
        </p:nvSpPr>
        <p:spPr/>
        <p:txBody>
          <a:bodyPr/>
          <a:lstStyle/>
          <a:p>
            <a:fld id="{9E1CCB51-6A8D-48C9-8987-44B1117911F1}" type="datetimeFigureOut">
              <a:rPr lang="en-GB" smtClean="0"/>
              <a:t>21/12/2021</a:t>
            </a:fld>
            <a:endParaRPr lang="en-GB" dirty="0"/>
          </a:p>
        </p:txBody>
      </p:sp>
      <p:sp>
        <p:nvSpPr>
          <p:cNvPr id="6" name="Footer Placeholder 5">
            <a:extLst>
              <a:ext uri="{FF2B5EF4-FFF2-40B4-BE49-F238E27FC236}">
                <a16:creationId xmlns:a16="http://schemas.microsoft.com/office/drawing/2014/main" id="{520003F4-AE22-4572-A9E4-985E08E17DD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7FA57A3-5DD6-47A9-8C26-1A5013BE185C}"/>
              </a:ext>
            </a:extLst>
          </p:cNvPr>
          <p:cNvSpPr>
            <a:spLocks noGrp="1"/>
          </p:cNvSpPr>
          <p:nvPr>
            <p:ph type="sldNum" sz="quarter" idx="12"/>
          </p:nvPr>
        </p:nvSpPr>
        <p:spPr/>
        <p:txBody>
          <a:bodyPr/>
          <a:lstStyle/>
          <a:p>
            <a:fld id="{0D92F59A-81CE-45EE-ACD2-E56F3C00DD4D}" type="slidenum">
              <a:rPr lang="en-GB" smtClean="0"/>
              <a:t>‹#›</a:t>
            </a:fld>
            <a:endParaRPr lang="en-GB" dirty="0"/>
          </a:p>
        </p:txBody>
      </p:sp>
    </p:spTree>
    <p:extLst>
      <p:ext uri="{BB962C8B-B14F-4D97-AF65-F5344CB8AC3E}">
        <p14:creationId xmlns:p14="http://schemas.microsoft.com/office/powerpoint/2010/main" val="13599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8FD2-4710-45F0-B782-9B60BC1A1F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C2477E-C268-4168-A43F-2F35AC644B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B38335-8707-4988-9BBA-BF02F1437B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FEFAA8-FE98-470B-B094-F2F6F15997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A9003-F36B-4E71-B531-A493EA685D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5CAD37-0998-413C-87C6-9816D520C543}"/>
              </a:ext>
            </a:extLst>
          </p:cNvPr>
          <p:cNvSpPr>
            <a:spLocks noGrp="1"/>
          </p:cNvSpPr>
          <p:nvPr>
            <p:ph type="dt" sz="half" idx="10"/>
          </p:nvPr>
        </p:nvSpPr>
        <p:spPr/>
        <p:txBody>
          <a:bodyPr/>
          <a:lstStyle/>
          <a:p>
            <a:fld id="{9E1CCB51-6A8D-48C9-8987-44B1117911F1}" type="datetimeFigureOut">
              <a:rPr lang="en-GB" smtClean="0"/>
              <a:t>21/12/2021</a:t>
            </a:fld>
            <a:endParaRPr lang="en-GB" dirty="0"/>
          </a:p>
        </p:txBody>
      </p:sp>
      <p:sp>
        <p:nvSpPr>
          <p:cNvPr id="8" name="Footer Placeholder 7">
            <a:extLst>
              <a:ext uri="{FF2B5EF4-FFF2-40B4-BE49-F238E27FC236}">
                <a16:creationId xmlns:a16="http://schemas.microsoft.com/office/drawing/2014/main" id="{717242D1-036D-4C41-90B0-6380171840A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017B11A-09C6-4F64-9DA3-2D69D105CE94}"/>
              </a:ext>
            </a:extLst>
          </p:cNvPr>
          <p:cNvSpPr>
            <a:spLocks noGrp="1"/>
          </p:cNvSpPr>
          <p:nvPr>
            <p:ph type="sldNum" sz="quarter" idx="12"/>
          </p:nvPr>
        </p:nvSpPr>
        <p:spPr/>
        <p:txBody>
          <a:bodyPr/>
          <a:lstStyle/>
          <a:p>
            <a:fld id="{0D92F59A-81CE-45EE-ACD2-E56F3C00DD4D}" type="slidenum">
              <a:rPr lang="en-GB" smtClean="0"/>
              <a:t>‹#›</a:t>
            </a:fld>
            <a:endParaRPr lang="en-GB" dirty="0"/>
          </a:p>
        </p:txBody>
      </p:sp>
    </p:spTree>
    <p:extLst>
      <p:ext uri="{BB962C8B-B14F-4D97-AF65-F5344CB8AC3E}">
        <p14:creationId xmlns:p14="http://schemas.microsoft.com/office/powerpoint/2010/main" val="367379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3919-796C-4ACE-AF31-A09FB90B194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5A42AF-FD70-4703-9AB4-E015D835121F}"/>
              </a:ext>
            </a:extLst>
          </p:cNvPr>
          <p:cNvSpPr>
            <a:spLocks noGrp="1"/>
          </p:cNvSpPr>
          <p:nvPr>
            <p:ph type="dt" sz="half" idx="10"/>
          </p:nvPr>
        </p:nvSpPr>
        <p:spPr/>
        <p:txBody>
          <a:bodyPr/>
          <a:lstStyle/>
          <a:p>
            <a:fld id="{9E1CCB51-6A8D-48C9-8987-44B1117911F1}" type="datetimeFigureOut">
              <a:rPr lang="en-GB" smtClean="0"/>
              <a:t>21/12/2021</a:t>
            </a:fld>
            <a:endParaRPr lang="en-GB" dirty="0"/>
          </a:p>
        </p:txBody>
      </p:sp>
      <p:sp>
        <p:nvSpPr>
          <p:cNvPr id="4" name="Footer Placeholder 3">
            <a:extLst>
              <a:ext uri="{FF2B5EF4-FFF2-40B4-BE49-F238E27FC236}">
                <a16:creationId xmlns:a16="http://schemas.microsoft.com/office/drawing/2014/main" id="{89A4A3C3-1FE5-4150-A8EE-3C387E37232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7BFDE67-034E-428B-8F3E-5E2F11778F13}"/>
              </a:ext>
            </a:extLst>
          </p:cNvPr>
          <p:cNvSpPr>
            <a:spLocks noGrp="1"/>
          </p:cNvSpPr>
          <p:nvPr>
            <p:ph type="sldNum" sz="quarter" idx="12"/>
          </p:nvPr>
        </p:nvSpPr>
        <p:spPr/>
        <p:txBody>
          <a:bodyPr/>
          <a:lstStyle/>
          <a:p>
            <a:fld id="{0D92F59A-81CE-45EE-ACD2-E56F3C00DD4D}" type="slidenum">
              <a:rPr lang="en-GB" smtClean="0"/>
              <a:t>‹#›</a:t>
            </a:fld>
            <a:endParaRPr lang="en-GB" dirty="0"/>
          </a:p>
        </p:txBody>
      </p:sp>
    </p:spTree>
    <p:extLst>
      <p:ext uri="{BB962C8B-B14F-4D97-AF65-F5344CB8AC3E}">
        <p14:creationId xmlns:p14="http://schemas.microsoft.com/office/powerpoint/2010/main" val="93057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9CE56-4137-476C-B431-17852C1A15E6}"/>
              </a:ext>
            </a:extLst>
          </p:cNvPr>
          <p:cNvSpPr>
            <a:spLocks noGrp="1"/>
          </p:cNvSpPr>
          <p:nvPr>
            <p:ph type="dt" sz="half" idx="10"/>
          </p:nvPr>
        </p:nvSpPr>
        <p:spPr/>
        <p:txBody>
          <a:bodyPr/>
          <a:lstStyle/>
          <a:p>
            <a:fld id="{9E1CCB51-6A8D-48C9-8987-44B1117911F1}" type="datetimeFigureOut">
              <a:rPr lang="en-GB" smtClean="0"/>
              <a:t>21/12/2021</a:t>
            </a:fld>
            <a:endParaRPr lang="en-GB" dirty="0"/>
          </a:p>
        </p:txBody>
      </p:sp>
      <p:sp>
        <p:nvSpPr>
          <p:cNvPr id="3" name="Footer Placeholder 2">
            <a:extLst>
              <a:ext uri="{FF2B5EF4-FFF2-40B4-BE49-F238E27FC236}">
                <a16:creationId xmlns:a16="http://schemas.microsoft.com/office/drawing/2014/main" id="{C7DA8CA5-5A8C-49DE-A76F-9FD977DA1DE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613F132-5DDA-4DE5-8AE5-BE85E2574EDE}"/>
              </a:ext>
            </a:extLst>
          </p:cNvPr>
          <p:cNvSpPr>
            <a:spLocks noGrp="1"/>
          </p:cNvSpPr>
          <p:nvPr>
            <p:ph type="sldNum" sz="quarter" idx="12"/>
          </p:nvPr>
        </p:nvSpPr>
        <p:spPr/>
        <p:txBody>
          <a:bodyPr/>
          <a:lstStyle/>
          <a:p>
            <a:fld id="{0D92F59A-81CE-45EE-ACD2-E56F3C00DD4D}" type="slidenum">
              <a:rPr lang="en-GB" smtClean="0"/>
              <a:t>‹#›</a:t>
            </a:fld>
            <a:endParaRPr lang="en-GB" dirty="0"/>
          </a:p>
        </p:txBody>
      </p:sp>
    </p:spTree>
    <p:extLst>
      <p:ext uri="{BB962C8B-B14F-4D97-AF65-F5344CB8AC3E}">
        <p14:creationId xmlns:p14="http://schemas.microsoft.com/office/powerpoint/2010/main" val="221197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E35A-A5FB-4BE9-A666-8A933166C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FEF940-2903-40A1-BC3A-E399AA890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A29953-BE5E-43A3-90C2-3FB3E16B3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8DA41-5083-4E0B-87E4-EBCB7C5AE377}"/>
              </a:ext>
            </a:extLst>
          </p:cNvPr>
          <p:cNvSpPr>
            <a:spLocks noGrp="1"/>
          </p:cNvSpPr>
          <p:nvPr>
            <p:ph type="dt" sz="half" idx="10"/>
          </p:nvPr>
        </p:nvSpPr>
        <p:spPr/>
        <p:txBody>
          <a:bodyPr/>
          <a:lstStyle/>
          <a:p>
            <a:fld id="{9E1CCB51-6A8D-48C9-8987-44B1117911F1}" type="datetimeFigureOut">
              <a:rPr lang="en-GB" smtClean="0"/>
              <a:t>21/12/2021</a:t>
            </a:fld>
            <a:endParaRPr lang="en-GB" dirty="0"/>
          </a:p>
        </p:txBody>
      </p:sp>
      <p:sp>
        <p:nvSpPr>
          <p:cNvPr id="6" name="Footer Placeholder 5">
            <a:extLst>
              <a:ext uri="{FF2B5EF4-FFF2-40B4-BE49-F238E27FC236}">
                <a16:creationId xmlns:a16="http://schemas.microsoft.com/office/drawing/2014/main" id="{3E0F84FF-85E6-49DB-8788-F83E6D60FCA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7F8578F-9288-4805-AF73-50F1104F88AC}"/>
              </a:ext>
            </a:extLst>
          </p:cNvPr>
          <p:cNvSpPr>
            <a:spLocks noGrp="1"/>
          </p:cNvSpPr>
          <p:nvPr>
            <p:ph type="sldNum" sz="quarter" idx="12"/>
          </p:nvPr>
        </p:nvSpPr>
        <p:spPr/>
        <p:txBody>
          <a:bodyPr/>
          <a:lstStyle/>
          <a:p>
            <a:fld id="{0D92F59A-81CE-45EE-ACD2-E56F3C00DD4D}" type="slidenum">
              <a:rPr lang="en-GB" smtClean="0"/>
              <a:t>‹#›</a:t>
            </a:fld>
            <a:endParaRPr lang="en-GB" dirty="0"/>
          </a:p>
        </p:txBody>
      </p:sp>
    </p:spTree>
    <p:extLst>
      <p:ext uri="{BB962C8B-B14F-4D97-AF65-F5344CB8AC3E}">
        <p14:creationId xmlns:p14="http://schemas.microsoft.com/office/powerpoint/2010/main" val="54840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A9363-8086-40D9-9E7A-DF11345FC9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8F5DDD-442A-4AB9-B23F-FFCD1F58A1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99B5884-1861-4233-8B8A-C0FB4A21B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AB7EA-AE09-459C-8F42-11CB2C6B19E1}"/>
              </a:ext>
            </a:extLst>
          </p:cNvPr>
          <p:cNvSpPr>
            <a:spLocks noGrp="1"/>
          </p:cNvSpPr>
          <p:nvPr>
            <p:ph type="dt" sz="half" idx="10"/>
          </p:nvPr>
        </p:nvSpPr>
        <p:spPr/>
        <p:txBody>
          <a:bodyPr/>
          <a:lstStyle/>
          <a:p>
            <a:fld id="{9E1CCB51-6A8D-48C9-8987-44B1117911F1}" type="datetimeFigureOut">
              <a:rPr lang="en-GB" smtClean="0"/>
              <a:t>21/12/2021</a:t>
            </a:fld>
            <a:endParaRPr lang="en-GB" dirty="0"/>
          </a:p>
        </p:txBody>
      </p:sp>
      <p:sp>
        <p:nvSpPr>
          <p:cNvPr id="6" name="Footer Placeholder 5">
            <a:extLst>
              <a:ext uri="{FF2B5EF4-FFF2-40B4-BE49-F238E27FC236}">
                <a16:creationId xmlns:a16="http://schemas.microsoft.com/office/drawing/2014/main" id="{51C5DE37-A172-40AA-8F29-07184BEB4C0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6952516-EED2-4B70-98BF-144F3C84A58A}"/>
              </a:ext>
            </a:extLst>
          </p:cNvPr>
          <p:cNvSpPr>
            <a:spLocks noGrp="1"/>
          </p:cNvSpPr>
          <p:nvPr>
            <p:ph type="sldNum" sz="quarter" idx="12"/>
          </p:nvPr>
        </p:nvSpPr>
        <p:spPr/>
        <p:txBody>
          <a:bodyPr/>
          <a:lstStyle/>
          <a:p>
            <a:fld id="{0D92F59A-81CE-45EE-ACD2-E56F3C00DD4D}" type="slidenum">
              <a:rPr lang="en-GB" smtClean="0"/>
              <a:t>‹#›</a:t>
            </a:fld>
            <a:endParaRPr lang="en-GB" dirty="0"/>
          </a:p>
        </p:txBody>
      </p:sp>
    </p:spTree>
    <p:extLst>
      <p:ext uri="{BB962C8B-B14F-4D97-AF65-F5344CB8AC3E}">
        <p14:creationId xmlns:p14="http://schemas.microsoft.com/office/powerpoint/2010/main" val="191820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53A8B4-409C-4B2B-ABDC-D16B3B79C0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2C54E3-F2AE-48D2-9B99-0A4A752191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01D0D2-5986-4359-921C-5B2D60FE1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CCB51-6A8D-48C9-8987-44B1117911F1}" type="datetimeFigureOut">
              <a:rPr lang="en-GB" smtClean="0"/>
              <a:t>21/12/2021</a:t>
            </a:fld>
            <a:endParaRPr lang="en-GB" dirty="0"/>
          </a:p>
        </p:txBody>
      </p:sp>
      <p:sp>
        <p:nvSpPr>
          <p:cNvPr id="5" name="Footer Placeholder 4">
            <a:extLst>
              <a:ext uri="{FF2B5EF4-FFF2-40B4-BE49-F238E27FC236}">
                <a16:creationId xmlns:a16="http://schemas.microsoft.com/office/drawing/2014/main" id="{9F3D6A20-F995-47A4-A266-B39BAE9628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4BA758A-28D0-4B8C-A0EE-C540AD458C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2F59A-81CE-45EE-ACD2-E56F3C00DD4D}" type="slidenum">
              <a:rPr lang="en-GB" smtClean="0"/>
              <a:t>‹#›</a:t>
            </a:fld>
            <a:endParaRPr lang="en-GB" dirty="0"/>
          </a:p>
        </p:txBody>
      </p:sp>
    </p:spTree>
    <p:extLst>
      <p:ext uri="{BB962C8B-B14F-4D97-AF65-F5344CB8AC3E}">
        <p14:creationId xmlns:p14="http://schemas.microsoft.com/office/powerpoint/2010/main" val="4280538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images.app.goo.gl/edtQ5fqzjr3XryPh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eacademy.ac.uk/system/files/What_works_final_report_0.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onehe.org/eu-activity/annotate-the-syllab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advance-he.ac.uk/knowledge-hub/embedding-mental-wellbeing-curriculum-maximising-success-higher-educ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dvance-he.ac.uk/knowledge-hub/embedding-mental-wellbeing-curriculum-maximising-success-higher-educati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descr="Decorative rectangle.&#1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8" descr="Decorative rectangle.&#10;">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age of a male and female figure, both wearing face coverings, walking past street posters with two messages: &#10;'Please believe these days will pass' and 'Be Kind. Let's look out for one another.'">
            <a:extLst>
              <a:ext uri="{FF2B5EF4-FFF2-40B4-BE49-F238E27FC236}">
                <a16:creationId xmlns:a16="http://schemas.microsoft.com/office/drawing/2014/main" id="{598E58B7-0300-4306-A58C-95AD29567D4B}"/>
              </a:ext>
            </a:extLst>
          </p:cNvPr>
          <p:cNvPicPr>
            <a:picLocks noChangeAspect="1"/>
          </p:cNvPicPr>
          <p:nvPr/>
        </p:nvPicPr>
        <p:blipFill rotWithShape="1">
          <a:blip r:embed="rId3"/>
          <a:srcRect r="1" b="19518"/>
          <a:stretch/>
        </p:blipFill>
        <p:spPr>
          <a:xfrm>
            <a:off x="3476315" y="1711246"/>
            <a:ext cx="5849407" cy="2648102"/>
          </a:xfrm>
          <a:prstGeom prst="rect">
            <a:avLst/>
          </a:prstGeom>
          <a:effectLst/>
        </p:spPr>
      </p:pic>
      <p:sp>
        <p:nvSpPr>
          <p:cNvPr id="2" name="Title 1">
            <a:extLst>
              <a:ext uri="{FF2B5EF4-FFF2-40B4-BE49-F238E27FC236}">
                <a16:creationId xmlns:a16="http://schemas.microsoft.com/office/drawing/2014/main" id="{1410E69C-D580-4FE3-B0A9-D6F874846B35}"/>
              </a:ext>
            </a:extLst>
          </p:cNvPr>
          <p:cNvSpPr>
            <a:spLocks noGrp="1"/>
          </p:cNvSpPr>
          <p:nvPr>
            <p:ph type="ctrTitle"/>
          </p:nvPr>
        </p:nvSpPr>
        <p:spPr>
          <a:xfrm>
            <a:off x="645858" y="5110423"/>
            <a:ext cx="10906061" cy="1107486"/>
          </a:xfrm>
          <a:noFill/>
        </p:spPr>
        <p:txBody>
          <a:bodyPr anchor="ctr">
            <a:noAutofit/>
          </a:bodyPr>
          <a:lstStyle/>
          <a:p>
            <a:r>
              <a:rPr lang="en-GB" sz="2400" b="1" dirty="0">
                <a:ea typeface="+mj-lt"/>
                <a:cs typeface="+mj-lt"/>
              </a:rPr>
              <a:t>Embedding wellbeing in the classroom: Staff workshop</a:t>
            </a:r>
            <a:br>
              <a:rPr lang="en-GB" sz="2400" dirty="0">
                <a:ea typeface="+mj-lt"/>
                <a:cs typeface="+mj-lt"/>
              </a:rPr>
            </a:br>
            <a:br>
              <a:rPr lang="en-GB" sz="2400" dirty="0">
                <a:ea typeface="+mj-lt"/>
                <a:cs typeface="+mj-lt"/>
              </a:rPr>
            </a:br>
            <a:r>
              <a:rPr lang="en-GB" sz="2400" dirty="0">
                <a:ea typeface="+mj-lt"/>
                <a:cs typeface="+mj-lt"/>
              </a:rPr>
              <a:t>Embedding wellbeing in the curriculum: </a:t>
            </a:r>
            <a:br>
              <a:rPr lang="en-GB" sz="2400" dirty="0">
                <a:ea typeface="+mj-lt"/>
                <a:cs typeface="+mj-lt"/>
              </a:rPr>
            </a:br>
            <a:r>
              <a:rPr lang="en-GB" sz="2400" dirty="0">
                <a:ea typeface="+mj-lt"/>
                <a:cs typeface="+mj-lt"/>
              </a:rPr>
              <a:t>What could this look like in your teaching context? </a:t>
            </a:r>
            <a:endParaRPr lang="en-US" sz="2400" dirty="0"/>
          </a:p>
        </p:txBody>
      </p:sp>
      <p:sp>
        <p:nvSpPr>
          <p:cNvPr id="3" name="Subtitle 2">
            <a:extLst>
              <a:ext uri="{FF2B5EF4-FFF2-40B4-BE49-F238E27FC236}">
                <a16:creationId xmlns:a16="http://schemas.microsoft.com/office/drawing/2014/main" id="{BB7F1CAC-A517-4DA4-ACE5-2A2DFD5986E0}"/>
              </a:ext>
            </a:extLst>
          </p:cNvPr>
          <p:cNvSpPr>
            <a:spLocks noGrp="1"/>
          </p:cNvSpPr>
          <p:nvPr>
            <p:ph type="subTitle" idx="1"/>
          </p:nvPr>
        </p:nvSpPr>
        <p:spPr>
          <a:xfrm>
            <a:off x="6677367" y="6488668"/>
            <a:ext cx="5353138" cy="279854"/>
          </a:xfrm>
          <a:noFill/>
        </p:spPr>
        <p:txBody>
          <a:bodyPr vert="horz" lIns="91440" tIns="45720" rIns="91440" bIns="45720" rtlCol="0" anchor="t">
            <a:normAutofit fontScale="92500" lnSpcReduction="10000"/>
          </a:bodyPr>
          <a:lstStyle/>
          <a:p>
            <a:pPr marL="57150"/>
            <a:r>
              <a:rPr lang="en-US" sz="1600" dirty="0">
                <a:cs typeface="Calibri Light"/>
              </a:rPr>
              <a:t>Dr Alison Gilmour &amp; Dr Rachel George, University of </a:t>
            </a:r>
            <a:r>
              <a:rPr lang="en-US" sz="1500" dirty="0">
                <a:cs typeface="Calibri Light"/>
              </a:rPr>
              <a:t>Greenwich</a:t>
            </a:r>
            <a:endParaRPr lang="en-US" sz="1500" dirty="0">
              <a:latin typeface="Calibri Light"/>
              <a:ea typeface="+mn-lt"/>
              <a:cs typeface="Calibri Light"/>
            </a:endParaRPr>
          </a:p>
          <a:p>
            <a:pPr marL="285750" indent="-228600">
              <a:buFont typeface="Arial,Sans-Serif"/>
              <a:buChar char="•"/>
            </a:pPr>
            <a:endParaRPr lang="en-GB" dirty="0"/>
          </a:p>
        </p:txBody>
      </p:sp>
      <p:sp>
        <p:nvSpPr>
          <p:cNvPr id="6" name="TextBox 5">
            <a:extLst>
              <a:ext uri="{FF2B5EF4-FFF2-40B4-BE49-F238E27FC236}">
                <a16:creationId xmlns:a16="http://schemas.microsoft.com/office/drawing/2014/main" id="{FB45B3E3-700B-4428-ADD0-1AD00594C059}"/>
              </a:ext>
            </a:extLst>
          </p:cNvPr>
          <p:cNvSpPr txBox="1"/>
          <p:nvPr/>
        </p:nvSpPr>
        <p:spPr>
          <a:xfrm>
            <a:off x="161495" y="6399190"/>
            <a:ext cx="57821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chemeClr val="accent1"/>
                </a:solidFill>
                <a:ea typeface="+mn-lt"/>
                <a:cs typeface="+mn-lt"/>
              </a:rPr>
              <a:t>Image: </a:t>
            </a:r>
            <a:r>
              <a:rPr lang="en-GB" sz="1400" u="sng" dirty="0">
                <a:solidFill>
                  <a:schemeClr val="accent1"/>
                </a:solidFill>
                <a:ea typeface="+mn-lt"/>
                <a:cs typeface="+mn-lt"/>
                <a:hlinkClick r:id="rId4">
                  <a:extLst>
                    <a:ext uri="{A12FA001-AC4F-418D-AE19-62706E023703}">
                      <ahyp:hlinkClr xmlns:ahyp="http://schemas.microsoft.com/office/drawing/2018/hyperlinkcolor" val="tx"/>
                    </a:ext>
                  </a:extLst>
                </a:hlinkClick>
              </a:rPr>
              <a:t>https://images.app.goo.gl/edtQ5fqzjr3XryPh7</a:t>
            </a:r>
            <a:r>
              <a:rPr lang="en-GB" dirty="0">
                <a:solidFill>
                  <a:schemeClr val="accent1"/>
                </a:solidFill>
                <a:ea typeface="+mn-lt"/>
                <a:cs typeface="+mn-lt"/>
              </a:rPr>
              <a:t> </a:t>
            </a:r>
            <a:endParaRPr lang="en-US" dirty="0">
              <a:solidFill>
                <a:schemeClr val="accent1"/>
              </a:solidFill>
            </a:endParaRPr>
          </a:p>
        </p:txBody>
      </p:sp>
      <p:grpSp>
        <p:nvGrpSpPr>
          <p:cNvPr id="7" name="Group 6">
            <a:extLst>
              <a:ext uri="{FF2B5EF4-FFF2-40B4-BE49-F238E27FC236}">
                <a16:creationId xmlns:a16="http://schemas.microsoft.com/office/drawing/2014/main" id="{F51CE476-0315-489B-A536-2DF81F7B0781}"/>
              </a:ext>
            </a:extLst>
          </p:cNvPr>
          <p:cNvGrpSpPr/>
          <p:nvPr/>
        </p:nvGrpSpPr>
        <p:grpSpPr>
          <a:xfrm>
            <a:off x="0" y="-8416"/>
            <a:ext cx="12192000" cy="1197135"/>
            <a:chOff x="-39097" y="-8416"/>
            <a:chExt cx="12231097" cy="1197135"/>
          </a:xfrm>
        </p:grpSpPr>
        <p:sp>
          <p:nvSpPr>
            <p:cNvPr id="4" name="Rectangle 3">
              <a:extLst>
                <a:ext uri="{FF2B5EF4-FFF2-40B4-BE49-F238E27FC236}">
                  <a16:creationId xmlns:a16="http://schemas.microsoft.com/office/drawing/2014/main" id="{4F19358F-3114-4E0B-BCD6-B6BC8D36EDC8}"/>
                </a:ext>
              </a:extLst>
            </p:cNvPr>
            <p:cNvSpPr/>
            <p:nvPr/>
          </p:nvSpPr>
          <p:spPr>
            <a:xfrm>
              <a:off x="-39097" y="-8416"/>
              <a:ext cx="12231097" cy="1197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6F62"/>
                  </a:solidFill>
                  <a:latin typeface="Arial" panose="020B0604020202020204" pitchFamily="34" charset="0"/>
                  <a:cs typeface="Arial" panose="020B0604020202020204" pitchFamily="34" charset="0"/>
                </a:rPr>
                <a:t>Embedding Mental Wellbeing: Methods and Benefits</a:t>
              </a:r>
            </a:p>
            <a:p>
              <a:pPr algn="ctr"/>
              <a:r>
                <a:rPr lang="en-GB" sz="1400" b="1" dirty="0">
                  <a:solidFill>
                    <a:srgbClr val="006F62"/>
                  </a:solidFill>
                  <a:latin typeface="Arial" panose="020B0604020202020204" pitchFamily="34" charset="0"/>
                  <a:cs typeface="Arial" panose="020B0604020202020204" pitchFamily="34" charset="0"/>
                </a:rPr>
                <a:t>Collaborative Enhancement Project 2021</a:t>
              </a:r>
            </a:p>
          </p:txBody>
        </p:sp>
        <p:pic>
          <p:nvPicPr>
            <p:cNvPr id="8" name="Picture 7" descr="A picture containing text, sign, clipart, vector graphics&#10;&#10;Description automatically generated">
              <a:extLst>
                <a:ext uri="{FF2B5EF4-FFF2-40B4-BE49-F238E27FC236}">
                  <a16:creationId xmlns:a16="http://schemas.microsoft.com/office/drawing/2014/main" id="{F65C75E9-2821-FB45-9265-AD4A229B2280}"/>
                </a:ext>
              </a:extLst>
            </p:cNvPr>
            <p:cNvPicPr>
              <a:picLocks noChangeAspect="1"/>
            </p:cNvPicPr>
            <p:nvPr/>
          </p:nvPicPr>
          <p:blipFill>
            <a:blip r:embed="rId5"/>
            <a:stretch>
              <a:fillRect/>
            </a:stretch>
          </p:blipFill>
          <p:spPr>
            <a:xfrm>
              <a:off x="10026058" y="305238"/>
              <a:ext cx="1800000" cy="680314"/>
            </a:xfrm>
            <a:prstGeom prst="rect">
              <a:avLst/>
            </a:prstGeom>
          </p:spPr>
        </p:pic>
      </p:grpSp>
    </p:spTree>
    <p:extLst>
      <p:ext uri="{BB962C8B-B14F-4D97-AF65-F5344CB8AC3E}">
        <p14:creationId xmlns:p14="http://schemas.microsoft.com/office/powerpoint/2010/main" val="364575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D318-F0A9-4634-BCAE-497294D1941E}"/>
              </a:ext>
            </a:extLst>
          </p:cNvPr>
          <p:cNvSpPr>
            <a:spLocks noGrp="1"/>
          </p:cNvSpPr>
          <p:nvPr>
            <p:ph type="title"/>
          </p:nvPr>
        </p:nvSpPr>
        <p:spPr>
          <a:xfrm>
            <a:off x="648929" y="387631"/>
            <a:ext cx="4953934" cy="1547495"/>
          </a:xfrm>
        </p:spPr>
        <p:txBody>
          <a:bodyPr>
            <a:normAutofit fontScale="90000"/>
          </a:bodyPr>
          <a:lstStyle/>
          <a:p>
            <a:r>
              <a:rPr lang="en-GB" dirty="0"/>
              <a:t>Building connections and belonging</a:t>
            </a:r>
            <a:br>
              <a:rPr lang="en-GB" sz="3700" dirty="0"/>
            </a:br>
            <a:endParaRPr lang="en-GB" sz="3700" dirty="0"/>
          </a:p>
        </p:txBody>
      </p:sp>
      <p:sp>
        <p:nvSpPr>
          <p:cNvPr id="3" name="Content Placeholder 2">
            <a:extLst>
              <a:ext uri="{FF2B5EF4-FFF2-40B4-BE49-F238E27FC236}">
                <a16:creationId xmlns:a16="http://schemas.microsoft.com/office/drawing/2014/main" id="{1B95A2B5-932B-47ED-9F22-9274BE436535}"/>
              </a:ext>
            </a:extLst>
          </p:cNvPr>
          <p:cNvSpPr>
            <a:spLocks noGrp="1"/>
          </p:cNvSpPr>
          <p:nvPr>
            <p:ph idx="1"/>
          </p:nvPr>
        </p:nvSpPr>
        <p:spPr>
          <a:xfrm>
            <a:off x="648929" y="1702210"/>
            <a:ext cx="4953932" cy="4596384"/>
          </a:xfrm>
        </p:spPr>
        <p:txBody>
          <a:bodyPr vert="horz" lIns="91440" tIns="45720" rIns="91440" bIns="45720" rtlCol="0" anchor="t">
            <a:noAutofit/>
          </a:bodyPr>
          <a:lstStyle/>
          <a:p>
            <a:r>
              <a:rPr lang="en-GB" sz="2000" dirty="0"/>
              <a:t>Social and academic connections.</a:t>
            </a:r>
          </a:p>
          <a:p>
            <a:r>
              <a:rPr lang="en-GB" sz="2000" dirty="0"/>
              <a:t>A critical component of wellbeing and student persistence and retention.</a:t>
            </a:r>
            <a:endParaRPr lang="en-GB" sz="2000" i="1" dirty="0">
              <a:cs typeface="Calibri"/>
              <a:hlinkClick r:id="rId2"/>
            </a:endParaRPr>
          </a:p>
          <a:p>
            <a:pPr marL="0" indent="0">
              <a:buNone/>
            </a:pPr>
            <a:endParaRPr lang="en-GB" sz="2000" dirty="0">
              <a:cs typeface="Calibri"/>
              <a:hlinkClick r:id="rId2"/>
            </a:endParaRPr>
          </a:p>
          <a:p>
            <a:pPr marL="0" indent="0">
              <a:buNone/>
            </a:pPr>
            <a:r>
              <a:rPr lang="en-GB" sz="2000" dirty="0">
                <a:cs typeface="Calibri"/>
                <a:hlinkClick r:id="rId2"/>
              </a:rPr>
              <a:t>Report: What Works?</a:t>
            </a:r>
            <a:r>
              <a:rPr lang="en-GB" sz="2000" dirty="0">
                <a:cs typeface="Calibri"/>
              </a:rPr>
              <a:t> </a:t>
            </a:r>
          </a:p>
          <a:p>
            <a:r>
              <a:rPr lang="en-GB" sz="2000" dirty="0">
                <a:cs typeface="Calibri"/>
              </a:rPr>
              <a:t>‘supportive peer relations;</a:t>
            </a:r>
          </a:p>
          <a:p>
            <a:r>
              <a:rPr lang="en-GB" sz="2000" dirty="0">
                <a:cs typeface="Calibri"/>
              </a:rPr>
              <a:t>meaningful interaction between staff and students;</a:t>
            </a:r>
          </a:p>
          <a:p>
            <a:r>
              <a:rPr lang="en-GB" sz="2000" dirty="0">
                <a:cs typeface="Calibri"/>
              </a:rPr>
              <a:t>developing knowledge, confidence and identity as successful HE learners; </a:t>
            </a:r>
          </a:p>
          <a:p>
            <a:r>
              <a:rPr lang="en-GB" sz="2000" dirty="0">
                <a:cs typeface="Calibri"/>
              </a:rPr>
              <a:t>an HE experience that is relevant to interests and future goals.’ </a:t>
            </a:r>
          </a:p>
        </p:txBody>
      </p:sp>
      <p:sp>
        <p:nvSpPr>
          <p:cNvPr id="12" name="Rectangle 14">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our hands all holding on to each wrist and four different skin colours.">
            <a:extLst>
              <a:ext uri="{FF2B5EF4-FFF2-40B4-BE49-F238E27FC236}">
                <a16:creationId xmlns:a16="http://schemas.microsoft.com/office/drawing/2014/main" id="{E3A732DA-514D-4A32-9327-8E06CDB06668}"/>
              </a:ext>
            </a:extLst>
          </p:cNvPr>
          <p:cNvPicPr>
            <a:picLocks noChangeAspect="1"/>
          </p:cNvPicPr>
          <p:nvPr/>
        </p:nvPicPr>
        <p:blipFill rotWithShape="1">
          <a:blip r:embed="rId3">
            <a:extLst>
              <a:ext uri="{28A0092B-C50C-407E-A947-70E740481C1C}">
                <a14:useLocalDpi xmlns:a14="http://schemas.microsoft.com/office/drawing/2010/main" val="0"/>
              </a:ext>
            </a:extLst>
          </a:blip>
          <a:srcRect l="12117" r="21624" b="-1"/>
          <a:stretch/>
        </p:blipFill>
        <p:spPr>
          <a:xfrm>
            <a:off x="6752844" y="722376"/>
            <a:ext cx="4782312" cy="5413248"/>
          </a:xfrm>
          <a:prstGeom prst="rect">
            <a:avLst/>
          </a:prstGeom>
          <a:effectLst/>
        </p:spPr>
      </p:pic>
    </p:spTree>
    <p:extLst>
      <p:ext uri="{BB962C8B-B14F-4D97-AF65-F5344CB8AC3E}">
        <p14:creationId xmlns:p14="http://schemas.microsoft.com/office/powerpoint/2010/main" val="8124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D318-F0A9-4634-BCAE-497294D1941E}"/>
              </a:ext>
            </a:extLst>
          </p:cNvPr>
          <p:cNvSpPr>
            <a:spLocks noGrp="1"/>
          </p:cNvSpPr>
          <p:nvPr>
            <p:ph type="title"/>
          </p:nvPr>
        </p:nvSpPr>
        <p:spPr>
          <a:xfrm>
            <a:off x="493137" y="214776"/>
            <a:ext cx="4953934" cy="1676603"/>
          </a:xfrm>
        </p:spPr>
        <p:txBody>
          <a:bodyPr>
            <a:normAutofit/>
          </a:bodyPr>
          <a:lstStyle/>
          <a:p>
            <a:r>
              <a:rPr lang="en-GB" sz="4000" dirty="0"/>
              <a:t>Building connections and belonging</a:t>
            </a:r>
          </a:p>
        </p:txBody>
      </p:sp>
      <p:sp>
        <p:nvSpPr>
          <p:cNvPr id="3" name="Content Placeholder 2">
            <a:extLst>
              <a:ext uri="{FF2B5EF4-FFF2-40B4-BE49-F238E27FC236}">
                <a16:creationId xmlns:a16="http://schemas.microsoft.com/office/drawing/2014/main" id="{1B95A2B5-932B-47ED-9F22-9274BE436535}"/>
              </a:ext>
            </a:extLst>
          </p:cNvPr>
          <p:cNvSpPr>
            <a:spLocks noGrp="1"/>
          </p:cNvSpPr>
          <p:nvPr>
            <p:ph idx="1"/>
          </p:nvPr>
        </p:nvSpPr>
        <p:spPr>
          <a:xfrm>
            <a:off x="493137" y="2115880"/>
            <a:ext cx="5109726" cy="4357223"/>
          </a:xfrm>
        </p:spPr>
        <p:txBody>
          <a:bodyPr vert="horz" lIns="91440" tIns="45720" rIns="91440" bIns="45720" rtlCol="0" anchor="t">
            <a:normAutofit/>
          </a:bodyPr>
          <a:lstStyle/>
          <a:p>
            <a:pPr marL="0" indent="0">
              <a:buNone/>
            </a:pPr>
            <a:r>
              <a:rPr lang="en-GB" sz="2000" b="1" dirty="0">
                <a:cs typeface="Calibri"/>
              </a:rPr>
              <a:t>Examples from your teaching practice?</a:t>
            </a:r>
          </a:p>
          <a:p>
            <a:pPr marL="0" indent="0">
              <a:buNone/>
            </a:pPr>
            <a:endParaRPr lang="en-GB" sz="2000" dirty="0">
              <a:cs typeface="Calibri"/>
            </a:endParaRPr>
          </a:p>
          <a:p>
            <a:r>
              <a:rPr lang="en-GB" sz="2000" dirty="0"/>
              <a:t>Interaction and groupwork within live teaching sessions</a:t>
            </a:r>
            <a:endParaRPr lang="en-GB" sz="2000" dirty="0">
              <a:cs typeface="Calibri"/>
            </a:endParaRPr>
          </a:p>
          <a:p>
            <a:r>
              <a:rPr lang="en-US" sz="2000" dirty="0">
                <a:cs typeface="Calibri"/>
              </a:rPr>
              <a:t>Supporting the skills for groupwork e.g. Theo Gilbert (2017) and the micro-communication skills of compassion </a:t>
            </a:r>
            <a:endParaRPr lang="en-US" sz="2000" dirty="0">
              <a:ea typeface="+mn-lt"/>
              <a:cs typeface="+mn-lt"/>
            </a:endParaRPr>
          </a:p>
          <a:p>
            <a:r>
              <a:rPr lang="en-GB" sz="2000" dirty="0"/>
              <a:t>Informal connections and spaces in your programme, module and classes</a:t>
            </a:r>
            <a:endParaRPr lang="en-GB" sz="2000" dirty="0">
              <a:cs typeface="Calibri"/>
            </a:endParaRPr>
          </a:p>
          <a:p>
            <a:r>
              <a:rPr lang="en-GB" sz="2000" dirty="0"/>
              <a:t>Supporting and valuing different forms of engagement</a:t>
            </a:r>
            <a:endParaRPr lang="en-GB" sz="2000" dirty="0">
              <a:cs typeface="Calibri"/>
            </a:endParaRPr>
          </a:p>
        </p:txBody>
      </p:sp>
      <p:sp>
        <p:nvSpPr>
          <p:cNvPr id="12" name="Rectangle 14">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our hands all holding on to each wrist and four different skin colours.">
            <a:extLst>
              <a:ext uri="{FF2B5EF4-FFF2-40B4-BE49-F238E27FC236}">
                <a16:creationId xmlns:a16="http://schemas.microsoft.com/office/drawing/2014/main" id="{E3A732DA-514D-4A32-9327-8E06CDB06668}"/>
              </a:ext>
            </a:extLst>
          </p:cNvPr>
          <p:cNvPicPr>
            <a:picLocks noChangeAspect="1"/>
          </p:cNvPicPr>
          <p:nvPr/>
        </p:nvPicPr>
        <p:blipFill rotWithShape="1">
          <a:blip r:embed="rId2">
            <a:extLst>
              <a:ext uri="{28A0092B-C50C-407E-A947-70E740481C1C}">
                <a14:useLocalDpi xmlns:a14="http://schemas.microsoft.com/office/drawing/2010/main" val="0"/>
              </a:ext>
            </a:extLst>
          </a:blip>
          <a:srcRect l="12117" r="21624" b="-1"/>
          <a:stretch/>
        </p:blipFill>
        <p:spPr>
          <a:xfrm>
            <a:off x="6752844" y="722376"/>
            <a:ext cx="4782312" cy="5413248"/>
          </a:xfrm>
          <a:prstGeom prst="rect">
            <a:avLst/>
          </a:prstGeom>
          <a:effectLst/>
        </p:spPr>
      </p:pic>
    </p:spTree>
    <p:extLst>
      <p:ext uri="{BB962C8B-B14F-4D97-AF65-F5344CB8AC3E}">
        <p14:creationId xmlns:p14="http://schemas.microsoft.com/office/powerpoint/2010/main" val="102419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05A8-90D1-4F29-A496-FC5166B372DA}"/>
              </a:ext>
            </a:extLst>
          </p:cNvPr>
          <p:cNvSpPr>
            <a:spLocks noGrp="1"/>
          </p:cNvSpPr>
          <p:nvPr>
            <p:ph type="title"/>
          </p:nvPr>
        </p:nvSpPr>
        <p:spPr>
          <a:xfrm>
            <a:off x="645451" y="160915"/>
            <a:ext cx="5120073" cy="1676603"/>
          </a:xfrm>
        </p:spPr>
        <p:txBody>
          <a:bodyPr vert="horz" lIns="91440" tIns="45720" rIns="91440" bIns="45720" rtlCol="0" anchor="ctr">
            <a:normAutofit/>
          </a:bodyPr>
          <a:lstStyle/>
          <a:p>
            <a:r>
              <a:rPr lang="en-US" sz="4000" dirty="0"/>
              <a:t>Active engagement and partnership</a:t>
            </a:r>
          </a:p>
        </p:txBody>
      </p:sp>
      <p:sp>
        <p:nvSpPr>
          <p:cNvPr id="11" name="TextBox 10">
            <a:extLst>
              <a:ext uri="{FF2B5EF4-FFF2-40B4-BE49-F238E27FC236}">
                <a16:creationId xmlns:a16="http://schemas.microsoft.com/office/drawing/2014/main" id="{6D6B49B2-668B-44FF-A886-F2DDFB324DB6}"/>
              </a:ext>
            </a:extLst>
          </p:cNvPr>
          <p:cNvSpPr txBox="1"/>
          <p:nvPr/>
        </p:nvSpPr>
        <p:spPr>
          <a:xfrm>
            <a:off x="648930" y="2438400"/>
            <a:ext cx="5447069" cy="3785419"/>
          </a:xfrm>
          <a:prstGeom prst="rect">
            <a:avLst/>
          </a:prstGeom>
        </p:spPr>
        <p:txBody>
          <a:bodyPr vert="horz" lIns="91440" tIns="45720" rIns="91440" bIns="45720" rtlCol="0" anchor="t">
            <a:normAutofit/>
          </a:bodyPr>
          <a:lstStyle/>
          <a:p>
            <a:pPr marL="342900" indent="-342900">
              <a:lnSpc>
                <a:spcPct val="90000"/>
              </a:lnSpc>
              <a:spcAft>
                <a:spcPts val="600"/>
              </a:spcAft>
              <a:buFont typeface="Arial" panose="020B0604020202020204" pitchFamily="34" charset="0"/>
              <a:buChar char="•"/>
            </a:pPr>
            <a:r>
              <a:rPr lang="en-US" sz="2000" dirty="0"/>
              <a:t>Designing learning that seeks to maximise active learning and engagement for individuals and groups. </a:t>
            </a:r>
          </a:p>
          <a:p>
            <a:pPr marL="342900" indent="-342900">
              <a:lnSpc>
                <a:spcPct val="90000"/>
              </a:lnSpc>
              <a:spcAft>
                <a:spcPts val="600"/>
              </a:spcAft>
              <a:buFont typeface="Arial" panose="020B0604020202020204" pitchFamily="34" charset="0"/>
              <a:buChar char="•"/>
            </a:pPr>
            <a:r>
              <a:rPr lang="en-US" sz="2000" dirty="0"/>
              <a:t>Providing meaningful, authentic and relevant learning, teaching and assessment opportunities. </a:t>
            </a:r>
          </a:p>
          <a:p>
            <a:pPr marL="342900" indent="-342900">
              <a:lnSpc>
                <a:spcPct val="90000"/>
              </a:lnSpc>
              <a:spcAft>
                <a:spcPts val="600"/>
              </a:spcAft>
              <a:buFont typeface="Arial" panose="020B0604020202020204" pitchFamily="34" charset="0"/>
              <a:buChar char="•"/>
            </a:pPr>
            <a:r>
              <a:rPr lang="en-US" sz="2000" dirty="0">
                <a:cs typeface="Calibri"/>
              </a:rPr>
              <a:t>Enable opportunities for curriculum co-creation or partnership and a sense of ownership.</a:t>
            </a:r>
          </a:p>
          <a:p>
            <a:pPr marL="342900" indent="-342900">
              <a:lnSpc>
                <a:spcPct val="90000"/>
              </a:lnSpc>
              <a:spcAft>
                <a:spcPts val="600"/>
              </a:spcAft>
              <a:buFont typeface="Arial" panose="020B0604020202020204" pitchFamily="34" charset="0"/>
              <a:buChar char="•"/>
            </a:pPr>
            <a:r>
              <a:rPr lang="en-US" sz="2000" dirty="0"/>
              <a:t>Inclusive teaching design and empowering learners.</a:t>
            </a:r>
          </a:p>
          <a:p>
            <a:pPr>
              <a:lnSpc>
                <a:spcPct val="90000"/>
              </a:lnSpc>
              <a:spcAft>
                <a:spcPts val="600"/>
              </a:spcAft>
            </a:pPr>
            <a:r>
              <a:rPr lang="en-US" sz="2000" dirty="0">
                <a:cs typeface="Calibri"/>
              </a:rPr>
              <a:t>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23" name="Rectangle 22">
            <a:extLst>
              <a:ext uri="{FF2B5EF4-FFF2-40B4-BE49-F238E27FC236}">
                <a16:creationId xmlns:a16="http://schemas.microsoft.com/office/drawing/2014/main" id="{2FA7A195-03A4-44AB-A3D8-2507E2C94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41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9">
            <a:extLst>
              <a:ext uri="{FF2B5EF4-FFF2-40B4-BE49-F238E27FC236}">
                <a16:creationId xmlns:a16="http://schemas.microsoft.com/office/drawing/2014/main" id="{8F235346-20CC-4981-B836-23ECF1F4E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3465" y="559407"/>
            <a:ext cx="514148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descr="Games pieces (that look like small figures) in blue, red, green and yellow, clustered together on a light grey surface ">
            <a:extLst>
              <a:ext uri="{FF2B5EF4-FFF2-40B4-BE49-F238E27FC236}">
                <a16:creationId xmlns:a16="http://schemas.microsoft.com/office/drawing/2014/main" id="{CADA8B4E-8A34-418E-AAA5-756C622101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942" r="15749" b="-2"/>
          <a:stretch/>
        </p:blipFill>
        <p:spPr>
          <a:xfrm>
            <a:off x="6739337" y="722376"/>
            <a:ext cx="4809744" cy="5413248"/>
          </a:xfrm>
          <a:prstGeom prst="rect">
            <a:avLst/>
          </a:prstGeom>
          <a:effectLst/>
        </p:spPr>
      </p:pic>
    </p:spTree>
    <p:extLst>
      <p:ext uri="{BB962C8B-B14F-4D97-AF65-F5344CB8AC3E}">
        <p14:creationId xmlns:p14="http://schemas.microsoft.com/office/powerpoint/2010/main" val="172050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05A8-90D1-4F29-A496-FC5166B372DA}"/>
              </a:ext>
            </a:extLst>
          </p:cNvPr>
          <p:cNvSpPr>
            <a:spLocks noGrp="1"/>
          </p:cNvSpPr>
          <p:nvPr>
            <p:ph type="title"/>
          </p:nvPr>
        </p:nvSpPr>
        <p:spPr>
          <a:xfrm>
            <a:off x="645451" y="160915"/>
            <a:ext cx="5120073" cy="1676603"/>
          </a:xfrm>
        </p:spPr>
        <p:txBody>
          <a:bodyPr vert="horz" lIns="91440" tIns="45720" rIns="91440" bIns="45720" rtlCol="0" anchor="ctr">
            <a:normAutofit/>
          </a:bodyPr>
          <a:lstStyle/>
          <a:p>
            <a:r>
              <a:rPr lang="en-US" sz="4000" dirty="0"/>
              <a:t>Active engagement and partnership</a:t>
            </a:r>
          </a:p>
        </p:txBody>
      </p:sp>
      <p:sp>
        <p:nvSpPr>
          <p:cNvPr id="11" name="TextBox 10">
            <a:extLst>
              <a:ext uri="{FF2B5EF4-FFF2-40B4-BE49-F238E27FC236}">
                <a16:creationId xmlns:a16="http://schemas.microsoft.com/office/drawing/2014/main" id="{6D6B49B2-668B-44FF-A886-F2DDFB324DB6}"/>
              </a:ext>
            </a:extLst>
          </p:cNvPr>
          <p:cNvSpPr txBox="1"/>
          <p:nvPr/>
        </p:nvSpPr>
        <p:spPr>
          <a:xfrm>
            <a:off x="542605" y="2350205"/>
            <a:ext cx="5113114" cy="3785419"/>
          </a:xfrm>
          <a:prstGeom prst="rect">
            <a:avLst/>
          </a:prstGeom>
        </p:spPr>
        <p:txBody>
          <a:bodyPr vert="horz" lIns="91440" tIns="45720" rIns="91440" bIns="45720" rtlCol="0" anchor="t">
            <a:normAutofit fontScale="92500" lnSpcReduction="20000"/>
          </a:bodyPr>
          <a:lstStyle/>
          <a:p>
            <a:pPr marL="0" indent="0">
              <a:buNone/>
            </a:pPr>
            <a:r>
              <a:rPr lang="en-GB" sz="2000" b="1" dirty="0">
                <a:cs typeface="Calibri"/>
              </a:rPr>
              <a:t>Examples from your teaching practice?</a:t>
            </a:r>
          </a:p>
          <a:p>
            <a:pPr marL="0" indent="0">
              <a:buNone/>
            </a:pPr>
            <a:endParaRPr lang="en-GB" sz="2000" b="1" dirty="0">
              <a:cs typeface="Calibri"/>
            </a:endParaRPr>
          </a:p>
          <a:p>
            <a:pPr marL="0" indent="0">
              <a:buNone/>
            </a:pPr>
            <a:endParaRPr lang="en-GB" sz="2000" dirty="0">
              <a:cs typeface="Calibri"/>
            </a:endParaRPr>
          </a:p>
          <a:p>
            <a:pPr marL="0" indent="0">
              <a:buNone/>
            </a:pPr>
            <a:r>
              <a:rPr lang="en-GB" sz="2000" dirty="0">
                <a:cs typeface="Calibri"/>
              </a:rPr>
              <a:t>Group annotation e.g. </a:t>
            </a:r>
            <a:r>
              <a:rPr lang="en-GB" sz="2000" dirty="0">
                <a:cs typeface="Calibri"/>
                <a:hlinkClick r:id="rId2"/>
              </a:rPr>
              <a:t>annotate the syllabus</a:t>
            </a:r>
            <a:endParaRPr lang="en-GB" sz="2000" dirty="0">
              <a:cs typeface="Calibri"/>
            </a:endParaRPr>
          </a:p>
          <a:p>
            <a:pPr marL="0" indent="0">
              <a:buNone/>
            </a:pPr>
            <a:endParaRPr lang="en-GB" sz="2000" dirty="0">
              <a:cs typeface="Calibri"/>
            </a:endParaRPr>
          </a:p>
          <a:p>
            <a:pPr marL="0" indent="0">
              <a:buNone/>
            </a:pPr>
            <a:r>
              <a:rPr lang="en-GB" sz="2000" dirty="0">
                <a:cs typeface="Calibri"/>
              </a:rPr>
              <a:t>Stop, Start, Continue and other opportunities for student voice. </a:t>
            </a:r>
          </a:p>
          <a:p>
            <a:pPr marL="0" indent="0">
              <a:buNone/>
            </a:pPr>
            <a:endParaRPr lang="en-GB" sz="2000" dirty="0">
              <a:cs typeface="Calibri"/>
            </a:endParaRPr>
          </a:p>
          <a:p>
            <a:r>
              <a:rPr lang="en-GB" sz="2000" dirty="0">
                <a:cs typeface="Calibri"/>
              </a:rPr>
              <a:t>Collaboration focused on an output or producing something – collaborative document/ blog post.</a:t>
            </a:r>
          </a:p>
          <a:p>
            <a:endParaRPr lang="en-GB" sz="2000" dirty="0">
              <a:cs typeface="Calibri"/>
            </a:endParaRPr>
          </a:p>
          <a:p>
            <a:r>
              <a:rPr lang="en-GB" sz="2000" dirty="0">
                <a:cs typeface="Calibri"/>
              </a:rPr>
              <a:t>Student ownership through chat champions, Tutorial Takeovers.</a:t>
            </a:r>
          </a:p>
          <a:p>
            <a:endParaRPr lang="en-GB" sz="2000" dirty="0">
              <a:cs typeface="Calibri"/>
            </a:endParaRPr>
          </a:p>
          <a:p>
            <a:r>
              <a:rPr lang="en-GB" sz="2000" dirty="0">
                <a:cs typeface="Calibri"/>
              </a:rPr>
              <a:t>Authentic learning beyond the University.</a:t>
            </a:r>
          </a:p>
          <a:p>
            <a:endParaRPr lang="en-GB" sz="2000" dirty="0">
              <a:cs typeface="Calibri"/>
            </a:endParaRPr>
          </a:p>
          <a:p>
            <a:endParaRPr lang="en-GB" sz="2000" dirty="0">
              <a:cs typeface="Calibri"/>
            </a:endParaRPr>
          </a:p>
        </p:txBody>
      </p:sp>
      <p:pic>
        <p:nvPicPr>
          <p:cNvPr id="9" name="Content Placeholder 8" descr="Games pieces (that look like small figures) in blue, red, green and yellow, clustered together on a light grey surface ">
            <a:extLst>
              <a:ext uri="{FF2B5EF4-FFF2-40B4-BE49-F238E27FC236}">
                <a16:creationId xmlns:a16="http://schemas.microsoft.com/office/drawing/2014/main" id="{CADA8B4E-8A34-418E-AAA5-756C6221019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942" r="15749" b="-2"/>
          <a:stretch/>
        </p:blipFill>
        <p:spPr>
          <a:xfrm>
            <a:off x="6739337" y="722376"/>
            <a:ext cx="4809744" cy="5413248"/>
          </a:xfrm>
          <a:prstGeom prst="rect">
            <a:avLst/>
          </a:prstGeom>
          <a:effectLst/>
        </p:spPr>
      </p:pic>
    </p:spTree>
    <p:extLst>
      <p:ext uri="{BB962C8B-B14F-4D97-AF65-F5344CB8AC3E}">
        <p14:creationId xmlns:p14="http://schemas.microsoft.com/office/powerpoint/2010/main" val="245574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93E0-9C8A-48DB-A4CA-102D3AB7AF08}"/>
              </a:ext>
            </a:extLst>
          </p:cNvPr>
          <p:cNvSpPr>
            <a:spLocks noGrp="1"/>
          </p:cNvSpPr>
          <p:nvPr>
            <p:ph type="title"/>
          </p:nvPr>
        </p:nvSpPr>
        <p:spPr>
          <a:xfrm>
            <a:off x="601304" y="210166"/>
            <a:ext cx="5120073" cy="1552778"/>
          </a:xfrm>
        </p:spPr>
        <p:txBody>
          <a:bodyPr>
            <a:normAutofit/>
          </a:bodyPr>
          <a:lstStyle/>
          <a:p>
            <a:r>
              <a:rPr lang="en-GB" sz="4000" dirty="0">
                <a:cs typeface="Calibri Light"/>
              </a:rPr>
              <a:t>Practical application</a:t>
            </a:r>
          </a:p>
        </p:txBody>
      </p:sp>
      <p:sp>
        <p:nvSpPr>
          <p:cNvPr id="6" name="TextBox 5">
            <a:extLst>
              <a:ext uri="{FF2B5EF4-FFF2-40B4-BE49-F238E27FC236}">
                <a16:creationId xmlns:a16="http://schemas.microsoft.com/office/drawing/2014/main" id="{6E30CE49-F8AE-4A1F-966A-EAEC1D6B6966}"/>
              </a:ext>
            </a:extLst>
          </p:cNvPr>
          <p:cNvSpPr txBox="1"/>
          <p:nvPr/>
        </p:nvSpPr>
        <p:spPr>
          <a:xfrm>
            <a:off x="683245" y="2197487"/>
            <a:ext cx="10526751" cy="4708981"/>
          </a:xfrm>
          <a:prstGeom prst="rect">
            <a:avLst/>
          </a:prstGeom>
          <a:noFill/>
        </p:spPr>
        <p:txBody>
          <a:bodyPr wrap="square" lIns="91440" tIns="45720" rIns="91440" bIns="45720" rtlCol="0" anchor="t">
            <a:spAutoFit/>
          </a:bodyPr>
          <a:lstStyle/>
          <a:p>
            <a:pPr fontAlgn="base"/>
            <a:r>
              <a:rPr lang="en-GB" sz="2400" dirty="0"/>
              <a:t>Thinking about the processes of normalising challenge, building connections and active engagement, in your teaching context, how can you support student wellbeing in the context of…</a:t>
            </a:r>
          </a:p>
          <a:p>
            <a:pPr fontAlgn="base"/>
            <a:endParaRPr lang="en-GB" sz="2400" dirty="0"/>
          </a:p>
          <a:p>
            <a:pPr fontAlgn="base"/>
            <a:r>
              <a:rPr lang="en-GB" sz="2400" dirty="0"/>
              <a:t>1. Groupwork/ group discussions?</a:t>
            </a:r>
          </a:p>
          <a:p>
            <a:pPr fontAlgn="base"/>
            <a:endParaRPr lang="en-GB" sz="2400" dirty="0"/>
          </a:p>
          <a:p>
            <a:pPr fontAlgn="base"/>
            <a:r>
              <a:rPr lang="en-GB" sz="2400" dirty="0"/>
              <a:t>2. Presentations?</a:t>
            </a:r>
          </a:p>
          <a:p>
            <a:pPr fontAlgn="base"/>
            <a:endParaRPr lang="en-GB" sz="2400" dirty="0"/>
          </a:p>
          <a:p>
            <a:pPr fontAlgn="base"/>
            <a:r>
              <a:rPr lang="en-GB" sz="2400" dirty="0"/>
              <a:t>3. Assessment and feedback?</a:t>
            </a:r>
          </a:p>
          <a:p>
            <a:pPr fontAlgn="base"/>
            <a:endParaRPr lang="en-GB" sz="2400" dirty="0"/>
          </a:p>
          <a:p>
            <a:pPr fontAlgn="base"/>
            <a:r>
              <a:rPr lang="en-GB" sz="2400" dirty="0"/>
              <a:t>4. Your vote or wild card...</a:t>
            </a:r>
          </a:p>
          <a:p>
            <a:endParaRPr lang="en-GB" dirty="0"/>
          </a:p>
          <a:p>
            <a:endParaRPr lang="en-GB" dirty="0"/>
          </a:p>
        </p:txBody>
      </p:sp>
    </p:spTree>
    <p:extLst>
      <p:ext uri="{BB962C8B-B14F-4D97-AF65-F5344CB8AC3E}">
        <p14:creationId xmlns:p14="http://schemas.microsoft.com/office/powerpoint/2010/main" val="44531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0" descr="Bottle with a cork and a meesage inside with a string wrapped around it. The bottle is in wet sand.">
            <a:extLst>
              <a:ext uri="{FF2B5EF4-FFF2-40B4-BE49-F238E27FC236}">
                <a16:creationId xmlns:a16="http://schemas.microsoft.com/office/drawing/2014/main" id="{52DAA452-0F61-40E4-9E8F-1D5BB99575BF}"/>
              </a:ext>
            </a:extLst>
          </p:cNvPr>
          <p:cNvPicPr>
            <a:picLocks noChangeAspect="1"/>
          </p:cNvPicPr>
          <p:nvPr/>
        </p:nvPicPr>
        <p:blipFill rotWithShape="1">
          <a:blip r:embed="rId2"/>
          <a:srcRect t="23961" r="9091"/>
          <a:stretch/>
        </p:blipFill>
        <p:spPr>
          <a:xfrm>
            <a:off x="51506" y="10"/>
            <a:ext cx="13345276" cy="7486124"/>
          </a:xfrm>
          <a:prstGeom prst="rect">
            <a:avLst/>
          </a:prstGeom>
        </p:spPr>
      </p:pic>
      <p:sp>
        <p:nvSpPr>
          <p:cNvPr id="24" name="Rectangle 23">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89270C-DE2F-4A21-968F-0DAEDCC7FD2F}"/>
              </a:ext>
            </a:extLst>
          </p:cNvPr>
          <p:cNvSpPr>
            <a:spLocks noGrp="1"/>
          </p:cNvSpPr>
          <p:nvPr>
            <p:ph type="title"/>
          </p:nvPr>
        </p:nvSpPr>
        <p:spPr>
          <a:xfrm>
            <a:off x="594805" y="640263"/>
            <a:ext cx="3759240" cy="1344975"/>
          </a:xfrm>
        </p:spPr>
        <p:txBody>
          <a:bodyPr>
            <a:normAutofit/>
          </a:bodyPr>
          <a:lstStyle/>
          <a:p>
            <a:r>
              <a:rPr lang="en-GB" sz="4000" dirty="0">
                <a:cs typeface="Calibri Light"/>
              </a:rPr>
              <a:t>Key take-aways</a:t>
            </a:r>
            <a:endParaRPr lang="en-GB" sz="4000" dirty="0"/>
          </a:p>
        </p:txBody>
      </p:sp>
      <p:sp>
        <p:nvSpPr>
          <p:cNvPr id="3" name="Content Placeholder 2">
            <a:extLst>
              <a:ext uri="{FF2B5EF4-FFF2-40B4-BE49-F238E27FC236}">
                <a16:creationId xmlns:a16="http://schemas.microsoft.com/office/drawing/2014/main" id="{0D805994-B6CC-47FD-B089-3920D0E7DB1E}"/>
              </a:ext>
            </a:extLst>
          </p:cNvPr>
          <p:cNvSpPr>
            <a:spLocks noGrp="1"/>
          </p:cNvSpPr>
          <p:nvPr>
            <p:ph idx="1"/>
          </p:nvPr>
        </p:nvSpPr>
        <p:spPr>
          <a:xfrm>
            <a:off x="589219" y="2215073"/>
            <a:ext cx="3764826" cy="3773010"/>
          </a:xfrm>
        </p:spPr>
        <p:txBody>
          <a:bodyPr vert="horz" lIns="91440" tIns="45720" rIns="91440" bIns="45720" rtlCol="0" anchor="t">
            <a:noAutofit/>
          </a:bodyPr>
          <a:lstStyle/>
          <a:p>
            <a:r>
              <a:rPr lang="en-GB" sz="1800" dirty="0">
                <a:cs typeface="Calibri"/>
              </a:rPr>
              <a:t>Taking a wellbeing lens to our practice is an opportunity to revisit good pedagogical practice.</a:t>
            </a:r>
            <a:endParaRPr lang="en-US" dirty="0"/>
          </a:p>
          <a:p>
            <a:pPr marL="0" indent="0">
              <a:buNone/>
            </a:pPr>
            <a:endParaRPr lang="en-GB" sz="1800" dirty="0">
              <a:cs typeface="Calibri"/>
            </a:endParaRPr>
          </a:p>
          <a:p>
            <a:r>
              <a:rPr lang="en-GB" sz="1800" dirty="0">
                <a:cs typeface="Calibri"/>
              </a:rPr>
              <a:t>To support student wellbeing in our curriculum processes we should focus on the affective and social dimensions of learning. </a:t>
            </a:r>
          </a:p>
        </p:txBody>
      </p:sp>
    </p:spTree>
    <p:extLst>
      <p:ext uri="{BB962C8B-B14F-4D97-AF65-F5344CB8AC3E}">
        <p14:creationId xmlns:p14="http://schemas.microsoft.com/office/powerpoint/2010/main" val="4201898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9925-D52A-45AD-9DE7-F48629F36453}"/>
              </a:ext>
            </a:extLst>
          </p:cNvPr>
          <p:cNvSpPr>
            <a:spLocks noGrp="1"/>
          </p:cNvSpPr>
          <p:nvPr>
            <p:ph type="title"/>
          </p:nvPr>
        </p:nvSpPr>
        <p:spPr/>
        <p:txBody>
          <a:bodyPr>
            <a:normAutofit/>
          </a:bodyPr>
          <a:lstStyle/>
          <a:p>
            <a:r>
              <a:rPr lang="en-GB" sz="4000" dirty="0">
                <a:cs typeface="Calibri Light"/>
              </a:rPr>
              <a:t>References </a:t>
            </a:r>
            <a:endParaRPr lang="en-GB" sz="4000" dirty="0"/>
          </a:p>
        </p:txBody>
      </p:sp>
      <p:sp>
        <p:nvSpPr>
          <p:cNvPr id="3" name="Content Placeholder 2">
            <a:extLst>
              <a:ext uri="{FF2B5EF4-FFF2-40B4-BE49-F238E27FC236}">
                <a16:creationId xmlns:a16="http://schemas.microsoft.com/office/drawing/2014/main" id="{492ED31B-60D7-43B3-8F1B-8F216C8ACA66}"/>
              </a:ext>
            </a:extLst>
          </p:cNvPr>
          <p:cNvSpPr>
            <a:spLocks noGrp="1"/>
          </p:cNvSpPr>
          <p:nvPr>
            <p:ph idx="1"/>
          </p:nvPr>
        </p:nvSpPr>
        <p:spPr/>
        <p:txBody>
          <a:bodyPr vert="horz" lIns="91440" tIns="45720" rIns="91440" bIns="45720" rtlCol="0" anchor="t">
            <a:noAutofit/>
          </a:bodyPr>
          <a:lstStyle/>
          <a:p>
            <a:pPr>
              <a:buFont typeface="Arial"/>
              <a:buChar char="•"/>
            </a:pPr>
            <a:r>
              <a:rPr lang="en-GB" sz="2000" dirty="0">
                <a:ea typeface="+mn-lt"/>
                <a:cs typeface="+mn-lt"/>
              </a:rPr>
              <a:t>Baik, C., Larcombe, W. &amp; Brooker, A. (2019) 'How universities can enhance student mental wellbeing: the student perspective', </a:t>
            </a:r>
            <a:r>
              <a:rPr lang="en-GB" sz="2000" i="1" dirty="0">
                <a:ea typeface="+mn-lt"/>
                <a:cs typeface="+mn-lt"/>
              </a:rPr>
              <a:t>Higher Education Research &amp; Development</a:t>
            </a:r>
            <a:r>
              <a:rPr lang="en-GB" sz="2000" dirty="0">
                <a:ea typeface="+mn-lt"/>
                <a:cs typeface="+mn-lt"/>
              </a:rPr>
              <a:t>, 38: 4, 674-687, DOI: 10.1080/07294360.2019.1576596 </a:t>
            </a:r>
            <a:endParaRPr lang="en-US" sz="2000" dirty="0">
              <a:ea typeface="+mn-lt"/>
              <a:cs typeface="+mn-lt"/>
            </a:endParaRPr>
          </a:p>
          <a:p>
            <a:pPr>
              <a:buFont typeface="Arial"/>
              <a:buChar char="•"/>
            </a:pPr>
            <a:r>
              <a:rPr lang="en-GB" sz="2000" dirty="0">
                <a:ea typeface="+mn-lt"/>
                <a:cs typeface="+mn-lt"/>
              </a:rPr>
              <a:t>Gilbert, T. (2017) ‘When Looking Is Allowed: What Compassionate Group Work Looks Like in a UK University’, in Paul Gibbs (ed) </a:t>
            </a:r>
            <a:r>
              <a:rPr lang="en-GB" sz="2000" i="1" dirty="0">
                <a:ea typeface="+mn-lt"/>
                <a:cs typeface="+mn-lt"/>
              </a:rPr>
              <a:t>The Pedagogy of Compassion at the Heart of Higher Education</a:t>
            </a:r>
            <a:r>
              <a:rPr lang="en-GB" sz="2000" dirty="0">
                <a:ea typeface="+mn-lt"/>
                <a:cs typeface="+mn-lt"/>
              </a:rPr>
              <a:t>. UK: Springer, 189-202</a:t>
            </a:r>
          </a:p>
          <a:p>
            <a:pPr>
              <a:buFont typeface="Arial,Sans-Serif"/>
              <a:buChar char="•"/>
            </a:pPr>
            <a:r>
              <a:rPr lang="en-GB" sz="2000" dirty="0">
                <a:ea typeface="+mn-lt"/>
                <a:cs typeface="+mn-lt"/>
              </a:rPr>
              <a:t>Hill, J., Healey, R., West, H. &amp; Dery, C. (2019) 'Pedagogic partnership in higher education: encountering emotion and enhancing student wellbeing’, </a:t>
            </a:r>
            <a:r>
              <a:rPr lang="en-GB" sz="2000" i="1" dirty="0">
                <a:ea typeface="+mn-lt"/>
                <a:cs typeface="+mn-lt"/>
              </a:rPr>
              <a:t>Journal of Geography in Higher Education, </a:t>
            </a:r>
            <a:r>
              <a:rPr lang="en-GB" sz="2000" dirty="0">
                <a:ea typeface="+mn-lt"/>
                <a:cs typeface="+mn-lt"/>
              </a:rPr>
              <a:t>DOI: 10.1080/03098265.2019.1661366</a:t>
            </a:r>
            <a:endParaRPr lang="en-GB" sz="2000" dirty="0">
              <a:cs typeface="Calibri"/>
            </a:endParaRPr>
          </a:p>
          <a:p>
            <a:pPr>
              <a:buFont typeface="Arial"/>
              <a:buChar char="•"/>
            </a:pPr>
            <a:r>
              <a:rPr lang="en-GB" sz="2000" dirty="0">
                <a:ea typeface="+mn-lt"/>
                <a:cs typeface="+mn-lt"/>
              </a:rPr>
              <a:t>Houghton, A. &amp; Anderson, J. (2017) </a:t>
            </a:r>
            <a:r>
              <a:rPr lang="en-GB" sz="2000" i="1" dirty="0">
                <a:ea typeface="+mn-lt"/>
                <a:cs typeface="+mn-lt"/>
              </a:rPr>
              <a:t>Embedding Mental Wellbeing in the Curriculum: Maximising Success in Higher Education</a:t>
            </a:r>
            <a:r>
              <a:rPr lang="en-GB" sz="2000" dirty="0">
                <a:ea typeface="+mn-lt"/>
                <a:cs typeface="+mn-lt"/>
              </a:rPr>
              <a:t>. York: Higher Education Academy. </a:t>
            </a:r>
            <a:r>
              <a:rPr lang="en-GB" sz="2000" u="sng" dirty="0">
                <a:ea typeface="+mn-lt"/>
                <a:cs typeface="+mn-lt"/>
                <a:hlinkClick r:id="rId2"/>
              </a:rPr>
              <a:t>www.advance-he.ac.uk/knowledge-hub/embedding-mental-wellbeing-curriculum-maximising-success-higher-education</a:t>
            </a:r>
            <a:r>
              <a:rPr lang="en-GB" sz="2000" dirty="0">
                <a:ea typeface="+mn-lt"/>
                <a:cs typeface="+mn-lt"/>
                <a:hlinkClick r:id="rId2"/>
              </a:rPr>
              <a:t>  </a:t>
            </a:r>
            <a:endParaRPr lang="en-US" sz="2000" dirty="0">
              <a:ea typeface="+mn-lt"/>
              <a:cs typeface="+mn-lt"/>
            </a:endParaRPr>
          </a:p>
          <a:p>
            <a:pPr>
              <a:buFont typeface="Arial"/>
              <a:buChar char="•"/>
            </a:pPr>
            <a:r>
              <a:rPr lang="en-GB" sz="2000" dirty="0">
                <a:ea typeface="+mn-lt"/>
                <a:cs typeface="+mn-lt"/>
              </a:rPr>
              <a:t>Hughes, G. &amp; Spanner, L. (2019) </a:t>
            </a:r>
            <a:r>
              <a:rPr lang="en-GB" sz="2000" i="1" dirty="0">
                <a:ea typeface="+mn-lt"/>
                <a:cs typeface="+mn-lt"/>
              </a:rPr>
              <a:t>The University Mental Health Charter</a:t>
            </a:r>
            <a:r>
              <a:rPr lang="en-GB" sz="2000" dirty="0">
                <a:ea typeface="+mn-lt"/>
                <a:cs typeface="+mn-lt"/>
              </a:rPr>
              <a:t>. Leeds: Student Minds</a:t>
            </a:r>
            <a:endParaRPr lang="en-US" sz="2000" dirty="0">
              <a:ea typeface="+mn-lt"/>
              <a:cs typeface="+mn-lt"/>
            </a:endParaRPr>
          </a:p>
          <a:p>
            <a:pPr marL="0" indent="0">
              <a:buNone/>
            </a:pPr>
            <a:endParaRPr lang="en-GB" dirty="0">
              <a:ea typeface="+mn-lt"/>
              <a:cs typeface="+mn-lt"/>
            </a:endParaRPr>
          </a:p>
          <a:p>
            <a:pPr marL="0" indent="0">
              <a:buNone/>
            </a:pPr>
            <a:endParaRPr lang="en-GB" dirty="0">
              <a:cs typeface="Calibri" panose="020F0502020204030204"/>
            </a:endParaRPr>
          </a:p>
        </p:txBody>
      </p:sp>
    </p:spTree>
    <p:extLst>
      <p:ext uri="{BB962C8B-B14F-4D97-AF65-F5344CB8AC3E}">
        <p14:creationId xmlns:p14="http://schemas.microsoft.com/office/powerpoint/2010/main" val="188245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9925-D52A-45AD-9DE7-F48629F36453}"/>
              </a:ext>
            </a:extLst>
          </p:cNvPr>
          <p:cNvSpPr>
            <a:spLocks noGrp="1"/>
          </p:cNvSpPr>
          <p:nvPr>
            <p:ph type="title"/>
          </p:nvPr>
        </p:nvSpPr>
        <p:spPr/>
        <p:txBody>
          <a:bodyPr>
            <a:normAutofit/>
          </a:bodyPr>
          <a:lstStyle/>
          <a:p>
            <a:r>
              <a:rPr lang="en-GB" sz="4000" dirty="0">
                <a:cs typeface="Calibri Light"/>
              </a:rPr>
              <a:t>References continued </a:t>
            </a:r>
            <a:endParaRPr lang="en-GB" sz="4000" dirty="0"/>
          </a:p>
        </p:txBody>
      </p:sp>
      <p:sp>
        <p:nvSpPr>
          <p:cNvPr id="3" name="Content Placeholder 2">
            <a:extLst>
              <a:ext uri="{FF2B5EF4-FFF2-40B4-BE49-F238E27FC236}">
                <a16:creationId xmlns:a16="http://schemas.microsoft.com/office/drawing/2014/main" id="{492ED31B-60D7-43B3-8F1B-8F216C8ACA66}"/>
              </a:ext>
            </a:extLst>
          </p:cNvPr>
          <p:cNvSpPr>
            <a:spLocks noGrp="1"/>
          </p:cNvSpPr>
          <p:nvPr>
            <p:ph idx="1"/>
          </p:nvPr>
        </p:nvSpPr>
        <p:spPr>
          <a:xfrm>
            <a:off x="769974" y="1534928"/>
            <a:ext cx="10652051" cy="4957947"/>
          </a:xfrm>
        </p:spPr>
        <p:txBody>
          <a:bodyPr vert="horz" lIns="91440" tIns="45720" rIns="91440" bIns="45720" rtlCol="0" anchor="t">
            <a:normAutofit/>
          </a:bodyPr>
          <a:lstStyle/>
          <a:p>
            <a:pPr>
              <a:buFont typeface="Arial,Sans-Serif"/>
              <a:buChar char="•"/>
            </a:pPr>
            <a:endParaRPr lang="en-GB" dirty="0">
              <a:ea typeface="+mn-lt"/>
              <a:cs typeface="+mn-lt"/>
            </a:endParaRPr>
          </a:p>
          <a:p>
            <a:pPr>
              <a:buFont typeface="Arial,Sans-Serif"/>
              <a:buChar char="•"/>
            </a:pPr>
            <a:r>
              <a:rPr lang="en-GB" sz="2400" dirty="0">
                <a:cs typeface="Calibri" panose="020F0502020204030204"/>
              </a:rPr>
              <a:t>Hughes, G., Panjwani, M., Tulcidas, P. and Byrom, N. (2018) </a:t>
            </a:r>
            <a:r>
              <a:rPr lang="en-GB" sz="2400" i="1" dirty="0">
                <a:cs typeface="Calibri" panose="020F0502020204030204"/>
              </a:rPr>
              <a:t>Student Mental Health: The Role and Experiences of Academics</a:t>
            </a:r>
            <a:r>
              <a:rPr lang="en-GB" sz="2400" dirty="0">
                <a:cs typeface="Calibri" panose="020F0502020204030204"/>
              </a:rPr>
              <a:t>. UK: University of Derby, Kings College London, Student Minds. </a:t>
            </a:r>
          </a:p>
          <a:p>
            <a:pPr>
              <a:buFont typeface="Arial,Sans-Serif"/>
              <a:buChar char="•"/>
            </a:pPr>
            <a:r>
              <a:rPr lang="en-GB" sz="2400" dirty="0">
                <a:ea typeface="+mn-lt"/>
                <a:cs typeface="+mn-lt"/>
              </a:rPr>
              <a:t>Jones, E., Priestley, M., Brewster, L., Wilbraham, S., Hughes, G. &amp; Spanner, L. (2020) 'Student wellbeing and assessment in higher education: the balancing act', </a:t>
            </a:r>
            <a:r>
              <a:rPr lang="en-GB" sz="2400" i="1" dirty="0">
                <a:ea typeface="+mn-lt"/>
                <a:cs typeface="+mn-lt"/>
              </a:rPr>
              <a:t>Assessment &amp; Evaluation in Higher Education</a:t>
            </a:r>
            <a:r>
              <a:rPr lang="en-GB" sz="2400" dirty="0">
                <a:ea typeface="+mn-lt"/>
                <a:cs typeface="+mn-lt"/>
              </a:rPr>
              <a:t>,  DOI: 10.1080/02602938.2020.1782344</a:t>
            </a:r>
            <a:endParaRPr lang="en-GB" sz="2400" dirty="0">
              <a:cs typeface="Calibri" panose="020F0502020204030204"/>
            </a:endParaRPr>
          </a:p>
          <a:p>
            <a:pPr>
              <a:buFont typeface="Arial,Sans-Serif"/>
              <a:buChar char="•"/>
            </a:pPr>
            <a:r>
              <a:rPr lang="en-GB" sz="2400" dirty="0">
                <a:cs typeface="Calibri" panose="020F0502020204030204"/>
              </a:rPr>
              <a:t>Turner, M., Scott-Young, C. &amp; Holdsworth, S. (2017) 'Promoting wellbeing at university: the role of resilience for students of the built environment, </a:t>
            </a:r>
            <a:r>
              <a:rPr lang="en-GB" sz="2400" i="1" dirty="0">
                <a:cs typeface="Calibri" panose="020F0502020204030204"/>
              </a:rPr>
              <a:t>Construction Management and Economics</a:t>
            </a:r>
            <a:r>
              <a:rPr lang="en-GB" sz="2400" dirty="0">
                <a:cs typeface="Calibri" panose="020F0502020204030204"/>
              </a:rPr>
              <a:t>, 35: 11-12, 707-718, DOI: 10.1080/01446193.2017.1353698</a:t>
            </a:r>
          </a:p>
          <a:p>
            <a:pPr>
              <a:buFont typeface="Arial,Sans-Serif"/>
              <a:buChar char="•"/>
            </a:pPr>
            <a:endParaRPr lang="en-GB" dirty="0">
              <a:cs typeface="Calibri" panose="020F0502020204030204"/>
            </a:endParaRPr>
          </a:p>
        </p:txBody>
      </p:sp>
    </p:spTree>
    <p:extLst>
      <p:ext uri="{BB962C8B-B14F-4D97-AF65-F5344CB8AC3E}">
        <p14:creationId xmlns:p14="http://schemas.microsoft.com/office/powerpoint/2010/main" val="174336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descr="Decorative&#10;" hidden="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A1969D-10A2-42AB-9CCB-DA7A1C3214F3}"/>
              </a:ext>
            </a:extLst>
          </p:cNvPr>
          <p:cNvSpPr>
            <a:spLocks noGrp="1"/>
          </p:cNvSpPr>
          <p:nvPr>
            <p:ph type="title"/>
          </p:nvPr>
        </p:nvSpPr>
        <p:spPr>
          <a:xfrm>
            <a:off x="640080" y="325369"/>
            <a:ext cx="4368602" cy="1956841"/>
          </a:xfrm>
        </p:spPr>
        <p:txBody>
          <a:bodyPr anchor="b">
            <a:normAutofit/>
          </a:bodyPr>
          <a:lstStyle/>
          <a:p>
            <a:r>
              <a:rPr lang="en-GB" sz="4000" dirty="0"/>
              <a:t>Consider your experience as a university student…</a:t>
            </a:r>
          </a:p>
        </p:txBody>
      </p:sp>
      <p:sp>
        <p:nvSpPr>
          <p:cNvPr id="12" name="sketchy line" descr="Decorative line under a heading&#10;">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C6E5E2-27AD-4C88-98E4-92F9590394C3}"/>
              </a:ext>
            </a:extLst>
          </p:cNvPr>
          <p:cNvSpPr>
            <a:spLocks noGrp="1"/>
          </p:cNvSpPr>
          <p:nvPr>
            <p:ph idx="1"/>
          </p:nvPr>
        </p:nvSpPr>
        <p:spPr>
          <a:xfrm>
            <a:off x="640080" y="2872899"/>
            <a:ext cx="4243589" cy="3732896"/>
          </a:xfrm>
        </p:spPr>
        <p:txBody>
          <a:bodyPr vert="horz" lIns="91440" tIns="45720" rIns="91440" bIns="45720" rtlCol="0" anchor="t">
            <a:normAutofit/>
          </a:bodyPr>
          <a:lstStyle/>
          <a:p>
            <a:pPr marL="0" indent="0">
              <a:buNone/>
            </a:pPr>
            <a:endParaRPr lang="en-GB" sz="2200" dirty="0"/>
          </a:p>
          <a:p>
            <a:pPr marL="0" indent="0">
              <a:buNone/>
            </a:pPr>
            <a:r>
              <a:rPr lang="en-GB" sz="2400" dirty="0"/>
              <a:t>What elements of your university experience had a negative impact on your wellbeing?</a:t>
            </a:r>
          </a:p>
          <a:p>
            <a:pPr marL="0" indent="0">
              <a:buNone/>
            </a:pPr>
            <a:endParaRPr lang="en-GB" sz="2400" dirty="0">
              <a:cs typeface="Calibri"/>
            </a:endParaRPr>
          </a:p>
          <a:p>
            <a:pPr marL="0" indent="0">
              <a:buNone/>
            </a:pPr>
            <a:endParaRPr lang="en-GB" sz="2400" dirty="0">
              <a:cs typeface="Calibri"/>
            </a:endParaRPr>
          </a:p>
          <a:p>
            <a:pPr marL="0" indent="0">
              <a:buNone/>
            </a:pPr>
            <a:endParaRPr lang="en-GB" sz="2400" dirty="0">
              <a:cs typeface="Calibri"/>
            </a:endParaRPr>
          </a:p>
          <a:p>
            <a:pPr marL="0" indent="0">
              <a:buNone/>
            </a:pPr>
            <a:endParaRPr lang="en-GB" sz="2400" dirty="0">
              <a:cs typeface="Calibri"/>
            </a:endParaRPr>
          </a:p>
        </p:txBody>
      </p:sp>
      <p:sp>
        <p:nvSpPr>
          <p:cNvPr id="4" name="Content Placeholder 2">
            <a:extLst>
              <a:ext uri="{FF2B5EF4-FFF2-40B4-BE49-F238E27FC236}">
                <a16:creationId xmlns:a16="http://schemas.microsoft.com/office/drawing/2014/main" id="{155E7B6E-7E4E-432A-9C45-48BA2A7BB30F}"/>
              </a:ext>
            </a:extLst>
          </p:cNvPr>
          <p:cNvSpPr txBox="1">
            <a:spLocks/>
          </p:cNvSpPr>
          <p:nvPr/>
        </p:nvSpPr>
        <p:spPr>
          <a:xfrm>
            <a:off x="640080" y="5043024"/>
            <a:ext cx="444618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cs typeface="Calibri"/>
              </a:rPr>
              <a:t>How and why? </a:t>
            </a:r>
          </a:p>
          <a:p>
            <a:pPr marL="0" indent="0">
              <a:buNone/>
            </a:pPr>
            <a:endParaRPr lang="en-GB" sz="2400" dirty="0">
              <a:cs typeface="Calibri"/>
            </a:endParaRPr>
          </a:p>
          <a:p>
            <a:pPr marL="0" indent="0">
              <a:buNone/>
            </a:pPr>
            <a:r>
              <a:rPr lang="en-GB" sz="2400" dirty="0">
                <a:cs typeface="Calibri"/>
              </a:rPr>
              <a:t>What could be different?</a:t>
            </a:r>
          </a:p>
        </p:txBody>
      </p:sp>
      <p:pic>
        <p:nvPicPr>
          <p:cNvPr id="5" name="Picture 4" descr="A character that is a light bulb (shining) inserting a plug (that is giving the bulb power) into a socket.">
            <a:extLst>
              <a:ext uri="{FF2B5EF4-FFF2-40B4-BE49-F238E27FC236}">
                <a16:creationId xmlns:a16="http://schemas.microsoft.com/office/drawing/2014/main" id="{5B04AE4A-E2A8-4395-8527-B7E8536B1EBC}"/>
              </a:ext>
            </a:extLst>
          </p:cNvPr>
          <p:cNvPicPr>
            <a:picLocks noChangeAspect="1"/>
          </p:cNvPicPr>
          <p:nvPr/>
        </p:nvPicPr>
        <p:blipFill rotWithShape="1">
          <a:blip r:embed="rId3">
            <a:extLst>
              <a:ext uri="{28A0092B-C50C-407E-A947-70E740481C1C}">
                <a14:useLocalDpi xmlns:a14="http://schemas.microsoft.com/office/drawing/2010/main" val="0"/>
              </a:ext>
            </a:extLst>
          </a:blip>
          <a:srcRect l="21861" r="2171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3926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63F7-5E1F-4759-81D3-836B7FA75F46}"/>
              </a:ext>
            </a:extLst>
          </p:cNvPr>
          <p:cNvSpPr>
            <a:spLocks noGrp="1"/>
          </p:cNvSpPr>
          <p:nvPr>
            <p:ph type="title"/>
          </p:nvPr>
        </p:nvSpPr>
        <p:spPr>
          <a:xfrm>
            <a:off x="661767" y="4023236"/>
            <a:ext cx="11228382" cy="2452687"/>
          </a:xfrm>
        </p:spPr>
        <p:txBody>
          <a:bodyPr vert="horz" lIns="91440" tIns="45720" rIns="91440" bIns="45720" rtlCol="0" anchor="ctr">
            <a:normAutofit/>
          </a:bodyPr>
          <a:lstStyle/>
          <a:p>
            <a:r>
              <a:rPr lang="en-US" sz="4000" dirty="0">
                <a:cs typeface="Calibri Light"/>
              </a:rPr>
              <a:t>How do you support student wellbeing through your teaching, learning and assessment practices?</a:t>
            </a:r>
          </a:p>
        </p:txBody>
      </p:sp>
      <p:pic>
        <p:nvPicPr>
          <p:cNvPr id="5" name="Content Placeholder 4" descr="Two yellow cups sitting next to each other with the handles tied together.&#10;">
            <a:extLst>
              <a:ext uri="{FF2B5EF4-FFF2-40B4-BE49-F238E27FC236}">
                <a16:creationId xmlns:a16="http://schemas.microsoft.com/office/drawing/2014/main" id="{D46AB2ED-5A38-4856-81EE-E3E8136FA1E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3811" b="2826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id="{9F939EF1-EC5B-45DA-883B-ADAB14EDDE24}"/>
              </a:ext>
            </a:extLst>
          </p:cNvPr>
          <p:cNvSpPr txBox="1"/>
          <p:nvPr/>
        </p:nvSpPr>
        <p:spPr>
          <a:xfrm>
            <a:off x="5609877" y="4293624"/>
            <a:ext cx="6099518" cy="1911913"/>
          </a:xfrm>
          <a:prstGeom prst="rect">
            <a:avLst/>
          </a:prstGeom>
        </p:spPr>
        <p:txBody>
          <a:bodyPr vert="horz" lIns="91440" tIns="45720" rIns="91440" bIns="45720" rtlCol="0" anchor="ctr">
            <a:normAutofit/>
          </a:bodyPr>
          <a:lstStyle/>
          <a:p>
            <a:pPr>
              <a:lnSpc>
                <a:spcPct val="90000"/>
              </a:lnSpc>
              <a:spcAft>
                <a:spcPts val="600"/>
              </a:spcAft>
            </a:pPr>
            <a:endParaRPr lang="en-US" dirty="0">
              <a:cs typeface="Calibri" panose="020F0502020204030204"/>
            </a:endParaRP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0937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745F-D3DF-439E-A2DD-433C745BC883}"/>
              </a:ext>
            </a:extLst>
          </p:cNvPr>
          <p:cNvSpPr>
            <a:spLocks noGrp="1"/>
          </p:cNvSpPr>
          <p:nvPr>
            <p:ph type="title"/>
          </p:nvPr>
        </p:nvSpPr>
        <p:spPr/>
        <p:txBody>
          <a:bodyPr>
            <a:normAutofit/>
          </a:bodyPr>
          <a:lstStyle/>
          <a:p>
            <a:r>
              <a:rPr lang="en-GB" sz="4000" dirty="0"/>
              <a:t>Definition of wellbeing 1</a:t>
            </a:r>
          </a:p>
        </p:txBody>
      </p:sp>
      <p:sp>
        <p:nvSpPr>
          <p:cNvPr id="3" name="Content Placeholder 2">
            <a:extLst>
              <a:ext uri="{FF2B5EF4-FFF2-40B4-BE49-F238E27FC236}">
                <a16:creationId xmlns:a16="http://schemas.microsoft.com/office/drawing/2014/main" id="{9AD8FE84-A97E-49CE-9DA5-BD6A6A64012F}"/>
              </a:ext>
            </a:extLst>
          </p:cNvPr>
          <p:cNvSpPr>
            <a:spLocks noGrp="1"/>
          </p:cNvSpPr>
          <p:nvPr>
            <p:ph idx="1"/>
          </p:nvPr>
        </p:nvSpPr>
        <p:spPr/>
        <p:txBody>
          <a:bodyPr/>
          <a:lstStyle/>
          <a:p>
            <a:pPr marL="0" indent="0">
              <a:buNone/>
            </a:pPr>
            <a:r>
              <a:rPr lang="en-GB" dirty="0"/>
              <a:t>‘Wellbeing comprises a person’s mental health, physical health, financial sustainability, mood, family circumstances, workload, social life and many other things. </a:t>
            </a:r>
          </a:p>
          <a:p>
            <a:pPr marL="0" indent="0">
              <a:buNone/>
            </a:pPr>
            <a:endParaRPr lang="en-GB" dirty="0"/>
          </a:p>
          <a:p>
            <a:pPr marL="0" indent="0">
              <a:buNone/>
            </a:pPr>
            <a:r>
              <a:rPr lang="en-GB" dirty="0">
                <a:solidFill>
                  <a:schemeClr val="bg1">
                    <a:lumMod val="75000"/>
                  </a:schemeClr>
                </a:solidFill>
              </a:rPr>
              <a:t>We want to be a community that embraces all facets of wellbeing, promotes positive actions that can be taken to enhance our own wellbeing, encourages a culture of support and discussion that acknowledges that wellbeing is dynamic and changing, and has a clear strategy to deal with the challenges and impacts of working and studying in higher education.’</a:t>
            </a:r>
          </a:p>
        </p:txBody>
      </p:sp>
      <p:sp>
        <p:nvSpPr>
          <p:cNvPr id="4" name="TextBox 3">
            <a:extLst>
              <a:ext uri="{FF2B5EF4-FFF2-40B4-BE49-F238E27FC236}">
                <a16:creationId xmlns:a16="http://schemas.microsoft.com/office/drawing/2014/main" id="{C6B962D2-E167-49DC-B7AD-12D0A454B34F}"/>
              </a:ext>
            </a:extLst>
          </p:cNvPr>
          <p:cNvSpPr txBox="1"/>
          <p:nvPr/>
        </p:nvSpPr>
        <p:spPr>
          <a:xfrm>
            <a:off x="6198782" y="6308209"/>
            <a:ext cx="7123814" cy="369332"/>
          </a:xfrm>
          <a:prstGeom prst="rect">
            <a:avLst/>
          </a:prstGeom>
          <a:noFill/>
        </p:spPr>
        <p:txBody>
          <a:bodyPr wrap="square" rtlCol="0">
            <a:spAutoFit/>
          </a:bodyPr>
          <a:lstStyle/>
          <a:p>
            <a:r>
              <a:rPr lang="en-GB" dirty="0"/>
              <a:t>University of Greenwich Health and Wellbeing Strategy, 2019</a:t>
            </a:r>
          </a:p>
        </p:txBody>
      </p:sp>
    </p:spTree>
    <p:extLst>
      <p:ext uri="{BB962C8B-B14F-4D97-AF65-F5344CB8AC3E}">
        <p14:creationId xmlns:p14="http://schemas.microsoft.com/office/powerpoint/2010/main" val="269741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745F-D3DF-439E-A2DD-433C745BC883}"/>
              </a:ext>
            </a:extLst>
          </p:cNvPr>
          <p:cNvSpPr>
            <a:spLocks noGrp="1"/>
          </p:cNvSpPr>
          <p:nvPr>
            <p:ph type="title"/>
          </p:nvPr>
        </p:nvSpPr>
        <p:spPr/>
        <p:txBody>
          <a:bodyPr>
            <a:normAutofit/>
          </a:bodyPr>
          <a:lstStyle/>
          <a:p>
            <a:r>
              <a:rPr lang="en-GB" sz="4000" dirty="0"/>
              <a:t>Definition of wellbeing 2</a:t>
            </a:r>
          </a:p>
        </p:txBody>
      </p:sp>
      <p:sp>
        <p:nvSpPr>
          <p:cNvPr id="3" name="Content Placeholder 2">
            <a:extLst>
              <a:ext uri="{FF2B5EF4-FFF2-40B4-BE49-F238E27FC236}">
                <a16:creationId xmlns:a16="http://schemas.microsoft.com/office/drawing/2014/main" id="{9AD8FE84-A97E-49CE-9DA5-BD6A6A64012F}"/>
              </a:ext>
            </a:extLst>
          </p:cNvPr>
          <p:cNvSpPr>
            <a:spLocks noGrp="1"/>
          </p:cNvSpPr>
          <p:nvPr>
            <p:ph idx="1"/>
          </p:nvPr>
        </p:nvSpPr>
        <p:spPr/>
        <p:txBody>
          <a:bodyPr/>
          <a:lstStyle/>
          <a:p>
            <a:pPr marL="0" indent="0">
              <a:buNone/>
            </a:pPr>
            <a:r>
              <a:rPr lang="en-GB" dirty="0">
                <a:solidFill>
                  <a:schemeClr val="bg1">
                    <a:lumMod val="75000"/>
                  </a:schemeClr>
                </a:solidFill>
              </a:rPr>
              <a:t>‘Wellbeing comprises a person’s mental health, physical health, financial sustainability, mood, family circumstances, workload, social life and many other things. </a:t>
            </a:r>
          </a:p>
          <a:p>
            <a:pPr marL="0" indent="0">
              <a:buNone/>
            </a:pPr>
            <a:endParaRPr lang="en-GB" dirty="0"/>
          </a:p>
          <a:p>
            <a:pPr marL="0" indent="0">
              <a:buNone/>
            </a:pPr>
            <a:r>
              <a:rPr lang="en-GB" dirty="0"/>
              <a:t>We want to be a community that embraces all facets of wellbeing, promotes positive actions that can be taken to enhance our own wellbeing, encourages a culture of support and discussion that acknowledges that wellbeing is dynamic and changing, and has a clear strategy to deal with the challenges and impacts of working and studying in higher education.’</a:t>
            </a:r>
          </a:p>
        </p:txBody>
      </p:sp>
      <p:sp>
        <p:nvSpPr>
          <p:cNvPr id="4" name="TextBox 3">
            <a:extLst>
              <a:ext uri="{FF2B5EF4-FFF2-40B4-BE49-F238E27FC236}">
                <a16:creationId xmlns:a16="http://schemas.microsoft.com/office/drawing/2014/main" id="{C6B962D2-E167-49DC-B7AD-12D0A454B34F}"/>
              </a:ext>
            </a:extLst>
          </p:cNvPr>
          <p:cNvSpPr txBox="1"/>
          <p:nvPr/>
        </p:nvSpPr>
        <p:spPr>
          <a:xfrm>
            <a:off x="6198782" y="6308209"/>
            <a:ext cx="7123814" cy="369332"/>
          </a:xfrm>
          <a:prstGeom prst="rect">
            <a:avLst/>
          </a:prstGeom>
          <a:noFill/>
        </p:spPr>
        <p:txBody>
          <a:bodyPr wrap="square" rtlCol="0">
            <a:spAutoFit/>
          </a:bodyPr>
          <a:lstStyle/>
          <a:p>
            <a:r>
              <a:rPr lang="en-GB" dirty="0"/>
              <a:t>University of Greenwich Health and Wellbeing Strategy, 2019</a:t>
            </a:r>
          </a:p>
        </p:txBody>
      </p:sp>
    </p:spTree>
    <p:extLst>
      <p:ext uri="{BB962C8B-B14F-4D97-AF65-F5344CB8AC3E}">
        <p14:creationId xmlns:p14="http://schemas.microsoft.com/office/powerpoint/2010/main" val="82286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1375-C23C-457C-BF4B-06523BDB96E3}"/>
              </a:ext>
            </a:extLst>
          </p:cNvPr>
          <p:cNvSpPr>
            <a:spLocks noGrp="1"/>
          </p:cNvSpPr>
          <p:nvPr>
            <p:ph type="title"/>
          </p:nvPr>
        </p:nvSpPr>
        <p:spPr>
          <a:xfrm>
            <a:off x="493137" y="425493"/>
            <a:ext cx="4953934" cy="1676603"/>
          </a:xfrm>
        </p:spPr>
        <p:txBody>
          <a:bodyPr vert="horz" lIns="91440" tIns="45720" rIns="91440" bIns="45720" rtlCol="0" anchor="ctr">
            <a:normAutofit/>
          </a:bodyPr>
          <a:lstStyle/>
          <a:p>
            <a:r>
              <a:rPr lang="en-US" sz="4000" dirty="0"/>
              <a:t>Embedding wellbeing in the curriculum</a:t>
            </a:r>
          </a:p>
        </p:txBody>
      </p:sp>
      <p:sp>
        <p:nvSpPr>
          <p:cNvPr id="3" name="Content Placeholder 2">
            <a:extLst>
              <a:ext uri="{FF2B5EF4-FFF2-40B4-BE49-F238E27FC236}">
                <a16:creationId xmlns:a16="http://schemas.microsoft.com/office/drawing/2014/main" id="{B8D812B7-FBB1-4A15-8588-FD5026D9EE41}"/>
              </a:ext>
            </a:extLst>
          </p:cNvPr>
          <p:cNvSpPr>
            <a:spLocks noGrp="1"/>
          </p:cNvSpPr>
          <p:nvPr>
            <p:ph sz="half" idx="1"/>
          </p:nvPr>
        </p:nvSpPr>
        <p:spPr>
          <a:xfrm>
            <a:off x="648931" y="2438401"/>
            <a:ext cx="4953932" cy="3779520"/>
          </a:xfrm>
        </p:spPr>
        <p:txBody>
          <a:bodyPr vert="horz" lIns="91440" tIns="45720" rIns="91440" bIns="45720" rtlCol="0" anchor="t">
            <a:normAutofit/>
          </a:bodyPr>
          <a:lstStyle/>
          <a:p>
            <a:pPr marL="0"/>
            <a:r>
              <a:rPr lang="en-US" sz="2000" dirty="0"/>
              <a:t>‘For students, their curriculum and their engagement with academics are their only guaranteed points of contact with their university.’ (Hughes et al., 2018: 12)</a:t>
            </a:r>
          </a:p>
          <a:p>
            <a:pPr marL="0"/>
            <a:endParaRPr lang="en-US" sz="2000" dirty="0"/>
          </a:p>
          <a:p>
            <a:pPr marL="0"/>
            <a:r>
              <a:rPr lang="en-US" sz="2000" dirty="0"/>
              <a:t>Ann-Marie Houghton and Jill Anderson (2017) </a:t>
            </a:r>
            <a:r>
              <a:rPr lang="en-US" sz="2000" i="1" u="sng" dirty="0">
                <a:hlinkClick r:id="rId3"/>
              </a:rPr>
              <a:t>Embedding Mental Wellbeing in the Curriculum: Maximising Success in Higher Education</a:t>
            </a:r>
            <a:r>
              <a:rPr lang="en-US" sz="2000" dirty="0"/>
              <a:t> </a:t>
            </a:r>
            <a:endParaRPr lang="en-US" sz="2000" dirty="0">
              <a:cs typeface="Calibri" panose="020F0502020204030204"/>
            </a:endParaRPr>
          </a:p>
          <a:p>
            <a:endParaRPr lang="en-US" sz="2000" dirty="0"/>
          </a:p>
        </p:txBody>
      </p:sp>
      <p:sp>
        <p:nvSpPr>
          <p:cNvPr id="26" name="Rectangle 27" descr="Decorative.&#10;">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Diagram with title: Figure 2: Enhancing student mental wellbeing - the curriculum at the core&#10;&#10;There are four co-centric circles, each with a heading. Starter form outer to inner: Wider university services, Disability and MH support, Counselling and Learning Support, The curriculum: Content and Process.&#10;">
            <a:extLst>
              <a:ext uri="{FF2B5EF4-FFF2-40B4-BE49-F238E27FC236}">
                <a16:creationId xmlns:a16="http://schemas.microsoft.com/office/drawing/2014/main" id="{BA6BEC3B-F966-4464-B19C-CD17C56A087E}"/>
              </a:ext>
            </a:extLst>
          </p:cNvPr>
          <p:cNvPicPr>
            <a:picLocks noGrp="1" noChangeAspect="1"/>
          </p:cNvPicPr>
          <p:nvPr>
            <p:ph sz="half" idx="2"/>
          </p:nvPr>
        </p:nvPicPr>
        <p:blipFill rotWithShape="1">
          <a:blip r:embed="rId4"/>
          <a:srcRect l="1490" r="620" b="-1"/>
          <a:stretch/>
        </p:blipFill>
        <p:spPr>
          <a:xfrm>
            <a:off x="6752844" y="722376"/>
            <a:ext cx="4782312" cy="5413248"/>
          </a:xfrm>
          <a:prstGeom prst="rect">
            <a:avLst/>
          </a:prstGeom>
          <a:effectLst/>
        </p:spPr>
      </p:pic>
      <p:sp>
        <p:nvSpPr>
          <p:cNvPr id="4" name="TextBox 3">
            <a:extLst>
              <a:ext uri="{FF2B5EF4-FFF2-40B4-BE49-F238E27FC236}">
                <a16:creationId xmlns:a16="http://schemas.microsoft.com/office/drawing/2014/main" id="{7C9CC789-92BD-443D-80A2-25320148E12D}"/>
              </a:ext>
            </a:extLst>
          </p:cNvPr>
          <p:cNvSpPr txBox="1"/>
          <p:nvPr/>
        </p:nvSpPr>
        <p:spPr>
          <a:xfrm>
            <a:off x="162909" y="6356349"/>
            <a:ext cx="46087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GB" dirty="0"/>
              <a:t>Image: Houghton and Anderson, 2017: 15.</a:t>
            </a:r>
          </a:p>
        </p:txBody>
      </p:sp>
    </p:spTree>
    <p:extLst>
      <p:ext uri="{BB962C8B-B14F-4D97-AF65-F5344CB8AC3E}">
        <p14:creationId xmlns:p14="http://schemas.microsoft.com/office/powerpoint/2010/main" val="287537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0AD22-98BD-4198-9C8E-A8670ABD3949}"/>
              </a:ext>
            </a:extLst>
          </p:cNvPr>
          <p:cNvSpPr>
            <a:spLocks noGrp="1"/>
          </p:cNvSpPr>
          <p:nvPr>
            <p:ph type="title"/>
          </p:nvPr>
        </p:nvSpPr>
        <p:spPr>
          <a:xfrm>
            <a:off x="346911" y="154257"/>
            <a:ext cx="10515600" cy="1325563"/>
          </a:xfrm>
        </p:spPr>
        <p:txBody>
          <a:bodyPr>
            <a:normAutofit/>
          </a:bodyPr>
          <a:lstStyle/>
          <a:p>
            <a:r>
              <a:rPr lang="en-GB" sz="4000" dirty="0"/>
              <a:t>Affective and social dimensions of learning</a:t>
            </a:r>
          </a:p>
        </p:txBody>
      </p:sp>
      <p:sp>
        <p:nvSpPr>
          <p:cNvPr id="14" name="Rectangle 13">
            <a:extLst>
              <a:ext uri="{FF2B5EF4-FFF2-40B4-BE49-F238E27FC236}">
                <a16:creationId xmlns:a16="http://schemas.microsoft.com/office/drawing/2014/main" id="{81F664F1-68C5-4371-A641-146BA1BF8DA3}"/>
              </a:ext>
            </a:extLst>
          </p:cNvPr>
          <p:cNvSpPr/>
          <p:nvPr/>
        </p:nvSpPr>
        <p:spPr>
          <a:xfrm>
            <a:off x="600031" y="1880224"/>
            <a:ext cx="4301577" cy="56728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5D80D97A-AC3D-43A5-B751-F27EFBC0E5C7}"/>
              </a:ext>
            </a:extLst>
          </p:cNvPr>
          <p:cNvSpPr txBox="1"/>
          <p:nvPr/>
        </p:nvSpPr>
        <p:spPr>
          <a:xfrm>
            <a:off x="600030" y="1946592"/>
            <a:ext cx="4767694" cy="369332"/>
          </a:xfrm>
          <a:prstGeom prst="rect">
            <a:avLst/>
          </a:prstGeom>
          <a:noFill/>
        </p:spPr>
        <p:txBody>
          <a:bodyPr wrap="square" lIns="91440" tIns="45720" rIns="91440" bIns="45720" rtlCol="0" anchor="t">
            <a:spAutoFit/>
          </a:bodyPr>
          <a:lstStyle/>
          <a:p>
            <a:r>
              <a:rPr lang="en-GB" b="1" dirty="0"/>
              <a:t>Curriculum processes</a:t>
            </a:r>
          </a:p>
        </p:txBody>
      </p:sp>
      <p:sp>
        <p:nvSpPr>
          <p:cNvPr id="18" name="Rectangle 17">
            <a:extLst>
              <a:ext uri="{FF2B5EF4-FFF2-40B4-BE49-F238E27FC236}">
                <a16:creationId xmlns:a16="http://schemas.microsoft.com/office/drawing/2014/main" id="{ADC8F873-6CC7-4E99-9ECE-D4306CCC0D7B}"/>
              </a:ext>
            </a:extLst>
          </p:cNvPr>
          <p:cNvSpPr/>
          <p:nvPr/>
        </p:nvSpPr>
        <p:spPr>
          <a:xfrm>
            <a:off x="600032" y="2447508"/>
            <a:ext cx="4301576" cy="30951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41E12C26-A1A5-4D10-991D-1B5E95A9C92C}"/>
              </a:ext>
            </a:extLst>
          </p:cNvPr>
          <p:cNvSpPr txBox="1"/>
          <p:nvPr/>
        </p:nvSpPr>
        <p:spPr>
          <a:xfrm>
            <a:off x="976841" y="2811962"/>
            <a:ext cx="3120571" cy="2246769"/>
          </a:xfrm>
          <a:prstGeom prst="rect">
            <a:avLst/>
          </a:prstGeom>
          <a:solidFill>
            <a:schemeClr val="accent4">
              <a:lumMod val="20000"/>
              <a:lumOff val="80000"/>
            </a:schemeClr>
          </a:solidFill>
        </p:spPr>
        <p:txBody>
          <a:bodyPr wrap="square" lIns="91440" tIns="45720" rIns="91440" bIns="45720" rtlCol="0" anchor="t">
            <a:spAutoFit/>
          </a:bodyPr>
          <a:lstStyle/>
          <a:p>
            <a:r>
              <a:rPr lang="en-GB" sz="2000" dirty="0"/>
              <a:t>Normalising challenge and recognising achievement</a:t>
            </a:r>
          </a:p>
          <a:p>
            <a:endParaRPr lang="en-GB" sz="2000" dirty="0"/>
          </a:p>
          <a:p>
            <a:r>
              <a:rPr lang="en-GB" sz="2000" dirty="0"/>
              <a:t>Building connections</a:t>
            </a:r>
            <a:endParaRPr lang="en-GB" sz="2000" dirty="0">
              <a:cs typeface="Calibri" panose="020F0502020204030204"/>
            </a:endParaRPr>
          </a:p>
          <a:p>
            <a:endParaRPr lang="en-GB" sz="2000" dirty="0"/>
          </a:p>
          <a:p>
            <a:r>
              <a:rPr lang="en-GB" sz="2000" dirty="0"/>
              <a:t>Active engagement and partnership</a:t>
            </a:r>
          </a:p>
        </p:txBody>
      </p:sp>
      <p:sp>
        <p:nvSpPr>
          <p:cNvPr id="5" name="Arrow: Right 4">
            <a:extLst>
              <a:ext uri="{FF2B5EF4-FFF2-40B4-BE49-F238E27FC236}">
                <a16:creationId xmlns:a16="http://schemas.microsoft.com/office/drawing/2014/main" id="{5FD09DFC-A843-49A3-9947-658846961842}"/>
              </a:ext>
            </a:extLst>
          </p:cNvPr>
          <p:cNvSpPr/>
          <p:nvPr/>
        </p:nvSpPr>
        <p:spPr>
          <a:xfrm>
            <a:off x="5029659" y="3635340"/>
            <a:ext cx="2505884" cy="821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2AAE529-BC4D-43E1-AFC0-8922AFE11BC1}"/>
              </a:ext>
            </a:extLst>
          </p:cNvPr>
          <p:cNvSpPr/>
          <p:nvPr/>
        </p:nvSpPr>
        <p:spPr>
          <a:xfrm>
            <a:off x="7663594" y="1880224"/>
            <a:ext cx="4301577" cy="56728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46D89A3C-B1FD-46C0-9DF6-E52049C7C967}"/>
              </a:ext>
            </a:extLst>
          </p:cNvPr>
          <p:cNvSpPr txBox="1"/>
          <p:nvPr/>
        </p:nvSpPr>
        <p:spPr>
          <a:xfrm>
            <a:off x="7777703" y="1946592"/>
            <a:ext cx="4767694" cy="369332"/>
          </a:xfrm>
          <a:prstGeom prst="rect">
            <a:avLst/>
          </a:prstGeom>
          <a:noFill/>
        </p:spPr>
        <p:txBody>
          <a:bodyPr wrap="square" lIns="91440" tIns="45720" rIns="91440" bIns="45720" rtlCol="0" anchor="t">
            <a:spAutoFit/>
          </a:bodyPr>
          <a:lstStyle/>
          <a:p>
            <a:r>
              <a:rPr lang="en-GB" b="1" dirty="0"/>
              <a:t>Wellbeing outcomes</a:t>
            </a:r>
          </a:p>
        </p:txBody>
      </p:sp>
      <p:sp>
        <p:nvSpPr>
          <p:cNvPr id="29" name="Rectangle 28">
            <a:extLst>
              <a:ext uri="{FF2B5EF4-FFF2-40B4-BE49-F238E27FC236}">
                <a16:creationId xmlns:a16="http://schemas.microsoft.com/office/drawing/2014/main" id="{F84B515F-C50F-4001-B5F8-9E6E9F5DC6FB}"/>
              </a:ext>
            </a:extLst>
          </p:cNvPr>
          <p:cNvSpPr/>
          <p:nvPr/>
        </p:nvSpPr>
        <p:spPr>
          <a:xfrm>
            <a:off x="7663594" y="2447508"/>
            <a:ext cx="4301576" cy="30951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9472806D-1F27-4172-9EAC-64CB1D48871B}"/>
              </a:ext>
            </a:extLst>
          </p:cNvPr>
          <p:cNvSpPr txBox="1"/>
          <p:nvPr/>
        </p:nvSpPr>
        <p:spPr>
          <a:xfrm>
            <a:off x="8254096" y="2768939"/>
            <a:ext cx="3120571" cy="2554545"/>
          </a:xfrm>
          <a:prstGeom prst="rect">
            <a:avLst/>
          </a:prstGeom>
          <a:solidFill>
            <a:schemeClr val="accent4">
              <a:lumMod val="20000"/>
              <a:lumOff val="80000"/>
            </a:schemeClr>
          </a:solidFill>
        </p:spPr>
        <p:txBody>
          <a:bodyPr wrap="square" rtlCol="0">
            <a:spAutoFit/>
          </a:bodyPr>
          <a:lstStyle/>
          <a:p>
            <a:r>
              <a:rPr lang="en-GB" sz="2000" dirty="0"/>
              <a:t>Sense of self-efficacy</a:t>
            </a:r>
          </a:p>
          <a:p>
            <a:endParaRPr lang="en-GB" sz="2000" dirty="0"/>
          </a:p>
          <a:p>
            <a:endParaRPr lang="en-GB" sz="2000" dirty="0"/>
          </a:p>
          <a:p>
            <a:r>
              <a:rPr lang="en-GB" sz="2000" dirty="0"/>
              <a:t>Sense of belonging</a:t>
            </a:r>
          </a:p>
          <a:p>
            <a:endParaRPr lang="en-GB" sz="2000" dirty="0"/>
          </a:p>
          <a:p>
            <a:endParaRPr lang="en-GB" sz="2000" dirty="0"/>
          </a:p>
          <a:p>
            <a:r>
              <a:rPr lang="en-GB" sz="2000" dirty="0"/>
              <a:t>Achieving deep learning and sense of ownership</a:t>
            </a:r>
          </a:p>
        </p:txBody>
      </p:sp>
    </p:spTree>
    <p:extLst>
      <p:ext uri="{BB962C8B-B14F-4D97-AF65-F5344CB8AC3E}">
        <p14:creationId xmlns:p14="http://schemas.microsoft.com/office/powerpoint/2010/main" val="66666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7354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4593E0-9C8A-48DB-A4CA-102D3AB7AF08}"/>
              </a:ext>
            </a:extLst>
          </p:cNvPr>
          <p:cNvSpPr>
            <a:spLocks noGrp="1"/>
          </p:cNvSpPr>
          <p:nvPr>
            <p:ph type="title"/>
          </p:nvPr>
        </p:nvSpPr>
        <p:spPr>
          <a:xfrm>
            <a:off x="524256" y="491260"/>
            <a:ext cx="6594189" cy="1625210"/>
          </a:xfrm>
        </p:spPr>
        <p:txBody>
          <a:bodyPr>
            <a:normAutofit/>
          </a:bodyPr>
          <a:lstStyle/>
          <a:p>
            <a:r>
              <a:rPr lang="en-GB" sz="4000" dirty="0">
                <a:solidFill>
                  <a:srgbClr val="FFFFFF"/>
                </a:solidFill>
              </a:rPr>
              <a:t>Normalising challenge and recognising achievement </a:t>
            </a:r>
            <a:endParaRPr lang="en-GB" sz="4000" dirty="0">
              <a:solidFill>
                <a:srgbClr val="FFFFFF"/>
              </a:solidFill>
              <a:cs typeface="Calibri Light"/>
            </a:endParaRPr>
          </a:p>
        </p:txBody>
      </p:sp>
      <p:pic>
        <p:nvPicPr>
          <p:cNvPr id="7" name="Picture 6">
            <a:extLst>
              <a:ext uri="{FF2B5EF4-FFF2-40B4-BE49-F238E27FC236}">
                <a16:creationId xmlns:a16="http://schemas.microsoft.com/office/drawing/2014/main" id="{98A284E4-1168-49D7-9D3F-F60F6D03FC77}"/>
              </a:ext>
            </a:extLst>
          </p:cNvPr>
          <p:cNvPicPr>
            <a:picLocks noChangeAspect="1"/>
          </p:cNvPicPr>
          <p:nvPr/>
        </p:nvPicPr>
        <p:blipFill rotWithShape="1">
          <a:blip r:embed="rId3">
            <a:extLst>
              <a:ext uri="{28A0092B-C50C-407E-A947-70E740481C1C}">
                <a14:useLocalDpi xmlns:a14="http://schemas.microsoft.com/office/drawing/2010/main" val="0"/>
              </a:ext>
            </a:extLst>
          </a:blip>
          <a:srcRect l="2695" r="-3" b="-3"/>
          <a:stretch/>
        </p:blipFill>
        <p:spPr>
          <a:xfrm>
            <a:off x="327547" y="2454903"/>
            <a:ext cx="7058306" cy="4080254"/>
          </a:xfrm>
          <a:prstGeom prst="rect">
            <a:avLst/>
          </a:prstGeom>
        </p:spPr>
      </p:pic>
      <p:sp>
        <p:nvSpPr>
          <p:cNvPr id="33" name="Rectangle 3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7238B2D-D7F2-4A57-8FD1-D5482819F6DF}"/>
              </a:ext>
            </a:extLst>
          </p:cNvPr>
          <p:cNvSpPr>
            <a:spLocks noGrp="1"/>
          </p:cNvSpPr>
          <p:nvPr>
            <p:ph idx="1"/>
          </p:nvPr>
        </p:nvSpPr>
        <p:spPr>
          <a:xfrm>
            <a:off x="8029319" y="917725"/>
            <a:ext cx="3424739" cy="4852362"/>
          </a:xfrm>
        </p:spPr>
        <p:txBody>
          <a:bodyPr vert="horz" lIns="91440" tIns="45720" rIns="91440" bIns="45720" rtlCol="0" anchor="ctr">
            <a:noAutofit/>
          </a:bodyPr>
          <a:lstStyle/>
          <a:p>
            <a:pPr>
              <a:buFontTx/>
              <a:buChar char="-"/>
            </a:pPr>
            <a:endParaRPr lang="en-GB" sz="1600" dirty="0">
              <a:solidFill>
                <a:srgbClr val="FFFFFF"/>
              </a:solidFill>
              <a:cs typeface="Calibri"/>
            </a:endParaRPr>
          </a:p>
          <a:p>
            <a:r>
              <a:rPr lang="en-GB" sz="1600" dirty="0">
                <a:solidFill>
                  <a:srgbClr val="FFFFFF"/>
                </a:solidFill>
              </a:rPr>
              <a:t>Successfully navigating challenge is associated with positive wellbeing and development of self-efficacy</a:t>
            </a:r>
          </a:p>
          <a:p>
            <a:r>
              <a:rPr lang="en-GB" sz="1600" dirty="0">
                <a:solidFill>
                  <a:srgbClr val="FFFFFF"/>
                </a:solidFill>
              </a:rPr>
              <a:t>Activities which normalise challenge (Jones et al., 2020), ‘maintain perspective’ (Turner, Scott-Young and Holdsworth, 2017) and support reflection</a:t>
            </a:r>
            <a:endParaRPr lang="en-GB" sz="1600" dirty="0">
              <a:solidFill>
                <a:srgbClr val="FFFFFF"/>
              </a:solidFill>
              <a:cs typeface="Calibri"/>
            </a:endParaRPr>
          </a:p>
          <a:p>
            <a:pPr marL="457200" indent="-457200">
              <a:buAutoNum type="alphaLcParenR"/>
            </a:pPr>
            <a:r>
              <a:rPr lang="en-GB" sz="1600" dirty="0">
                <a:solidFill>
                  <a:srgbClr val="FFFFFF"/>
                </a:solidFill>
              </a:rPr>
              <a:t>Remove unnecessary stressors in the academic context</a:t>
            </a:r>
            <a:endParaRPr lang="en-GB" sz="1600" dirty="0">
              <a:solidFill>
                <a:srgbClr val="FFFFFF"/>
              </a:solidFill>
              <a:cs typeface="Calibri"/>
            </a:endParaRPr>
          </a:p>
          <a:p>
            <a:pPr marL="457200" indent="-457200">
              <a:buAutoNum type="alphaLcParenR"/>
            </a:pPr>
            <a:r>
              <a:rPr lang="en-GB" sz="1600" dirty="0">
                <a:solidFill>
                  <a:srgbClr val="FFFFFF"/>
                </a:solidFill>
              </a:rPr>
              <a:t>Explicitly engage with challenge: make this visible via discussion with peers and via role modelling</a:t>
            </a:r>
            <a:endParaRPr lang="en-GB" sz="1600" dirty="0">
              <a:solidFill>
                <a:srgbClr val="FFFFFF"/>
              </a:solidFill>
              <a:cs typeface="Calibri"/>
            </a:endParaRPr>
          </a:p>
          <a:p>
            <a:pPr marL="457200" indent="-457200">
              <a:buAutoNum type="alphaLcParenR"/>
            </a:pPr>
            <a:r>
              <a:rPr lang="en-GB" sz="1600" dirty="0">
                <a:solidFill>
                  <a:srgbClr val="FFFFFF"/>
                </a:solidFill>
              </a:rPr>
              <a:t>Include opportunities for self reflection and peer feedback. Activities to support self-regulated development</a:t>
            </a:r>
          </a:p>
          <a:p>
            <a:pPr marL="457200" indent="-457200">
              <a:buAutoNum type="alphaLcParenR"/>
            </a:pPr>
            <a:r>
              <a:rPr lang="en-GB" sz="1600" dirty="0">
                <a:solidFill>
                  <a:srgbClr val="FFFFFF"/>
                </a:solidFill>
                <a:cs typeface="Calibri"/>
              </a:rPr>
              <a:t>Provide rationale so that challenges are meaningful and understood relative to progression</a:t>
            </a:r>
          </a:p>
        </p:txBody>
      </p:sp>
    </p:spTree>
    <p:extLst>
      <p:ext uri="{BB962C8B-B14F-4D97-AF65-F5344CB8AC3E}">
        <p14:creationId xmlns:p14="http://schemas.microsoft.com/office/powerpoint/2010/main" val="312937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7354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4593E0-9C8A-48DB-A4CA-102D3AB7AF08}"/>
              </a:ext>
            </a:extLst>
          </p:cNvPr>
          <p:cNvSpPr>
            <a:spLocks noGrp="1"/>
          </p:cNvSpPr>
          <p:nvPr>
            <p:ph type="title"/>
          </p:nvPr>
        </p:nvSpPr>
        <p:spPr>
          <a:xfrm>
            <a:off x="524256" y="491260"/>
            <a:ext cx="6594189" cy="1625210"/>
          </a:xfrm>
        </p:spPr>
        <p:txBody>
          <a:bodyPr>
            <a:normAutofit/>
          </a:bodyPr>
          <a:lstStyle/>
          <a:p>
            <a:r>
              <a:rPr lang="en-GB" sz="4000" dirty="0">
                <a:solidFill>
                  <a:srgbClr val="FFFFFF"/>
                </a:solidFill>
              </a:rPr>
              <a:t>Normalising challenge and recognising achievement </a:t>
            </a:r>
            <a:endParaRPr lang="en-GB" sz="4000" dirty="0">
              <a:solidFill>
                <a:srgbClr val="FFFFFF"/>
              </a:solidFill>
              <a:cs typeface="Calibri Light"/>
            </a:endParaRPr>
          </a:p>
        </p:txBody>
      </p:sp>
      <p:pic>
        <p:nvPicPr>
          <p:cNvPr id="7" name="Picture 6">
            <a:extLst>
              <a:ext uri="{FF2B5EF4-FFF2-40B4-BE49-F238E27FC236}">
                <a16:creationId xmlns:a16="http://schemas.microsoft.com/office/drawing/2014/main" id="{98A284E4-1168-49D7-9D3F-F60F6D03FC77}"/>
              </a:ext>
            </a:extLst>
          </p:cNvPr>
          <p:cNvPicPr>
            <a:picLocks noChangeAspect="1"/>
          </p:cNvPicPr>
          <p:nvPr/>
        </p:nvPicPr>
        <p:blipFill rotWithShape="1">
          <a:blip r:embed="rId2">
            <a:extLst>
              <a:ext uri="{28A0092B-C50C-407E-A947-70E740481C1C}">
                <a14:useLocalDpi xmlns:a14="http://schemas.microsoft.com/office/drawing/2010/main" val="0"/>
              </a:ext>
            </a:extLst>
          </a:blip>
          <a:srcRect l="2695" r="-3" b="-3"/>
          <a:stretch/>
        </p:blipFill>
        <p:spPr>
          <a:xfrm>
            <a:off x="327547" y="2454903"/>
            <a:ext cx="7058306" cy="4080254"/>
          </a:xfrm>
          <a:prstGeom prst="rect">
            <a:avLst/>
          </a:prstGeom>
        </p:spPr>
      </p:pic>
      <p:sp>
        <p:nvSpPr>
          <p:cNvPr id="33" name="Rectangle 3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7238B2D-D7F2-4A57-8FD1-D5482819F6DF}"/>
              </a:ext>
            </a:extLst>
          </p:cNvPr>
          <p:cNvSpPr>
            <a:spLocks noGrp="1"/>
          </p:cNvSpPr>
          <p:nvPr>
            <p:ph idx="1"/>
          </p:nvPr>
        </p:nvSpPr>
        <p:spPr>
          <a:xfrm>
            <a:off x="8029319" y="925033"/>
            <a:ext cx="3751555" cy="4845054"/>
          </a:xfrm>
        </p:spPr>
        <p:txBody>
          <a:bodyPr vert="horz" lIns="91440" tIns="45720" rIns="91440" bIns="45720" rtlCol="0" anchor="ctr">
            <a:noAutofit/>
          </a:bodyPr>
          <a:lstStyle/>
          <a:p>
            <a:pPr marL="0" indent="0">
              <a:buNone/>
            </a:pPr>
            <a:r>
              <a:rPr lang="en-GB" sz="1600" b="1" dirty="0">
                <a:solidFill>
                  <a:srgbClr val="FFFFFF"/>
                </a:solidFill>
                <a:cs typeface="Calibri"/>
              </a:rPr>
              <a:t>Examples from your teaching practice?</a:t>
            </a:r>
          </a:p>
          <a:p>
            <a:pPr marL="0" indent="0">
              <a:buNone/>
            </a:pPr>
            <a:endParaRPr lang="en-GB" sz="1600" dirty="0">
              <a:solidFill>
                <a:srgbClr val="FFFFFF"/>
              </a:solidFill>
              <a:cs typeface="Calibri"/>
            </a:endParaRPr>
          </a:p>
          <a:p>
            <a:pPr marL="0" indent="0">
              <a:buNone/>
            </a:pPr>
            <a:r>
              <a:rPr lang="en-GB" sz="1600" dirty="0">
                <a:solidFill>
                  <a:srgbClr val="FFFFFF"/>
                </a:solidFill>
                <a:cs typeface="Calibri"/>
              </a:rPr>
              <a:t>Towards the start of your module, introducing an early task that engages students and is sufficiently challenging.</a:t>
            </a:r>
          </a:p>
          <a:p>
            <a:pPr marL="0" indent="0">
              <a:buNone/>
            </a:pPr>
            <a:endParaRPr lang="en-GB" sz="1600" dirty="0">
              <a:solidFill>
                <a:srgbClr val="FFFFFF"/>
              </a:solidFill>
              <a:cs typeface="Calibri"/>
            </a:endParaRPr>
          </a:p>
          <a:p>
            <a:pPr marL="0" indent="0">
              <a:buNone/>
            </a:pPr>
            <a:r>
              <a:rPr lang="en-GB" sz="1600" dirty="0">
                <a:solidFill>
                  <a:srgbClr val="FFFFFF"/>
                </a:solidFill>
                <a:cs typeface="Calibri"/>
              </a:rPr>
              <a:t>Exploration of ‘hopes and fears’ in small groups or anonymously to identify collective perspectives. </a:t>
            </a:r>
          </a:p>
          <a:p>
            <a:pPr marL="0" indent="0">
              <a:buNone/>
            </a:pPr>
            <a:endParaRPr lang="en-GB" sz="1600" dirty="0">
              <a:solidFill>
                <a:srgbClr val="FFFFFF"/>
              </a:solidFill>
              <a:cs typeface="Calibri"/>
            </a:endParaRPr>
          </a:p>
          <a:p>
            <a:pPr marL="0" indent="0">
              <a:buNone/>
            </a:pPr>
            <a:r>
              <a:rPr lang="en-GB" sz="1600" dirty="0">
                <a:solidFill>
                  <a:srgbClr val="FFFFFF"/>
                </a:solidFill>
                <a:cs typeface="Calibri"/>
              </a:rPr>
              <a:t>Role modelling and openness.</a:t>
            </a:r>
          </a:p>
          <a:p>
            <a:pPr marL="0" indent="0">
              <a:buNone/>
            </a:pPr>
            <a:endParaRPr lang="en-GB" sz="1600" dirty="0">
              <a:solidFill>
                <a:srgbClr val="FFFFFF"/>
              </a:solidFill>
              <a:cs typeface="Calibri"/>
            </a:endParaRPr>
          </a:p>
          <a:p>
            <a:pPr marL="0" indent="0">
              <a:buNone/>
            </a:pPr>
            <a:r>
              <a:rPr lang="en-GB" sz="1600" dirty="0">
                <a:solidFill>
                  <a:srgbClr val="FFFFFF"/>
                </a:solidFill>
                <a:cs typeface="Calibri"/>
              </a:rPr>
              <a:t>Normalising challenge in assessment through the development of assessment literacies: e.g. student-led assignment guidance. </a:t>
            </a:r>
          </a:p>
          <a:p>
            <a:pPr marL="0" indent="0">
              <a:buNone/>
            </a:pPr>
            <a:endParaRPr lang="en-GB" sz="1600" dirty="0">
              <a:solidFill>
                <a:srgbClr val="FFFFFF"/>
              </a:solidFill>
              <a:cs typeface="Calibri"/>
            </a:endParaRPr>
          </a:p>
          <a:p>
            <a:pPr marL="0" indent="0">
              <a:buNone/>
            </a:pPr>
            <a:r>
              <a:rPr lang="en-GB" sz="1600" dirty="0">
                <a:solidFill>
                  <a:srgbClr val="FFFFFF"/>
                </a:solidFill>
                <a:cs typeface="Calibri"/>
              </a:rPr>
              <a:t>Inclusion of self-reflection components to assessment. </a:t>
            </a:r>
          </a:p>
        </p:txBody>
      </p:sp>
    </p:spTree>
    <p:extLst>
      <p:ext uri="{BB962C8B-B14F-4D97-AF65-F5344CB8AC3E}">
        <p14:creationId xmlns:p14="http://schemas.microsoft.com/office/powerpoint/2010/main" val="1565565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008067694E88449F326CA9D2388AA5" ma:contentTypeVersion="10" ma:contentTypeDescription="Create a new document." ma:contentTypeScope="" ma:versionID="d9a4485d0a502e69219c4da45748b2d9">
  <xsd:schema xmlns:xsd="http://www.w3.org/2001/XMLSchema" xmlns:xs="http://www.w3.org/2001/XMLSchema" xmlns:p="http://schemas.microsoft.com/office/2006/metadata/properties" xmlns:ns2="ef9537cd-5150-4ac2-84c4-e7f7dfa877d4" targetNamespace="http://schemas.microsoft.com/office/2006/metadata/properties" ma:root="true" ma:fieldsID="9f1782a6b206e5ba35afe0aaf3d9d5ea" ns2:_="">
    <xsd:import namespace="ef9537cd-5150-4ac2-84c4-e7f7dfa877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537cd-5150-4ac2-84c4-e7f7dfa877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255B9-B179-4EEA-972D-D18A1614DDD0}">
  <ds:schemaRef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ef9537cd-5150-4ac2-84c4-e7f7dfa877d4"/>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7570AE38-D306-417F-BF77-7F662D8E14A1}">
  <ds:schemaRefs>
    <ds:schemaRef ds:uri="http://schemas.microsoft.com/sharepoint/v3/contenttype/forms"/>
  </ds:schemaRefs>
</ds:datastoreItem>
</file>

<file path=customXml/itemProps3.xml><?xml version="1.0" encoding="utf-8"?>
<ds:datastoreItem xmlns:ds="http://schemas.openxmlformats.org/officeDocument/2006/customXml" ds:itemID="{ED60101D-B026-4E67-8E93-C7A492919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537cd-5150-4ac2-84c4-e7f7dfa87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TotalTime>
  <Words>1625</Words>
  <Application>Microsoft Office PowerPoint</Application>
  <PresentationFormat>Widescreen</PresentationFormat>
  <Paragraphs>147</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Arial,Sans-Serif</vt:lpstr>
      <vt:lpstr>Calibri</vt:lpstr>
      <vt:lpstr>Calibri Light</vt:lpstr>
      <vt:lpstr>Office Theme</vt:lpstr>
      <vt:lpstr>Embedding wellbeing in the classroom: Staff workshop  Embedding wellbeing in the curriculum:  What could this look like in your teaching context? </vt:lpstr>
      <vt:lpstr>Consider your experience as a university student…</vt:lpstr>
      <vt:lpstr>How do you support student wellbeing through your teaching, learning and assessment practices?</vt:lpstr>
      <vt:lpstr>Definition of wellbeing 1</vt:lpstr>
      <vt:lpstr>Definition of wellbeing 2</vt:lpstr>
      <vt:lpstr>Embedding wellbeing in the curriculum</vt:lpstr>
      <vt:lpstr>Affective and social dimensions of learning</vt:lpstr>
      <vt:lpstr>Normalising challenge and recognising achievement </vt:lpstr>
      <vt:lpstr>Normalising challenge and recognising achievement </vt:lpstr>
      <vt:lpstr>Building connections and belonging </vt:lpstr>
      <vt:lpstr>Building connections and belonging</vt:lpstr>
      <vt:lpstr>Active engagement and partnership</vt:lpstr>
      <vt:lpstr>Active engagement and partnership</vt:lpstr>
      <vt:lpstr>Practical application</vt:lpstr>
      <vt:lpstr>Key take-aways</vt:lpstr>
      <vt:lpstr>References </vt:lpstr>
      <vt:lpstr>References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wellbeing in our curriculum</dc:title>
  <dc:creator>QAA</dc:creator>
  <cp:lastModifiedBy>Oonagh Holland</cp:lastModifiedBy>
  <cp:revision>39</cp:revision>
  <dcterms:created xsi:type="dcterms:W3CDTF">2021-01-05T14:38:24Z</dcterms:created>
  <dcterms:modified xsi:type="dcterms:W3CDTF">2021-12-21T08:53:34Z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0x0101006A008067694E88449F326CA9D2388AA5</vt:lpwstr>
  </property>
</Properties>
</file>