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1"/>
  </p:sldMasterIdLst>
  <p:notesMasterIdLst>
    <p:notesMasterId r:id="rId25"/>
  </p:notesMasterIdLst>
  <p:sldIdLst>
    <p:sldId id="276" r:id="rId2"/>
    <p:sldId id="300" r:id="rId3"/>
    <p:sldId id="301" r:id="rId4"/>
    <p:sldId id="269" r:id="rId5"/>
    <p:sldId id="290" r:id="rId6"/>
    <p:sldId id="291" r:id="rId7"/>
    <p:sldId id="302" r:id="rId8"/>
    <p:sldId id="303" r:id="rId9"/>
    <p:sldId id="292" r:id="rId10"/>
    <p:sldId id="304" r:id="rId11"/>
    <p:sldId id="285" r:id="rId12"/>
    <p:sldId id="286" r:id="rId13"/>
    <p:sldId id="297" r:id="rId14"/>
    <p:sldId id="282" r:id="rId15"/>
    <p:sldId id="283" r:id="rId16"/>
    <p:sldId id="294" r:id="rId17"/>
    <p:sldId id="284" r:id="rId18"/>
    <p:sldId id="306" r:id="rId19"/>
    <p:sldId id="287" r:id="rId20"/>
    <p:sldId id="288" r:id="rId21"/>
    <p:sldId id="298" r:id="rId22"/>
    <p:sldId id="299" r:id="rId23"/>
    <p:sldId id="30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1E"/>
    <a:srgbClr val="BCB100"/>
    <a:srgbClr val="00BEB8"/>
    <a:srgbClr val="77B3D2"/>
    <a:srgbClr val="007BB1"/>
    <a:srgbClr val="BBB000"/>
    <a:srgbClr val="B743B9"/>
    <a:srgbClr val="7A53C4"/>
    <a:srgbClr val="80BCFF"/>
    <a:srgbClr val="B7A1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861F9-2D94-44C4-AD53-461BB1639C7B}" v="7" dt="2022-03-21T11:36:32.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1.xml"/><Relationship Id="rId1" Type="http://schemas.openxmlformats.org/officeDocument/2006/relationships/slide" Target="../slides/slide4.xml"/><Relationship Id="rId4"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A5A26-3404-4789-819C-7DE032E3D374}"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E9BBCBBE-DA2A-4C89-8D5D-DC19427F9E44}">
      <dgm:prSet phldrT="[Text]"/>
      <dgm:spPr>
        <a:solidFill>
          <a:srgbClr val="77B3D2"/>
        </a:solidFill>
        <a:ln>
          <a:solidFill>
            <a:schemeClr val="accent1">
              <a:lumMod val="75000"/>
            </a:schemeClr>
          </a:solidFill>
        </a:ln>
      </dgm:spPr>
      <dgm:t>
        <a:bodyPr/>
        <a:lstStyle/>
        <a:p>
          <a:r>
            <a:rPr lang="en-GB"/>
            <a:t>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E05D0A0-8CFA-43A8-9B5B-477B03BF257C}" type="parTrans" cxnId="{9CA324C8-ED57-453C-8F0C-2DDA681F119F}">
      <dgm:prSet/>
      <dgm:spPr/>
      <dgm:t>
        <a:bodyPr/>
        <a:lstStyle/>
        <a:p>
          <a:endParaRPr lang="en-GB"/>
        </a:p>
      </dgm:t>
    </dgm:pt>
    <dgm:pt modelId="{30A67C82-10B3-4C64-AB95-968E21509733}" type="sibTrans" cxnId="{9CA324C8-ED57-453C-8F0C-2DDA681F119F}">
      <dgm:prSet/>
      <dgm:spPr/>
      <dgm:t>
        <a:bodyPr/>
        <a:lstStyle/>
        <a:p>
          <a:endParaRPr lang="en-GB"/>
        </a:p>
      </dgm:t>
    </dgm:pt>
    <dgm:pt modelId="{74827D0F-B270-4BDF-8681-E747F3440CE4}">
      <dgm:prSet phldrT="[Text]"/>
      <dgm:spPr>
        <a:solidFill>
          <a:srgbClr val="FF791E"/>
        </a:solidFill>
        <a:ln>
          <a:solidFill>
            <a:schemeClr val="accent1">
              <a:lumMod val="75000"/>
            </a:schemeClr>
          </a:solidFill>
        </a:ln>
      </dgm:spPr>
      <dgm:t>
        <a:bodyPr/>
        <a:lstStyle/>
        <a:p>
          <a:r>
            <a:rPr lang="en-GB"/>
            <a:t>		</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BC00251-4E08-465E-B9D5-895DBDB19184}" type="parTrans" cxnId="{0677C2AF-6D52-4EC0-AFFD-058F2A89450F}">
      <dgm:prSet/>
      <dgm:spPr/>
      <dgm:t>
        <a:bodyPr/>
        <a:lstStyle/>
        <a:p>
          <a:endParaRPr lang="en-GB"/>
        </a:p>
      </dgm:t>
    </dgm:pt>
    <dgm:pt modelId="{29C60222-C91F-488A-B96F-B76B925CFF9A}" type="sibTrans" cxnId="{0677C2AF-6D52-4EC0-AFFD-058F2A89450F}">
      <dgm:prSet/>
      <dgm:spPr/>
      <dgm:t>
        <a:bodyPr/>
        <a:lstStyle/>
        <a:p>
          <a:endParaRPr lang="en-GB"/>
        </a:p>
      </dgm:t>
    </dgm:pt>
    <dgm:pt modelId="{6B53F5CD-79EF-4914-A675-E5EB664A1329}">
      <dgm:prSet phldrT="[Text]"/>
      <dgm:spPr>
        <a:solidFill>
          <a:srgbClr val="00BEB8"/>
        </a:solidFill>
        <a:ln>
          <a:solidFill>
            <a:schemeClr val="accent1">
              <a:lumMod val="75000"/>
            </a:schemeClr>
          </a:solidFill>
        </a:ln>
      </dgm:spPr>
      <dgm:t>
        <a:bodyPr/>
        <a:lstStyle/>
        <a:p>
          <a:r>
            <a:rPr lang="en-GB"/>
            <a:t>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C718D1E-09E5-4C4E-ABB9-493F830AFC53}" type="sibTrans" cxnId="{F62EA508-56FF-4333-BD48-20B82BFBF353}">
      <dgm:prSet/>
      <dgm:spPr/>
      <dgm:t>
        <a:bodyPr/>
        <a:lstStyle/>
        <a:p>
          <a:endParaRPr lang="en-GB"/>
        </a:p>
      </dgm:t>
    </dgm:pt>
    <dgm:pt modelId="{3CAAF0EC-3C2A-40B2-9E91-0343D1DB9FBA}" type="parTrans" cxnId="{F62EA508-56FF-4333-BD48-20B82BFBF353}">
      <dgm:prSet/>
      <dgm:spPr/>
      <dgm:t>
        <a:bodyPr/>
        <a:lstStyle/>
        <a:p>
          <a:endParaRPr lang="en-GB"/>
        </a:p>
      </dgm:t>
    </dgm:pt>
    <dgm:pt modelId="{AC3D1445-EFF1-439D-9709-0408DB5F2267}">
      <dgm:prSet phldrT="[Text]"/>
      <dgm:spPr>
        <a:solidFill>
          <a:srgbClr val="BCB100"/>
        </a:solidFill>
        <a:ln>
          <a:solidFill>
            <a:schemeClr val="accent1">
              <a:lumMod val="75000"/>
            </a:schemeClr>
          </a:solidFill>
        </a:ln>
      </dgm:spPr>
      <dgm:t>
        <a:bodyPr/>
        <a:lstStyle/>
        <a:p>
          <a:r>
            <a:rPr lang="en-GB"/>
            <a:t>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968160A-8392-4EED-914F-539CCA3198C9}" type="sibTrans" cxnId="{573D41E1-F763-4F70-B24D-D54C4557164E}">
      <dgm:prSet/>
      <dgm:spPr/>
      <dgm:t>
        <a:bodyPr/>
        <a:lstStyle/>
        <a:p>
          <a:endParaRPr lang="en-GB"/>
        </a:p>
      </dgm:t>
    </dgm:pt>
    <dgm:pt modelId="{3AAD5EA5-4228-4A22-A8BB-FFCAF4F974AF}" type="parTrans" cxnId="{573D41E1-F763-4F70-B24D-D54C4557164E}">
      <dgm:prSet/>
      <dgm:spPr/>
      <dgm:t>
        <a:bodyPr/>
        <a:lstStyle/>
        <a:p>
          <a:endParaRPr lang="en-GB"/>
        </a:p>
      </dgm:t>
    </dgm:pt>
    <dgm:pt modelId="{848A7B26-F455-4EAC-803E-5238196EDA7E}" type="pres">
      <dgm:prSet presAssocID="{AE9A5A26-3404-4789-819C-7DE032E3D374}" presName="outerComposite" presStyleCnt="0">
        <dgm:presLayoutVars>
          <dgm:chMax val="5"/>
          <dgm:dir/>
          <dgm:resizeHandles val="exact"/>
        </dgm:presLayoutVars>
      </dgm:prSet>
      <dgm:spPr/>
    </dgm:pt>
    <dgm:pt modelId="{03D8E8DA-5806-4E13-967A-EF0533ABE68A}" type="pres">
      <dgm:prSet presAssocID="{AE9A5A26-3404-4789-819C-7DE032E3D374}" presName="dummyMaxCanvas" presStyleCnt="0">
        <dgm:presLayoutVars/>
      </dgm:prSet>
      <dgm:spPr/>
    </dgm:pt>
    <dgm:pt modelId="{1484E8AB-84FD-4C40-9A3D-AB5F3F5B83EB}" type="pres">
      <dgm:prSet presAssocID="{AE9A5A26-3404-4789-819C-7DE032E3D374}" presName="FourNodes_1" presStyleLbl="node1" presStyleIdx="0" presStyleCnt="4">
        <dgm:presLayoutVars>
          <dgm:bulletEnabled val="1"/>
        </dgm:presLayoutVars>
      </dgm:prSet>
      <dgm:spPr/>
    </dgm:pt>
    <dgm:pt modelId="{6C3F46C0-5E80-4012-A696-98978EA151C3}" type="pres">
      <dgm:prSet presAssocID="{AE9A5A26-3404-4789-819C-7DE032E3D374}" presName="FourNodes_2" presStyleLbl="node1" presStyleIdx="1" presStyleCnt="4">
        <dgm:presLayoutVars>
          <dgm:bulletEnabled val="1"/>
        </dgm:presLayoutVars>
      </dgm:prSet>
      <dgm:spPr/>
    </dgm:pt>
    <dgm:pt modelId="{0E8EDD8E-1A03-4B9D-B823-3E15E9184F40}" type="pres">
      <dgm:prSet presAssocID="{AE9A5A26-3404-4789-819C-7DE032E3D374}" presName="FourNodes_3" presStyleLbl="node1" presStyleIdx="2" presStyleCnt="4">
        <dgm:presLayoutVars>
          <dgm:bulletEnabled val="1"/>
        </dgm:presLayoutVars>
      </dgm:prSet>
      <dgm:spPr/>
    </dgm:pt>
    <dgm:pt modelId="{31EE0239-5DDE-4B01-86A8-B2EEA734E952}" type="pres">
      <dgm:prSet presAssocID="{AE9A5A26-3404-4789-819C-7DE032E3D374}" presName="FourNodes_4" presStyleLbl="node1" presStyleIdx="3" presStyleCnt="4">
        <dgm:presLayoutVars>
          <dgm:bulletEnabled val="1"/>
        </dgm:presLayoutVars>
      </dgm:prSet>
      <dgm:spPr/>
    </dgm:pt>
    <dgm:pt modelId="{57CD6BC4-2CAC-45DB-B898-30D75EF58229}" type="pres">
      <dgm:prSet presAssocID="{AE9A5A26-3404-4789-819C-7DE032E3D374}" presName="FourConn_1-2" presStyleLbl="fgAccFollowNode1" presStyleIdx="0" presStyleCnt="3" custLinFactNeighborX="-43528" custLinFactNeighborY="3840">
        <dgm:presLayoutVars>
          <dgm:bulletEnabled val="1"/>
        </dgm:presLayoutVars>
      </dgm:prSet>
      <dgm:spPr/>
    </dgm:pt>
    <dgm:pt modelId="{16EE5048-F8D9-4D6F-8C4E-279D2027FBF2}" type="pres">
      <dgm:prSet presAssocID="{AE9A5A26-3404-4789-819C-7DE032E3D374}" presName="FourConn_2-3" presStyleLbl="fgAccFollowNode1" presStyleIdx="1" presStyleCnt="3" custLinFactNeighborX="-43528" custLinFactNeighborY="3840">
        <dgm:presLayoutVars>
          <dgm:bulletEnabled val="1"/>
        </dgm:presLayoutVars>
      </dgm:prSet>
      <dgm:spPr/>
    </dgm:pt>
    <dgm:pt modelId="{B8213F79-9251-44A0-813E-5EF8AB9CCEA1}" type="pres">
      <dgm:prSet presAssocID="{AE9A5A26-3404-4789-819C-7DE032E3D374}" presName="FourConn_3-4" presStyleLbl="fgAccFollowNode1" presStyleIdx="2" presStyleCnt="3" custLinFactNeighborX="-43528" custLinFactNeighborY="3840">
        <dgm:presLayoutVars>
          <dgm:bulletEnabled val="1"/>
        </dgm:presLayoutVars>
      </dgm:prSet>
      <dgm:spPr/>
    </dgm:pt>
    <dgm:pt modelId="{D7031DDE-9B5D-45E3-9C57-79369A739B77}" type="pres">
      <dgm:prSet presAssocID="{AE9A5A26-3404-4789-819C-7DE032E3D374}" presName="FourNodes_1_text" presStyleLbl="node1" presStyleIdx="3" presStyleCnt="4">
        <dgm:presLayoutVars>
          <dgm:bulletEnabled val="1"/>
        </dgm:presLayoutVars>
      </dgm:prSet>
      <dgm:spPr/>
    </dgm:pt>
    <dgm:pt modelId="{7759258B-2AFE-4F10-8AF8-84EE57D695A4}" type="pres">
      <dgm:prSet presAssocID="{AE9A5A26-3404-4789-819C-7DE032E3D374}" presName="FourNodes_2_text" presStyleLbl="node1" presStyleIdx="3" presStyleCnt="4">
        <dgm:presLayoutVars>
          <dgm:bulletEnabled val="1"/>
        </dgm:presLayoutVars>
      </dgm:prSet>
      <dgm:spPr/>
    </dgm:pt>
    <dgm:pt modelId="{E710160A-8BC8-41C2-B743-0094B267B624}" type="pres">
      <dgm:prSet presAssocID="{AE9A5A26-3404-4789-819C-7DE032E3D374}" presName="FourNodes_3_text" presStyleLbl="node1" presStyleIdx="3" presStyleCnt="4">
        <dgm:presLayoutVars>
          <dgm:bulletEnabled val="1"/>
        </dgm:presLayoutVars>
      </dgm:prSet>
      <dgm:spPr/>
    </dgm:pt>
    <dgm:pt modelId="{E556D678-6BBF-4D8E-A3E0-E669A7C8630D}" type="pres">
      <dgm:prSet presAssocID="{AE9A5A26-3404-4789-819C-7DE032E3D374}" presName="FourNodes_4_text" presStyleLbl="node1" presStyleIdx="3" presStyleCnt="4">
        <dgm:presLayoutVars>
          <dgm:bulletEnabled val="1"/>
        </dgm:presLayoutVars>
      </dgm:prSet>
      <dgm:spPr/>
    </dgm:pt>
  </dgm:ptLst>
  <dgm:cxnLst>
    <dgm:cxn modelId="{F62EA508-56FF-4333-BD48-20B82BFBF353}" srcId="{AE9A5A26-3404-4789-819C-7DE032E3D374}" destId="{6B53F5CD-79EF-4914-A675-E5EB664A1329}" srcOrd="3" destOrd="0" parTransId="{3CAAF0EC-3C2A-40B2-9E91-0343D1DB9FBA}" sibTransId="{1C718D1E-09E5-4C4E-ABB9-493F830AFC53}"/>
    <dgm:cxn modelId="{A1D3710A-CBFE-4AF2-B078-9FA8FF7244D1}" type="presOf" srcId="{29C60222-C91F-488A-B96F-B76B925CFF9A}" destId="{16EE5048-F8D9-4D6F-8C4E-279D2027FBF2}" srcOrd="0" destOrd="0" presId="urn:microsoft.com/office/officeart/2005/8/layout/vProcess5"/>
    <dgm:cxn modelId="{E256715D-9186-419A-B7F7-CD5BC2144891}" type="presOf" srcId="{74827D0F-B270-4BDF-8681-E747F3440CE4}" destId="{7759258B-2AFE-4F10-8AF8-84EE57D695A4}" srcOrd="1" destOrd="0" presId="urn:microsoft.com/office/officeart/2005/8/layout/vProcess5"/>
    <dgm:cxn modelId="{95B0A742-006F-4776-BA8A-AF02E6B356D1}" type="presOf" srcId="{AC3D1445-EFF1-439D-9709-0408DB5F2267}" destId="{E710160A-8BC8-41C2-B743-0094B267B624}" srcOrd="1" destOrd="0" presId="urn:microsoft.com/office/officeart/2005/8/layout/vProcess5"/>
    <dgm:cxn modelId="{B1C17E6D-5826-4C28-994E-DE2914DC5B80}" type="presOf" srcId="{30A67C82-10B3-4C64-AB95-968E21509733}" destId="{57CD6BC4-2CAC-45DB-B898-30D75EF58229}" srcOrd="0" destOrd="0" presId="urn:microsoft.com/office/officeart/2005/8/layout/vProcess5"/>
    <dgm:cxn modelId="{A6872673-97A8-4947-A01D-1B621FAF9E48}" type="presOf" srcId="{AC3D1445-EFF1-439D-9709-0408DB5F2267}" destId="{0E8EDD8E-1A03-4B9D-B823-3E15E9184F40}" srcOrd="0" destOrd="0" presId="urn:microsoft.com/office/officeart/2005/8/layout/vProcess5"/>
    <dgm:cxn modelId="{52D3EB87-FB2B-4ED6-8C8B-FE0B40DEB9D8}" type="presOf" srcId="{1968160A-8392-4EED-914F-539CCA3198C9}" destId="{B8213F79-9251-44A0-813E-5EF8AB9CCEA1}" srcOrd="0" destOrd="0" presId="urn:microsoft.com/office/officeart/2005/8/layout/vProcess5"/>
    <dgm:cxn modelId="{D4AA569F-001B-40BE-8520-86EF47E7A65E}" type="presOf" srcId="{E9BBCBBE-DA2A-4C89-8D5D-DC19427F9E44}" destId="{D7031DDE-9B5D-45E3-9C57-79369A739B77}" srcOrd="1" destOrd="0" presId="urn:microsoft.com/office/officeart/2005/8/layout/vProcess5"/>
    <dgm:cxn modelId="{9EE2B2AD-C32F-4E67-90D9-8DA3EBC4C90A}" type="presOf" srcId="{74827D0F-B270-4BDF-8681-E747F3440CE4}" destId="{6C3F46C0-5E80-4012-A696-98978EA151C3}" srcOrd="0" destOrd="0" presId="urn:microsoft.com/office/officeart/2005/8/layout/vProcess5"/>
    <dgm:cxn modelId="{0677C2AF-6D52-4EC0-AFFD-058F2A89450F}" srcId="{AE9A5A26-3404-4789-819C-7DE032E3D374}" destId="{74827D0F-B270-4BDF-8681-E747F3440CE4}" srcOrd="1" destOrd="0" parTransId="{4BC00251-4E08-465E-B9D5-895DBDB19184}" sibTransId="{29C60222-C91F-488A-B96F-B76B925CFF9A}"/>
    <dgm:cxn modelId="{85EAD6B6-047A-40BF-9E9C-B2925AA40EC8}" type="presOf" srcId="{6B53F5CD-79EF-4914-A675-E5EB664A1329}" destId="{31EE0239-5DDE-4B01-86A8-B2EEA734E952}" srcOrd="0" destOrd="0" presId="urn:microsoft.com/office/officeart/2005/8/layout/vProcess5"/>
    <dgm:cxn modelId="{770240C2-A6EB-43CA-B388-849317D6EB20}" type="presOf" srcId="{6B53F5CD-79EF-4914-A675-E5EB664A1329}" destId="{E556D678-6BBF-4D8E-A3E0-E669A7C8630D}" srcOrd="1" destOrd="0" presId="urn:microsoft.com/office/officeart/2005/8/layout/vProcess5"/>
    <dgm:cxn modelId="{9CA324C8-ED57-453C-8F0C-2DDA681F119F}" srcId="{AE9A5A26-3404-4789-819C-7DE032E3D374}" destId="{E9BBCBBE-DA2A-4C89-8D5D-DC19427F9E44}" srcOrd="0" destOrd="0" parTransId="{0E05D0A0-8CFA-43A8-9B5B-477B03BF257C}" sibTransId="{30A67C82-10B3-4C64-AB95-968E21509733}"/>
    <dgm:cxn modelId="{CA7620DA-2229-4EE5-850A-F96ED7CBC6C7}" type="presOf" srcId="{E9BBCBBE-DA2A-4C89-8D5D-DC19427F9E44}" destId="{1484E8AB-84FD-4C40-9A3D-AB5F3F5B83EB}" srcOrd="0" destOrd="0" presId="urn:microsoft.com/office/officeart/2005/8/layout/vProcess5"/>
    <dgm:cxn modelId="{573D41E1-F763-4F70-B24D-D54C4557164E}" srcId="{AE9A5A26-3404-4789-819C-7DE032E3D374}" destId="{AC3D1445-EFF1-439D-9709-0408DB5F2267}" srcOrd="2" destOrd="0" parTransId="{3AAD5EA5-4228-4A22-A8BB-FFCAF4F974AF}" sibTransId="{1968160A-8392-4EED-914F-539CCA3198C9}"/>
    <dgm:cxn modelId="{5C83A2FA-8009-4BA6-8CC6-1A7FD419E25D}" type="presOf" srcId="{AE9A5A26-3404-4789-819C-7DE032E3D374}" destId="{848A7B26-F455-4EAC-803E-5238196EDA7E}" srcOrd="0" destOrd="0" presId="urn:microsoft.com/office/officeart/2005/8/layout/vProcess5"/>
    <dgm:cxn modelId="{92742D69-BFB6-457D-B77D-BAD70109D849}" type="presParOf" srcId="{848A7B26-F455-4EAC-803E-5238196EDA7E}" destId="{03D8E8DA-5806-4E13-967A-EF0533ABE68A}" srcOrd="0" destOrd="0" presId="urn:microsoft.com/office/officeart/2005/8/layout/vProcess5"/>
    <dgm:cxn modelId="{CE95FB49-EC2A-4F5F-9FE2-D2DA96621411}" type="presParOf" srcId="{848A7B26-F455-4EAC-803E-5238196EDA7E}" destId="{1484E8AB-84FD-4C40-9A3D-AB5F3F5B83EB}" srcOrd="1" destOrd="0" presId="urn:microsoft.com/office/officeart/2005/8/layout/vProcess5"/>
    <dgm:cxn modelId="{08B722DA-F571-42EF-B243-7DB5D421E7B9}" type="presParOf" srcId="{848A7B26-F455-4EAC-803E-5238196EDA7E}" destId="{6C3F46C0-5E80-4012-A696-98978EA151C3}" srcOrd="2" destOrd="0" presId="urn:microsoft.com/office/officeart/2005/8/layout/vProcess5"/>
    <dgm:cxn modelId="{2389DDFD-77C0-4ACC-91BF-3B8C962A0682}" type="presParOf" srcId="{848A7B26-F455-4EAC-803E-5238196EDA7E}" destId="{0E8EDD8E-1A03-4B9D-B823-3E15E9184F40}" srcOrd="3" destOrd="0" presId="urn:microsoft.com/office/officeart/2005/8/layout/vProcess5"/>
    <dgm:cxn modelId="{5E1C835B-7831-4FEA-BFC8-FADA33AB4AAC}" type="presParOf" srcId="{848A7B26-F455-4EAC-803E-5238196EDA7E}" destId="{31EE0239-5DDE-4B01-86A8-B2EEA734E952}" srcOrd="4" destOrd="0" presId="urn:microsoft.com/office/officeart/2005/8/layout/vProcess5"/>
    <dgm:cxn modelId="{926F30B3-5B93-4E88-8F38-ABC6A7667240}" type="presParOf" srcId="{848A7B26-F455-4EAC-803E-5238196EDA7E}" destId="{57CD6BC4-2CAC-45DB-B898-30D75EF58229}" srcOrd="5" destOrd="0" presId="urn:microsoft.com/office/officeart/2005/8/layout/vProcess5"/>
    <dgm:cxn modelId="{60437D42-11E5-4093-BF9C-81AC19A44549}" type="presParOf" srcId="{848A7B26-F455-4EAC-803E-5238196EDA7E}" destId="{16EE5048-F8D9-4D6F-8C4E-279D2027FBF2}" srcOrd="6" destOrd="0" presId="urn:microsoft.com/office/officeart/2005/8/layout/vProcess5"/>
    <dgm:cxn modelId="{FEE982A9-62DD-422D-BE7A-4C60C586ADD2}" type="presParOf" srcId="{848A7B26-F455-4EAC-803E-5238196EDA7E}" destId="{B8213F79-9251-44A0-813E-5EF8AB9CCEA1}" srcOrd="7" destOrd="0" presId="urn:microsoft.com/office/officeart/2005/8/layout/vProcess5"/>
    <dgm:cxn modelId="{5EBFE048-E784-44B7-A584-5BB8A82A8E62}" type="presParOf" srcId="{848A7B26-F455-4EAC-803E-5238196EDA7E}" destId="{D7031DDE-9B5D-45E3-9C57-79369A739B77}" srcOrd="8" destOrd="0" presId="urn:microsoft.com/office/officeart/2005/8/layout/vProcess5"/>
    <dgm:cxn modelId="{F2EA5F01-1A00-4CB5-93D6-56363BA6D0DF}" type="presParOf" srcId="{848A7B26-F455-4EAC-803E-5238196EDA7E}" destId="{7759258B-2AFE-4F10-8AF8-84EE57D695A4}" srcOrd="9" destOrd="0" presId="urn:microsoft.com/office/officeart/2005/8/layout/vProcess5"/>
    <dgm:cxn modelId="{1C165168-765B-48A3-99E5-1136D2AFBE73}" type="presParOf" srcId="{848A7B26-F455-4EAC-803E-5238196EDA7E}" destId="{E710160A-8BC8-41C2-B743-0094B267B624}" srcOrd="10" destOrd="0" presId="urn:microsoft.com/office/officeart/2005/8/layout/vProcess5"/>
    <dgm:cxn modelId="{9154DCD5-35EA-4D7F-B55C-FE48704192DF}" type="presParOf" srcId="{848A7B26-F455-4EAC-803E-5238196EDA7E}" destId="{E556D678-6BBF-4D8E-A3E0-E669A7C8630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4E8AB-84FD-4C40-9A3D-AB5F3F5B83EB}">
      <dsp:nvSpPr>
        <dsp:cNvPr id="0" name=""/>
        <dsp:cNvSpPr/>
      </dsp:nvSpPr>
      <dsp:spPr>
        <a:xfrm>
          <a:off x="0" y="0"/>
          <a:ext cx="4604738" cy="718386"/>
        </a:xfrm>
        <a:prstGeom prst="roundRect">
          <a:avLst>
            <a:gd name="adj" fmla="val 10000"/>
          </a:avLst>
        </a:prstGeom>
        <a:solidFill>
          <a:srgbClr val="77B3D2"/>
        </a:solidFill>
        <a:ln>
          <a:solidFill>
            <a:schemeClr val="accent1">
              <a:lumMod val="75000"/>
            </a:schemeClr>
          </a:solid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		</a:t>
          </a:r>
        </a:p>
      </dsp:txBody>
      <dsp:txXfrm>
        <a:off x="21041" y="21041"/>
        <a:ext cx="3768839" cy="676304"/>
      </dsp:txXfrm>
    </dsp:sp>
    <dsp:sp modelId="{6C3F46C0-5E80-4012-A696-98978EA151C3}">
      <dsp:nvSpPr>
        <dsp:cNvPr id="0" name=""/>
        <dsp:cNvSpPr/>
      </dsp:nvSpPr>
      <dsp:spPr>
        <a:xfrm>
          <a:off x="385646" y="849001"/>
          <a:ext cx="4604738" cy="718386"/>
        </a:xfrm>
        <a:prstGeom prst="roundRect">
          <a:avLst>
            <a:gd name="adj" fmla="val 10000"/>
          </a:avLst>
        </a:prstGeom>
        <a:solidFill>
          <a:srgbClr val="FF791E"/>
        </a:solidFill>
        <a:ln>
          <a:solidFill>
            <a:schemeClr val="accent1">
              <a:lumMod val="75000"/>
            </a:schemeClr>
          </a:solid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		</a:t>
          </a:r>
        </a:p>
      </dsp:txBody>
      <dsp:txXfrm>
        <a:off x="406687" y="870042"/>
        <a:ext cx="3710058" cy="676304"/>
      </dsp:txXfrm>
    </dsp:sp>
    <dsp:sp modelId="{0E8EDD8E-1A03-4B9D-B823-3E15E9184F40}">
      <dsp:nvSpPr>
        <dsp:cNvPr id="0" name=""/>
        <dsp:cNvSpPr/>
      </dsp:nvSpPr>
      <dsp:spPr>
        <a:xfrm>
          <a:off x="765537" y="1698003"/>
          <a:ext cx="4604738" cy="718386"/>
        </a:xfrm>
        <a:prstGeom prst="roundRect">
          <a:avLst>
            <a:gd name="adj" fmla="val 10000"/>
          </a:avLst>
        </a:prstGeom>
        <a:solidFill>
          <a:srgbClr val="BCB100"/>
        </a:solidFill>
        <a:ln>
          <a:solidFill>
            <a:schemeClr val="accent1">
              <a:lumMod val="75000"/>
            </a:schemeClr>
          </a:solid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		</a:t>
          </a:r>
        </a:p>
      </dsp:txBody>
      <dsp:txXfrm>
        <a:off x="786578" y="1719044"/>
        <a:ext cx="3715814" cy="676304"/>
      </dsp:txXfrm>
    </dsp:sp>
    <dsp:sp modelId="{31EE0239-5DDE-4B01-86A8-B2EEA734E952}">
      <dsp:nvSpPr>
        <dsp:cNvPr id="0" name=""/>
        <dsp:cNvSpPr/>
      </dsp:nvSpPr>
      <dsp:spPr>
        <a:xfrm>
          <a:off x="1151184" y="2547004"/>
          <a:ext cx="4604738" cy="718386"/>
        </a:xfrm>
        <a:prstGeom prst="roundRect">
          <a:avLst>
            <a:gd name="adj" fmla="val 10000"/>
          </a:avLst>
        </a:prstGeom>
        <a:solidFill>
          <a:srgbClr val="00BEB8"/>
        </a:solidFill>
        <a:ln>
          <a:solidFill>
            <a:schemeClr val="accent1">
              <a:lumMod val="75000"/>
            </a:schemeClr>
          </a:solid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		</a:t>
          </a:r>
        </a:p>
      </dsp:txBody>
      <dsp:txXfrm>
        <a:off x="1172225" y="2568045"/>
        <a:ext cx="3710058" cy="676304"/>
      </dsp:txXfrm>
    </dsp:sp>
    <dsp:sp modelId="{57CD6BC4-2CAC-45DB-B898-30D75EF58229}">
      <dsp:nvSpPr>
        <dsp:cNvPr id="0" name=""/>
        <dsp:cNvSpPr/>
      </dsp:nvSpPr>
      <dsp:spPr>
        <a:xfrm>
          <a:off x="3934533" y="568149"/>
          <a:ext cx="466950" cy="46695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4039597" y="568149"/>
        <a:ext cx="256822" cy="351380"/>
      </dsp:txXfrm>
    </dsp:sp>
    <dsp:sp modelId="{16EE5048-F8D9-4D6F-8C4E-279D2027FBF2}">
      <dsp:nvSpPr>
        <dsp:cNvPr id="0" name=""/>
        <dsp:cNvSpPr/>
      </dsp:nvSpPr>
      <dsp:spPr>
        <a:xfrm>
          <a:off x="4320179" y="1417150"/>
          <a:ext cx="466950" cy="46695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4425243" y="1417150"/>
        <a:ext cx="256822" cy="351380"/>
      </dsp:txXfrm>
    </dsp:sp>
    <dsp:sp modelId="{B8213F79-9251-44A0-813E-5EF8AB9CCEA1}">
      <dsp:nvSpPr>
        <dsp:cNvPr id="0" name=""/>
        <dsp:cNvSpPr/>
      </dsp:nvSpPr>
      <dsp:spPr>
        <a:xfrm>
          <a:off x="4700070" y="2266152"/>
          <a:ext cx="466950" cy="46695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4805134" y="2266152"/>
        <a:ext cx="256822" cy="3513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E8613-F772-486F-B630-96FAB4B2D683}"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832F3-52AF-4BBF-AB85-17B79D431397}" type="slidenum">
              <a:rPr lang="en-GB" smtClean="0"/>
              <a:t>‹#›</a:t>
            </a:fld>
            <a:endParaRPr lang="en-GB"/>
          </a:p>
        </p:txBody>
      </p:sp>
    </p:spTree>
    <p:extLst>
      <p:ext uri="{BB962C8B-B14F-4D97-AF65-F5344CB8AC3E}">
        <p14:creationId xmlns:p14="http://schemas.microsoft.com/office/powerpoint/2010/main" val="121327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6832F3-52AF-4BBF-AB85-17B79D431397}" type="slidenum">
              <a:rPr lang="en-GB" smtClean="0"/>
              <a:t>4</a:t>
            </a:fld>
            <a:endParaRPr lang="en-GB"/>
          </a:p>
        </p:txBody>
      </p:sp>
    </p:spTree>
    <p:extLst>
      <p:ext uri="{BB962C8B-B14F-4D97-AF65-F5344CB8AC3E}">
        <p14:creationId xmlns:p14="http://schemas.microsoft.com/office/powerpoint/2010/main" val="189143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6832F3-52AF-4BBF-AB85-17B79D431397}" type="slidenum">
              <a:rPr lang="en-GB" smtClean="0"/>
              <a:t>11</a:t>
            </a:fld>
            <a:endParaRPr lang="en-GB"/>
          </a:p>
        </p:txBody>
      </p:sp>
    </p:spTree>
    <p:extLst>
      <p:ext uri="{BB962C8B-B14F-4D97-AF65-F5344CB8AC3E}">
        <p14:creationId xmlns:p14="http://schemas.microsoft.com/office/powerpoint/2010/main" val="383738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6832F3-52AF-4BBF-AB85-17B79D431397}" type="slidenum">
              <a:rPr lang="en-GB" smtClean="0"/>
              <a:t>14</a:t>
            </a:fld>
            <a:endParaRPr lang="en-GB"/>
          </a:p>
        </p:txBody>
      </p:sp>
    </p:spTree>
    <p:extLst>
      <p:ext uri="{BB962C8B-B14F-4D97-AF65-F5344CB8AC3E}">
        <p14:creationId xmlns:p14="http://schemas.microsoft.com/office/powerpoint/2010/main" val="417227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6832F3-52AF-4BBF-AB85-17B79D431397}" type="slidenum">
              <a:rPr lang="en-GB" smtClean="0"/>
              <a:t>19</a:t>
            </a:fld>
            <a:endParaRPr lang="en-GB"/>
          </a:p>
        </p:txBody>
      </p:sp>
    </p:spTree>
    <p:extLst>
      <p:ext uri="{BB962C8B-B14F-4D97-AF65-F5344CB8AC3E}">
        <p14:creationId xmlns:p14="http://schemas.microsoft.com/office/powerpoint/2010/main" val="207732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8A889F3-AE65-4F29-90B6-D4B5918BACA3}"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9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1FEA-E842-425D-B306-347BDAA9830E}"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965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E1C116-0DD0-4E3A-A1F3-848559F9E2CC}"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58851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1086E6-3926-4396-A34E-3541835F2A1C}"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8741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59EC05-BCFF-4A56-A22C-C5229AE29EEC}"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88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3AB7A-02DA-4487-A0FD-1E440CFA95A4}" type="datetime1">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4973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0FD6B-F54C-4B71-B648-3C451AF96F4A}" type="datetime1">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296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48893-61C9-4AD2-B695-F8284061260E}" type="datetime1">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167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01FB55-121C-4403-AEEF-7EE16004A26F}" type="datetime1">
              <a:rPr lang="en-US" smtClean="0"/>
              <a:t>3/21/2022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2877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FEB1D1-EB31-490C-A579-42DECD1AFC33}" type="datetime1">
              <a:rPr lang="en-US" smtClean="0"/>
              <a:t>3/21/2022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9823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84240-EA31-4084-AEAA-0B0376962E97}" type="datetime1">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7843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925C137-D73D-41F2-9A62-0959973413D0}" type="datetime1">
              <a:rPr lang="en-US" smtClean="0"/>
              <a:t>3/21/2022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2424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hyperlink" Target="https://www.qaa.ac.uk/en/quality-code/advice-and-guidance/enabling-student-achievement" TargetMode="External"/><Relationship Id="rId13" Type="http://schemas.openxmlformats.org/officeDocument/2006/relationships/hyperlink" Target="https://www.qaa.ac.uk/en/quality-code/advice-and-guidance/research-degrees" TargetMode="External"/><Relationship Id="rId18" Type="http://schemas.openxmlformats.org/officeDocument/2006/relationships/hyperlink" Target="https://www.hefcw.ac.uk/wp-content/uploads/2020/08/QAF-April-2020-English.pdf" TargetMode="External"/><Relationship Id="rId3" Type="http://schemas.openxmlformats.org/officeDocument/2006/relationships/slide" Target="slide11.xml"/><Relationship Id="rId7" Type="http://schemas.openxmlformats.org/officeDocument/2006/relationships/hyperlink" Target="https://www.qaa.ac.uk/en/quality-code/advice-and-guidance/course-design-and-development" TargetMode="External"/><Relationship Id="rId12" Type="http://schemas.openxmlformats.org/officeDocument/2006/relationships/hyperlink" Target="https://www.qaa.ac.uk/en/quality-code/advice-and-guidance/partnerships" TargetMode="External"/><Relationship Id="rId17" Type="http://schemas.openxmlformats.org/officeDocument/2006/relationships/hyperlink" Target="https://www.qaa.ac.uk/quality-code/" TargetMode="External"/><Relationship Id="rId2" Type="http://schemas.openxmlformats.org/officeDocument/2006/relationships/slide" Target="slide3.xml"/><Relationship Id="rId16" Type="http://schemas.openxmlformats.org/officeDocument/2006/relationships/hyperlink" Target="https://www.qaa.ac.uk/en/quality-code/advice-and-guidance/admissions-recruitment-and-widening-access" TargetMode="External"/><Relationship Id="rId1" Type="http://schemas.openxmlformats.org/officeDocument/2006/relationships/slideLayout" Target="../slideLayouts/slideLayout7.xml"/><Relationship Id="rId6" Type="http://schemas.openxmlformats.org/officeDocument/2006/relationships/hyperlink" Target="https://www.qaa.ac.uk/en/quality-code/advice-and-guidance/concerns-complaints-and-appeals" TargetMode="External"/><Relationship Id="rId11" Type="http://schemas.openxmlformats.org/officeDocument/2006/relationships/hyperlink" Target="https://www.qaa.ac.uk/en/quality-code/advice-and-guidance/monitoring-and-evaluation" TargetMode="External"/><Relationship Id="rId5" Type="http://schemas.openxmlformats.org/officeDocument/2006/relationships/hyperlink" Target="https://www.qaa.ac.uk/en/quality-code/advice-and-guidance/assessment" TargetMode="External"/><Relationship Id="rId15" Type="http://schemas.openxmlformats.org/officeDocument/2006/relationships/hyperlink" Target="https://www.qaa.ac.uk/en/quality-code/advice-and-guidance/work-based-learning" TargetMode="External"/><Relationship Id="rId10" Type="http://schemas.openxmlformats.org/officeDocument/2006/relationships/hyperlink" Target="https://www.qaa.ac.uk/en/quality-code/advice-and-guidance/learning-and-teaching" TargetMode="External"/><Relationship Id="rId4" Type="http://schemas.openxmlformats.org/officeDocument/2006/relationships/image" Target="../media/image12.png"/><Relationship Id="rId9" Type="http://schemas.openxmlformats.org/officeDocument/2006/relationships/hyperlink" Target="https://www.qaa.ac.uk/en/quality-code/advice-and-guidance/external-expertise" TargetMode="External"/><Relationship Id="rId14" Type="http://schemas.openxmlformats.org/officeDocument/2006/relationships/hyperlink" Target="https://www.qaa.ac.uk/en/quality-code/advice-and-guidance/student-engagement"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hyperlink" Target="https://www.bangor.ac.uk/quality/course/documents/Writinglearningoutcomes-guidancefromnottinghamuniversity.pdf" TargetMode="External"/><Relationship Id="rId4" Type="http://schemas.openxmlformats.org/officeDocument/2006/relationships/hyperlink" Target="https://www.bangor.ac.uk/quality/course/ProgrammeSpecificationForm2020.docx"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vance-he.ac.uk/awards/teaching-excellence-awards/collaborative-award-for-teaching-excellence" TargetMode="Externa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package" Target="../embeddings/Microsoft_Excel_Worksheet5.xlsx"/></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Layout" Target="../diagrams/layout1.xml"/><Relationship Id="rId7" Type="http://schemas.openxmlformats.org/officeDocument/2006/relationships/slide" Target="slide19.xml"/><Relationship Id="rId12" Type="http://schemas.openxmlformats.org/officeDocument/2006/relationships/slide" Target="slide23.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slide" Target="slide22.xml"/><Relationship Id="rId5" Type="http://schemas.openxmlformats.org/officeDocument/2006/relationships/diagramColors" Target="../diagrams/colors1.xml"/><Relationship Id="rId10" Type="http://schemas.openxmlformats.org/officeDocument/2006/relationships/slide" Target="slide11.xml"/><Relationship Id="rId4" Type="http://schemas.openxmlformats.org/officeDocument/2006/relationships/diagramQuickStyle" Target="../diagrams/quickStyle1.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9.xml"/><Relationship Id="rId10"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Document.docx"/><Relationship Id="rId13" Type="http://schemas.openxmlformats.org/officeDocument/2006/relationships/package" Target="../embeddings/Microsoft_Excel_Worksheet.xlsx"/><Relationship Id="rId3" Type="http://schemas.openxmlformats.org/officeDocument/2006/relationships/slide" Target="slide3.xml"/><Relationship Id="rId7" Type="http://schemas.openxmlformats.org/officeDocument/2006/relationships/hyperlink" Target="https://uk.indeed.com/career-advice/career-development/collaboration-skills" TargetMode="External"/><Relationship Id="rId12" Type="http://schemas.openxmlformats.org/officeDocument/2006/relationships/image" Target="../media/image6.emf"/><Relationship Id="rId2" Type="http://schemas.openxmlformats.org/officeDocument/2006/relationships/slideLayout" Target="../slideLayouts/slideLayout7.xml"/><Relationship Id="rId16" Type="http://schemas.openxmlformats.org/officeDocument/2006/relationships/image" Target="../media/image8.emf"/><Relationship Id="rId1" Type="http://schemas.openxmlformats.org/officeDocument/2006/relationships/vmlDrawing" Target="../drawings/vmlDrawing1.vml"/><Relationship Id="rId6" Type="http://schemas.openxmlformats.org/officeDocument/2006/relationships/hyperlink" Target="https://www.qaa.ac.uk/quality-code/characteristics-statements" TargetMode="External"/><Relationship Id="rId11" Type="http://schemas.openxmlformats.org/officeDocument/2006/relationships/package" Target="../embeddings/Microsoft_Word_Document1.docx"/><Relationship Id="rId5" Type="http://schemas.openxmlformats.org/officeDocument/2006/relationships/hyperlink" Target="https://www.qaa.ac.uk/quality-code/advice-and-guidance/" TargetMode="External"/><Relationship Id="rId15" Type="http://schemas.openxmlformats.org/officeDocument/2006/relationships/package" Target="../embeddings/Microsoft_Excel_Worksheet2.xlsx"/><Relationship Id="rId10" Type="http://schemas.openxmlformats.org/officeDocument/2006/relationships/slide" Target="slide4.xml"/><Relationship Id="rId4" Type="http://schemas.openxmlformats.org/officeDocument/2006/relationships/hyperlink" Target="https://www.qaa.ac.uk/quality-code/" TargetMode="External"/><Relationship Id="rId9" Type="http://schemas.openxmlformats.org/officeDocument/2006/relationships/image" Target="../media/image5.emf"/><Relationship Id="rId1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 Target="slide3.xml"/><Relationship Id="rId7"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slide" Target="slide4.xml"/><Relationship Id="rId5" Type="http://schemas.openxmlformats.org/officeDocument/2006/relationships/hyperlink" Target="https://gov.wales/tertiary-education-research-wales-bill" TargetMode="External"/><Relationship Id="rId4" Type="http://schemas.openxmlformats.org/officeDocument/2006/relationships/hyperlink" Target="https://gov.wales/written-statement-strategic-vision-post-compulsory-education-and-training-sector-wales"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 Target="slide3.xml"/><Relationship Id="rId7"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hyperlink" Target="https://www.colegcymraeg.ac.uk/cy/" TargetMode="Externa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s://www.qaa.ac.uk/about-us/who-we-work-with/professional-statutory-and-regulatory-bodies" TargetMode="External"/><Relationship Id="rId5" Type="http://schemas.openxmlformats.org/officeDocument/2006/relationships/hyperlink" Target="https://businesswales.gov.wales/skillsgateway/skills-development/regional-skills-partnerships" TargetMode="Externa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1570-6B76-413B-ACD7-64144DEC4085}"/>
              </a:ext>
            </a:extLst>
          </p:cNvPr>
          <p:cNvSpPr>
            <a:spLocks noGrp="1"/>
          </p:cNvSpPr>
          <p:nvPr>
            <p:ph type="title"/>
          </p:nvPr>
        </p:nvSpPr>
        <p:spPr>
          <a:xfrm>
            <a:off x="6399411" y="1324151"/>
            <a:ext cx="4813072" cy="3686015"/>
          </a:xfrm>
        </p:spPr>
        <p:txBody>
          <a:bodyPr vert="horz" lIns="91440" tIns="45720" rIns="91440" bIns="45720" rtlCol="0" anchor="b">
            <a:normAutofit/>
          </a:bodyPr>
          <a:lstStyle/>
          <a:p>
            <a:r>
              <a:rPr lang="en-US" sz="6800" b="1">
                <a:solidFill>
                  <a:schemeClr val="tx1">
                    <a:lumMod val="85000"/>
                    <a:lumOff val="15000"/>
                  </a:schemeClr>
                </a:solidFill>
              </a:rPr>
              <a:t>Collaborative Provision Journey</a:t>
            </a:r>
          </a:p>
        </p:txBody>
      </p:sp>
      <p:pic>
        <p:nvPicPr>
          <p:cNvPr id="6" name="Picture 5">
            <a:extLst>
              <a:ext uri="{FF2B5EF4-FFF2-40B4-BE49-F238E27FC236}">
                <a16:creationId xmlns:a16="http://schemas.microsoft.com/office/drawing/2014/main" id="{505A574E-5290-4810-8DBE-98B7EA317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3" y="91289"/>
            <a:ext cx="3390900" cy="638175"/>
          </a:xfrm>
          <a:prstGeom prst="rect">
            <a:avLst/>
          </a:prstGeom>
        </p:spPr>
      </p:pic>
      <p:sp>
        <p:nvSpPr>
          <p:cNvPr id="18" name="Title 1">
            <a:extLst>
              <a:ext uri="{FF2B5EF4-FFF2-40B4-BE49-F238E27FC236}">
                <a16:creationId xmlns:a16="http://schemas.microsoft.com/office/drawing/2014/main" id="{F09D21B2-762B-4237-8BA8-00E0ABF4ABBA}"/>
              </a:ext>
            </a:extLst>
          </p:cNvPr>
          <p:cNvSpPr txBox="1">
            <a:spLocks/>
          </p:cNvSpPr>
          <p:nvPr/>
        </p:nvSpPr>
        <p:spPr>
          <a:xfrm>
            <a:off x="2569233" y="918552"/>
            <a:ext cx="7053534" cy="648758"/>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3600" dirty="0">
                <a:solidFill>
                  <a:schemeClr val="accent5">
                    <a:lumMod val="75000"/>
                  </a:schemeClr>
                </a:solidFill>
                <a:latin typeface="+mn-lt"/>
              </a:rPr>
              <a:t>HEFCW HEIR: Collaborative Programmes </a:t>
            </a:r>
            <a:r>
              <a:rPr lang="en-GB" sz="3600">
                <a:solidFill>
                  <a:schemeClr val="accent5">
                    <a:lumMod val="75000"/>
                  </a:schemeClr>
                </a:solidFill>
                <a:latin typeface="+mn-lt"/>
              </a:rPr>
              <a:t>Wales Project</a:t>
            </a:r>
          </a:p>
        </p:txBody>
      </p:sp>
      <p:pic>
        <p:nvPicPr>
          <p:cNvPr id="4" name="Picture 3" descr="A picture containing grass, mountain, outdoor, nature&#10;&#10;Description automatically generated">
            <a:extLst>
              <a:ext uri="{FF2B5EF4-FFF2-40B4-BE49-F238E27FC236}">
                <a16:creationId xmlns:a16="http://schemas.microsoft.com/office/drawing/2014/main" id="{6FBEAC44-0EA2-4144-8013-3EC8A034DF08}"/>
              </a:ext>
            </a:extLst>
          </p:cNvPr>
          <p:cNvPicPr>
            <a:picLocks noChangeAspect="1"/>
          </p:cNvPicPr>
          <p:nvPr/>
        </p:nvPicPr>
        <p:blipFill>
          <a:blip r:embed="rId3"/>
          <a:stretch>
            <a:fillRect/>
          </a:stretch>
        </p:blipFill>
        <p:spPr>
          <a:xfrm>
            <a:off x="1198840" y="1754395"/>
            <a:ext cx="4165600" cy="38608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069B864-45F5-4023-B3D0-B3DB045F7E51}"/>
              </a:ext>
            </a:extLst>
          </p:cNvPr>
          <p:cNvPicPr>
            <a:picLocks noChangeAspect="1"/>
          </p:cNvPicPr>
          <p:nvPr/>
        </p:nvPicPr>
        <p:blipFill>
          <a:blip r:embed="rId4"/>
          <a:stretch>
            <a:fillRect/>
          </a:stretch>
        </p:blipFill>
        <p:spPr>
          <a:xfrm>
            <a:off x="10147605" y="91289"/>
            <a:ext cx="1798171" cy="664409"/>
          </a:xfrm>
          <a:prstGeom prst="rect">
            <a:avLst/>
          </a:prstGeom>
        </p:spPr>
      </p:pic>
    </p:spTree>
    <p:extLst>
      <p:ext uri="{BB962C8B-B14F-4D97-AF65-F5344CB8AC3E}">
        <p14:creationId xmlns:p14="http://schemas.microsoft.com/office/powerpoint/2010/main" val="200260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Go to Beginning 13">
            <a:hlinkClick r:id="rId3"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612ACDA-3A00-4EE8-8308-A1D292D1C38C}"/>
              </a:ext>
            </a:extLst>
          </p:cNvPr>
          <p:cNvSpPr txBox="1"/>
          <p:nvPr/>
        </p:nvSpPr>
        <p:spPr>
          <a:xfrm>
            <a:off x="493200" y="1920229"/>
            <a:ext cx="11196000" cy="1118535"/>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spcBef>
                <a:spcPts val="600"/>
              </a:spcBef>
              <a:spcAft>
                <a:spcPts val="600"/>
              </a:spcAft>
            </a:pPr>
            <a:r>
              <a:rPr lang="en-GB" sz="1200" b="1">
                <a:solidFill>
                  <a:schemeClr val="tx1"/>
                </a:solidFill>
                <a:ea typeface="Times New Roman" panose="02020603050405020304" pitchFamily="18" charset="0"/>
              </a:rPr>
              <a:t>Present</a:t>
            </a:r>
            <a:r>
              <a:rPr lang="en-GB" sz="1200" b="1">
                <a:solidFill>
                  <a:schemeClr val="tx1"/>
                </a:solidFill>
                <a:effectLst/>
                <a:ea typeface="Times New Roman" panose="02020603050405020304" pitchFamily="18" charset="0"/>
              </a:rPr>
              <a:t> the initial </a:t>
            </a:r>
            <a:r>
              <a:rPr lang="en-GB" sz="1200" b="1">
                <a:solidFill>
                  <a:schemeClr val="tx1"/>
                </a:solidFill>
                <a:ea typeface="Times New Roman" panose="02020603050405020304" pitchFamily="18" charset="0"/>
              </a:rPr>
              <a:t>proposal</a:t>
            </a:r>
            <a:r>
              <a:rPr lang="en-GB" sz="1200" b="1">
                <a:solidFill>
                  <a:schemeClr val="tx1"/>
                </a:solidFill>
                <a:effectLst/>
                <a:ea typeface="Times New Roman" panose="02020603050405020304" pitchFamily="18" charset="0"/>
              </a:rPr>
              <a:t> </a:t>
            </a:r>
            <a:r>
              <a:rPr lang="en-GB" sz="1200" b="1">
                <a:solidFill>
                  <a:schemeClr val="tx1"/>
                </a:solidFill>
                <a:ea typeface="Times New Roman" panose="02020603050405020304" pitchFamily="18" charset="0"/>
              </a:rPr>
              <a:t>to</a:t>
            </a:r>
            <a:r>
              <a:rPr lang="en-GB" sz="1200" b="1">
                <a:solidFill>
                  <a:schemeClr val="tx1"/>
                </a:solidFill>
                <a:effectLst/>
                <a:ea typeface="Times New Roman" panose="02020603050405020304" pitchFamily="18" charset="0"/>
              </a:rPr>
              <a:t> potential partners</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Once you have gained support from your institution you can discuss your proposal more formally with potential partners. Ensure the partnerships align with your HEI Collaboration strategy. </a:t>
            </a:r>
          </a:p>
          <a:p>
            <a:pPr algn="just">
              <a:lnSpc>
                <a:spcPct val="110000"/>
              </a:lnSpc>
              <a:spcAft>
                <a:spcPts val="600"/>
              </a:spcAft>
            </a:pPr>
            <a:r>
              <a:rPr lang="en-GB" sz="1100">
                <a:solidFill>
                  <a:schemeClr val="tx1"/>
                </a:solidFill>
                <a:effectLst/>
                <a:ea typeface="Calibri" panose="020F0502020204030204" pitchFamily="34" charset="0"/>
                <a:cs typeface="Times New Roman" panose="02020603050405020304" pitchFamily="18" charset="0"/>
              </a:rPr>
              <a:t>The lead person at each partner should champion the idea at their own institution. Regular meetings between leads will be useful to share experiences, develop thinking and report progress. At this stage each lead will normally need to manage the process through to approval.</a:t>
            </a:r>
          </a:p>
          <a:p>
            <a:pPr algn="just">
              <a:lnSpc>
                <a:spcPct val="110000"/>
              </a:lnSpc>
              <a:spcAft>
                <a:spcPts val="6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BD0014A1-8DA4-4A5C-92C7-74C0EEC7BCFA}"/>
              </a:ext>
            </a:extLst>
          </p:cNvPr>
          <p:cNvSpPr txBox="1"/>
          <p:nvPr/>
        </p:nvSpPr>
        <p:spPr>
          <a:xfrm>
            <a:off x="986352" y="46208"/>
            <a:ext cx="4248000" cy="369332"/>
          </a:xfrm>
          <a:prstGeom prst="rect">
            <a:avLst/>
          </a:prstGeom>
          <a:solidFill>
            <a:srgbClr val="77B3D2"/>
          </a:solidFill>
          <a:ln>
            <a:solidFill>
              <a:schemeClr val="accent1"/>
            </a:solidFill>
          </a:ln>
        </p:spPr>
        <p:txBody>
          <a:bodyPr wrap="square" rtlCol="0">
            <a:spAutoFit/>
          </a:bodyPr>
          <a:lstStyle/>
          <a:p>
            <a:r>
              <a:rPr lang="en-GB" b="1"/>
              <a:t>1. Idea and Initial Proposal: Key Activities</a:t>
            </a:r>
          </a:p>
        </p:txBody>
      </p:sp>
      <p:sp>
        <p:nvSpPr>
          <p:cNvPr id="13" name="TextBox 12">
            <a:extLst>
              <a:ext uri="{FF2B5EF4-FFF2-40B4-BE49-F238E27FC236}">
                <a16:creationId xmlns:a16="http://schemas.microsoft.com/office/drawing/2014/main" id="{1C3972E0-5878-425E-9109-EB6E2A5B3034}"/>
              </a:ext>
            </a:extLst>
          </p:cNvPr>
          <p:cNvSpPr txBox="1"/>
          <p:nvPr/>
        </p:nvSpPr>
        <p:spPr>
          <a:xfrm>
            <a:off x="493200" y="3312073"/>
            <a:ext cx="11196000" cy="829720"/>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spcBef>
                <a:spcPts val="600"/>
              </a:spcBef>
              <a:spcAft>
                <a:spcPts val="600"/>
              </a:spcAft>
            </a:pPr>
            <a:r>
              <a:rPr lang="en-GB" sz="1200" b="1">
                <a:solidFill>
                  <a:schemeClr val="tx1"/>
                </a:solidFill>
                <a:effectLst/>
                <a:ea typeface="Times New Roman" panose="02020603050405020304" pitchFamily="18" charset="0"/>
              </a:rPr>
              <a:t>Consider agreeing and signing a Memorandum of Understanding</a:t>
            </a:r>
          </a:p>
          <a:p>
            <a:pPr algn="just">
              <a:lnSpc>
                <a:spcPct val="110000"/>
              </a:lnSpc>
              <a:spcAft>
                <a:spcPts val="600"/>
              </a:spcAft>
            </a:pPr>
            <a:r>
              <a:rPr lang="en-GB" sz="1100">
                <a:solidFill>
                  <a:schemeClr val="tx1"/>
                </a:solidFill>
                <a:effectLst/>
                <a:ea typeface="Calibri" panose="020F0502020204030204" pitchFamily="34" charset="0"/>
                <a:cs typeface="Times New Roman" panose="02020603050405020304" pitchFamily="18" charset="0"/>
              </a:rPr>
              <a:t>A Memorandum of Understanding (MoU) may be developed when, following initial discussions, there is serious intent and potential to undertake a specific academic collaborative activity with another institution. Discuss if this is required with the planning / partnership office and legal team. </a:t>
            </a:r>
            <a:endParaRPr lang="en-GB" sz="1100" b="1">
              <a:solidFill>
                <a:schemeClr val="accent1"/>
              </a:solidFill>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6D18A46-6682-4A81-BD8B-16BBC8537D24}"/>
              </a:ext>
            </a:extLst>
          </p:cNvPr>
          <p:cNvSpPr txBox="1"/>
          <p:nvPr/>
        </p:nvSpPr>
        <p:spPr>
          <a:xfrm>
            <a:off x="493200" y="817200"/>
            <a:ext cx="11196000" cy="829720"/>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spcBef>
                <a:spcPts val="600"/>
              </a:spcBef>
              <a:spcAft>
                <a:spcPts val="600"/>
              </a:spcAft>
            </a:pPr>
            <a:r>
              <a:rPr lang="en-GB" sz="1200" b="1">
                <a:solidFill>
                  <a:schemeClr val="tx1"/>
                </a:solidFill>
                <a:effectLst/>
                <a:ea typeface="Times New Roman" panose="02020603050405020304" pitchFamily="18" charset="0"/>
              </a:rPr>
              <a:t>Write the initial proposal for the collaborative provision</a:t>
            </a:r>
          </a:p>
          <a:p>
            <a:pPr algn="just">
              <a:lnSpc>
                <a:spcPct val="110000"/>
              </a:lnSpc>
              <a:spcAft>
                <a:spcPts val="600"/>
              </a:spcAft>
            </a:pPr>
            <a:r>
              <a:rPr lang="en-GB" sz="1100">
                <a:solidFill>
                  <a:schemeClr val="tx1"/>
                </a:solidFill>
                <a:effectLst/>
                <a:ea typeface="Calibri" panose="020F0502020204030204" pitchFamily="34" charset="0"/>
                <a:cs typeface="Times New Roman" panose="02020603050405020304" pitchFamily="18" charset="0"/>
              </a:rPr>
              <a:t>When writing the initial proposal, you could seek help from the planning / partnership office who may provide advice and guidance, and the quality team will guide you through the approval process at your HEI. The process is documented in detail in the Quality Handbook / Codes of Practice for Partnerships.  </a:t>
            </a:r>
          </a:p>
        </p:txBody>
      </p:sp>
    </p:spTree>
    <p:extLst>
      <p:ext uri="{BB962C8B-B14F-4D97-AF65-F5344CB8AC3E}">
        <p14:creationId xmlns:p14="http://schemas.microsoft.com/office/powerpoint/2010/main" val="331828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83527DF-076B-4A7A-A9EF-D66A75D91A19}"/>
              </a:ext>
            </a:extLst>
          </p:cNvPr>
          <p:cNvSpPr/>
          <p:nvPr/>
        </p:nvSpPr>
        <p:spPr>
          <a:xfrm>
            <a:off x="1368000" y="1080000"/>
            <a:ext cx="7275851" cy="1376873"/>
          </a:xfrm>
          <a:prstGeom prst="roundRect">
            <a:avLst/>
          </a:prstGeom>
          <a:solidFill>
            <a:srgbClr val="FF791E"/>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52438" indent="-285750" algn="l" fontAlgn="b">
              <a:lnSpc>
                <a:spcPct val="114000"/>
              </a:lnSpc>
              <a:buFont typeface="Arial" panose="020B0604020202020204" pitchFamily="34" charset="0"/>
              <a:buChar char="•"/>
            </a:pPr>
            <a:r>
              <a:rPr lang="en-GB" sz="1400" u="none" strike="noStrike">
                <a:effectLst/>
              </a:rPr>
              <a:t>Understand key risks and lessons learned</a:t>
            </a:r>
          </a:p>
          <a:p>
            <a:pPr marL="452438" indent="-285750" fontAlgn="b">
              <a:lnSpc>
                <a:spcPct val="114000"/>
              </a:lnSpc>
              <a:buFont typeface="Arial" panose="020B0604020202020204" pitchFamily="34" charset="0"/>
              <a:buChar char="•"/>
            </a:pPr>
            <a:r>
              <a:rPr lang="en-GB" sz="1400"/>
              <a:t>Agree regulations and policies (use existing or create new)</a:t>
            </a:r>
          </a:p>
          <a:p>
            <a:pPr marL="452438" indent="-285750" fontAlgn="b">
              <a:lnSpc>
                <a:spcPct val="114000"/>
              </a:lnSpc>
              <a:buFont typeface="Arial" panose="020B0604020202020204" pitchFamily="34" charset="0"/>
              <a:buChar char="•"/>
            </a:pPr>
            <a:r>
              <a:rPr lang="en-GB" sz="1400"/>
              <a:t>Meet standards and quality expectations</a:t>
            </a:r>
          </a:p>
          <a:p>
            <a:pPr marL="452438" indent="-285750" algn="l" fontAlgn="b">
              <a:lnSpc>
                <a:spcPct val="114000"/>
              </a:lnSpc>
              <a:buFont typeface="Arial" panose="020B0604020202020204" pitchFamily="34" charset="0"/>
              <a:buChar char="•"/>
            </a:pPr>
            <a:r>
              <a:rPr lang="en-GB" sz="1400" u="none" strike="noStrike">
                <a:effectLst/>
              </a:rPr>
              <a:t>Write pathways, content, reading lists, and assessments</a:t>
            </a:r>
          </a:p>
        </p:txBody>
      </p:sp>
      <p:sp>
        <p:nvSpPr>
          <p:cNvPr id="44" name="TextBox 43">
            <a:extLst>
              <a:ext uri="{FF2B5EF4-FFF2-40B4-BE49-F238E27FC236}">
                <a16:creationId xmlns:a16="http://schemas.microsoft.com/office/drawing/2014/main" id="{293738F9-F9CA-4DB7-BCFF-424C9C1A60AF}"/>
              </a:ext>
            </a:extLst>
          </p:cNvPr>
          <p:cNvSpPr txBox="1"/>
          <p:nvPr/>
        </p:nvSpPr>
        <p:spPr>
          <a:xfrm>
            <a:off x="1282531" y="45843"/>
            <a:ext cx="4212000" cy="369332"/>
          </a:xfrm>
          <a:prstGeom prst="rect">
            <a:avLst/>
          </a:prstGeom>
          <a:solidFill>
            <a:srgbClr val="FF791E"/>
          </a:solidFill>
          <a:ln>
            <a:solidFill>
              <a:schemeClr val="accent1"/>
            </a:solidFill>
          </a:ln>
        </p:spPr>
        <p:txBody>
          <a:bodyPr wrap="square" rtlCol="0">
            <a:spAutoFit/>
          </a:bodyPr>
          <a:lstStyle/>
          <a:p>
            <a:r>
              <a:rPr lang="en-GB" b="1"/>
              <a:t>2. Design and Development: Key Activities</a:t>
            </a:r>
          </a:p>
        </p:txBody>
      </p:sp>
      <p:sp>
        <p:nvSpPr>
          <p:cNvPr id="14" name="Action Button: Go Home 13">
            <a:hlinkClick r:id="rId3" action="ppaction://hlinksldjump" highlightClick="1"/>
            <a:extLst>
              <a:ext uri="{FF2B5EF4-FFF2-40B4-BE49-F238E27FC236}">
                <a16:creationId xmlns:a16="http://schemas.microsoft.com/office/drawing/2014/main" id="{367AD422-FC49-4AD1-9014-FA4B9055BBDF}"/>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D27588B-793F-4B2A-9506-16F607768DA0}"/>
              </a:ext>
            </a:extLst>
          </p:cNvPr>
          <p:cNvSpPr txBox="1"/>
          <p:nvPr/>
        </p:nvSpPr>
        <p:spPr>
          <a:xfrm>
            <a:off x="1282530" y="607649"/>
            <a:ext cx="3149253" cy="281231"/>
          </a:xfrm>
          <a:prstGeom prst="rect">
            <a:avLst/>
          </a:prstGeom>
          <a:noFill/>
        </p:spPr>
        <p:txBody>
          <a:bodyPr wrap="square">
            <a:spAutoFit/>
          </a:bodyPr>
          <a:lstStyle/>
          <a:p>
            <a:pPr>
              <a:lnSpc>
                <a:spcPct val="107000"/>
              </a:lnSpc>
              <a:spcAft>
                <a:spcPts val="800"/>
              </a:spcAft>
            </a:pPr>
            <a:r>
              <a:rPr lang="en-GB" sz="1200" i="1"/>
              <a:t>Click on the individual bullet text for more detail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hlinkClick r:id="rId4" action="ppaction://hlinksldjump"/>
            <a:extLst>
              <a:ext uri="{FF2B5EF4-FFF2-40B4-BE49-F238E27FC236}">
                <a16:creationId xmlns:a16="http://schemas.microsoft.com/office/drawing/2014/main" id="{4AD519CE-D7BA-4A7E-B7FF-84A50E6378AD}"/>
              </a:ext>
            </a:extLst>
          </p:cNvPr>
          <p:cNvSpPr txBox="1"/>
          <p:nvPr/>
        </p:nvSpPr>
        <p:spPr>
          <a:xfrm>
            <a:off x="1367760" y="1233277"/>
            <a:ext cx="7275851" cy="759642"/>
          </a:xfrm>
          <a:prstGeom prst="rect">
            <a:avLst/>
          </a:prstGeom>
          <a:noFill/>
        </p:spPr>
        <p:txBody>
          <a:bodyPr wrap="square" rtlCol="0">
            <a:spAutoFit/>
          </a:bodyPr>
          <a:lstStyle/>
          <a:p>
            <a:endParaRPr lang="en-GB"/>
          </a:p>
        </p:txBody>
      </p:sp>
      <p:sp>
        <p:nvSpPr>
          <p:cNvPr id="39" name="TextBox 38">
            <a:hlinkClick r:id="rId5" action="ppaction://hlinksldjump"/>
            <a:extLst>
              <a:ext uri="{FF2B5EF4-FFF2-40B4-BE49-F238E27FC236}">
                <a16:creationId xmlns:a16="http://schemas.microsoft.com/office/drawing/2014/main" id="{FDC1A86B-8E7F-4CA6-8258-4A6B55468EF1}"/>
              </a:ext>
            </a:extLst>
          </p:cNvPr>
          <p:cNvSpPr txBox="1"/>
          <p:nvPr/>
        </p:nvSpPr>
        <p:spPr>
          <a:xfrm>
            <a:off x="1366620" y="2013151"/>
            <a:ext cx="7275852" cy="369332"/>
          </a:xfrm>
          <a:prstGeom prst="rect">
            <a:avLst/>
          </a:prstGeom>
          <a:noFill/>
        </p:spPr>
        <p:txBody>
          <a:bodyPr wrap="square" rtlCol="0">
            <a:spAutoFit/>
          </a:bodyPr>
          <a:lstStyle/>
          <a:p>
            <a:endParaRPr lang="en-GB" sz="900"/>
          </a:p>
          <a:p>
            <a:endParaRPr lang="en-GB" sz="900"/>
          </a:p>
        </p:txBody>
      </p:sp>
    </p:spTree>
    <p:extLst>
      <p:ext uri="{BB962C8B-B14F-4D97-AF65-F5344CB8AC3E}">
        <p14:creationId xmlns:p14="http://schemas.microsoft.com/office/powerpoint/2010/main" val="309679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0"/>
            <a:ext cx="5495089" cy="1725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a:solidFill>
                  <a:schemeClr val="tx1"/>
                </a:solidFill>
                <a:effectLst/>
                <a:latin typeface="Calibri" panose="020F0502020204030204" pitchFamily="34" charset="0"/>
                <a:ea typeface="Times New Roman" panose="02020603050405020304" pitchFamily="18" charset="0"/>
              </a:rPr>
              <a:t>Understand key risks and lessons learned</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The CPW </a:t>
            </a:r>
            <a:r>
              <a:rPr lang="en-GB" sz="1100" spc="-15">
                <a:solidFill>
                  <a:schemeClr val="tx1"/>
                </a:solidFill>
                <a:latin typeface="Calibri" panose="020F0502020204030204" pitchFamily="34" charset="0"/>
                <a:ea typeface="Calibri" panose="020F0502020204030204" pitchFamily="34" charset="0"/>
                <a:cs typeface="Calibri" panose="020F0502020204030204" pitchFamily="34" charset="0"/>
              </a:rPr>
              <a:t>team</a:t>
            </a: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 consulted widely and captured ‘barriers’ and risks to successful collaboration and produced a risk log providing guidance based on experience and lessons learned in previous projects (see the first stage to access the Risk Log and Checklist resources). The risk log can be used by the project lead or risks may be managed in some other way.</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A checklist has been developed from the risk log and provides useful checks for project leads and quality team members, hopefully to ensure there are no surprises further down the line!</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ction Button: Go to Beginning 5">
            <a:hlinkClick r:id="rId3" action="ppaction://hlinksldjump" highlightClick="1"/>
            <a:extLst>
              <a:ext uri="{FF2B5EF4-FFF2-40B4-BE49-F238E27FC236}">
                <a16:creationId xmlns:a16="http://schemas.microsoft.com/office/drawing/2014/main" id="{91F3BEBF-7F56-409E-848A-D812A01120CC}"/>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3E64A28-366B-4B2B-AB71-C4E5BF8EAC2E}"/>
              </a:ext>
            </a:extLst>
          </p:cNvPr>
          <p:cNvSpPr/>
          <p:nvPr/>
        </p:nvSpPr>
        <p:spPr>
          <a:xfrm>
            <a:off x="493200" y="2620151"/>
            <a:ext cx="5495089" cy="3523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Agree regulations and policies (use existing or create new)</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Each university in Wales has taught degree awarding powers and is responsible for ensuring the delivery of appropriate and high-quality provision.  They, therefore, have their own set of regulations, policies and procedures usually set out in a Quality Handbook / Codes of Practice that all provision and members of the University are expected to follow. There are similarities and differences</a:t>
            </a:r>
            <a:r>
              <a:rPr lang="en-GB" sz="1100" b="1" spc="-15">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between the regulations and policies and the project lead may have to facilitate discussions to agree on which ones are used. In some cases, e.g., a collaboration involving 4 or more partners, may need to write and agree a separate set of regulations and policies specific to that provision, as was the case in the MA Education (Wales).</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Calibri" panose="020F0502020204030204" pitchFamily="34" charset="0"/>
              </a:rPr>
              <a:t>Policies to be agreed will include: setting assessment, marking, feedback, complaints handling, modifications, student admissions threshold, selection of teaching staff, marketing, production of the student handbook, IT (Virtual Learning Environment, single sign-on, licences), Library (access, resources, support, etc.), student support (SLA, access, etc.), data (processing, access, student system access), student representation and engagement, responding to external examiners reports, annual monitoring, periodic review, enhancements / developments, back-up arrangements (if key staff leave).</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4008B055-D026-4BA3-BDB1-FE1375FAA232}"/>
              </a:ext>
            </a:extLst>
          </p:cNvPr>
          <p:cNvGrpSpPr/>
          <p:nvPr/>
        </p:nvGrpSpPr>
        <p:grpSpPr>
          <a:xfrm>
            <a:off x="9070735" y="832532"/>
            <a:ext cx="3099807" cy="3836869"/>
            <a:chOff x="9070735" y="832532"/>
            <a:chExt cx="3099807" cy="3836869"/>
          </a:xfrm>
        </p:grpSpPr>
        <p:pic>
          <p:nvPicPr>
            <p:cNvPr id="37" name="Picture 36" descr="Diagram, icon&#10;&#10;Description automatically generated">
              <a:extLst>
                <a:ext uri="{FF2B5EF4-FFF2-40B4-BE49-F238E27FC236}">
                  <a16:creationId xmlns:a16="http://schemas.microsoft.com/office/drawing/2014/main" id="{F23CC6A2-D1F7-45C9-B1D9-8436C7A1E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8092" y="1160391"/>
              <a:ext cx="3092450" cy="3509010"/>
            </a:xfrm>
            <a:prstGeom prst="rect">
              <a:avLst/>
            </a:prstGeom>
          </p:spPr>
        </p:pic>
        <p:sp>
          <p:nvSpPr>
            <p:cNvPr id="38" name="TextBox 37">
              <a:extLst>
                <a:ext uri="{FF2B5EF4-FFF2-40B4-BE49-F238E27FC236}">
                  <a16:creationId xmlns:a16="http://schemas.microsoft.com/office/drawing/2014/main" id="{7343AB1D-8F01-4673-AED7-57C2E36B260D}"/>
                </a:ext>
              </a:extLst>
            </p:cNvPr>
            <p:cNvSpPr txBox="1"/>
            <p:nvPr/>
          </p:nvSpPr>
          <p:spPr>
            <a:xfrm>
              <a:off x="9070735" y="832532"/>
              <a:ext cx="3099807" cy="276999"/>
            </a:xfrm>
            <a:prstGeom prst="rect">
              <a:avLst/>
            </a:prstGeom>
            <a:noFill/>
          </p:spPr>
          <p:txBody>
            <a:bodyPr wrap="square">
              <a:spAutoFit/>
            </a:bodyPr>
            <a:lstStyle/>
            <a:p>
              <a:pPr algn="ctr"/>
              <a:r>
                <a:rPr lang="en-GB" sz="1200" b="1">
                  <a:effectLst/>
                  <a:latin typeface="Calibri" panose="020F0502020204030204" pitchFamily="34" charset="0"/>
                  <a:ea typeface="Calibri" panose="020F0502020204030204" pitchFamily="34" charset="0"/>
                  <a:cs typeface="Times New Roman" panose="02020603050405020304" pitchFamily="18" charset="0"/>
                </a:rPr>
                <a:t>QAA Advice and Guidance Themes</a:t>
              </a:r>
              <a:endParaRPr lang="en-GB" sz="1200" b="1"/>
            </a:p>
          </p:txBody>
        </p:sp>
        <p:sp>
          <p:nvSpPr>
            <p:cNvPr id="35" name="TextBox 34">
              <a:hlinkClick r:id="rId5"/>
              <a:extLst>
                <a:ext uri="{FF2B5EF4-FFF2-40B4-BE49-F238E27FC236}">
                  <a16:creationId xmlns:a16="http://schemas.microsoft.com/office/drawing/2014/main" id="{C01D76E7-2DBF-4D8F-BAC2-822EBC2F6C41}"/>
                </a:ext>
              </a:extLst>
            </p:cNvPr>
            <p:cNvSpPr txBox="1"/>
            <p:nvPr/>
          </p:nvSpPr>
          <p:spPr>
            <a:xfrm>
              <a:off x="10295214" y="1317480"/>
              <a:ext cx="650845" cy="742950"/>
            </a:xfrm>
            <a:prstGeom prst="rect">
              <a:avLst/>
            </a:prstGeom>
            <a:noFill/>
          </p:spPr>
          <p:txBody>
            <a:bodyPr wrap="square" rtlCol="0">
              <a:spAutoFit/>
            </a:bodyPr>
            <a:lstStyle/>
            <a:p>
              <a:endParaRPr lang="en-GB"/>
            </a:p>
          </p:txBody>
        </p:sp>
        <p:sp>
          <p:nvSpPr>
            <p:cNvPr id="39" name="TextBox 38">
              <a:hlinkClick r:id="rId6"/>
              <a:extLst>
                <a:ext uri="{FF2B5EF4-FFF2-40B4-BE49-F238E27FC236}">
                  <a16:creationId xmlns:a16="http://schemas.microsoft.com/office/drawing/2014/main" id="{E7AA2CB8-F7CB-43D7-B4B2-0B298775DEDB}"/>
                </a:ext>
              </a:extLst>
            </p:cNvPr>
            <p:cNvSpPr txBox="1"/>
            <p:nvPr/>
          </p:nvSpPr>
          <p:spPr>
            <a:xfrm>
              <a:off x="11179729" y="1315965"/>
              <a:ext cx="650845" cy="742950"/>
            </a:xfrm>
            <a:prstGeom prst="rect">
              <a:avLst/>
            </a:prstGeom>
            <a:noFill/>
          </p:spPr>
          <p:txBody>
            <a:bodyPr wrap="square" rtlCol="0">
              <a:spAutoFit/>
            </a:bodyPr>
            <a:lstStyle/>
            <a:p>
              <a:endParaRPr lang="en-GB"/>
            </a:p>
          </p:txBody>
        </p:sp>
        <p:sp>
          <p:nvSpPr>
            <p:cNvPr id="40" name="TextBox 39">
              <a:hlinkClick r:id="rId7"/>
              <a:extLst>
                <a:ext uri="{FF2B5EF4-FFF2-40B4-BE49-F238E27FC236}">
                  <a16:creationId xmlns:a16="http://schemas.microsoft.com/office/drawing/2014/main" id="{7637B1A0-6A38-4261-AA2F-B95F4EBE3A39}"/>
                </a:ext>
              </a:extLst>
            </p:cNvPr>
            <p:cNvSpPr txBox="1"/>
            <p:nvPr/>
          </p:nvSpPr>
          <p:spPr>
            <a:xfrm>
              <a:off x="9410699" y="2155155"/>
              <a:ext cx="650845" cy="742950"/>
            </a:xfrm>
            <a:prstGeom prst="rect">
              <a:avLst/>
            </a:prstGeom>
            <a:noFill/>
          </p:spPr>
          <p:txBody>
            <a:bodyPr wrap="square" rtlCol="0">
              <a:spAutoFit/>
            </a:bodyPr>
            <a:lstStyle/>
            <a:p>
              <a:endParaRPr lang="en-GB"/>
            </a:p>
          </p:txBody>
        </p:sp>
        <p:sp>
          <p:nvSpPr>
            <p:cNvPr id="41" name="TextBox 40">
              <a:hlinkClick r:id="rId8"/>
              <a:extLst>
                <a:ext uri="{FF2B5EF4-FFF2-40B4-BE49-F238E27FC236}">
                  <a16:creationId xmlns:a16="http://schemas.microsoft.com/office/drawing/2014/main" id="{15823E26-3D9F-42EB-9DF5-ECBF589C9F16}"/>
                </a:ext>
              </a:extLst>
            </p:cNvPr>
            <p:cNvSpPr txBox="1"/>
            <p:nvPr/>
          </p:nvSpPr>
          <p:spPr>
            <a:xfrm>
              <a:off x="10295214" y="2152582"/>
              <a:ext cx="650845" cy="742950"/>
            </a:xfrm>
            <a:prstGeom prst="rect">
              <a:avLst/>
            </a:prstGeom>
            <a:noFill/>
          </p:spPr>
          <p:txBody>
            <a:bodyPr wrap="square" rtlCol="0">
              <a:spAutoFit/>
            </a:bodyPr>
            <a:lstStyle/>
            <a:p>
              <a:endParaRPr lang="en-GB"/>
            </a:p>
          </p:txBody>
        </p:sp>
        <p:sp>
          <p:nvSpPr>
            <p:cNvPr id="42" name="TextBox 41">
              <a:hlinkClick r:id="rId9"/>
              <a:extLst>
                <a:ext uri="{FF2B5EF4-FFF2-40B4-BE49-F238E27FC236}">
                  <a16:creationId xmlns:a16="http://schemas.microsoft.com/office/drawing/2014/main" id="{3F7CF5A1-51D9-4A1F-9DDD-E28A3D78CAB9}"/>
                </a:ext>
              </a:extLst>
            </p:cNvPr>
            <p:cNvSpPr txBox="1"/>
            <p:nvPr/>
          </p:nvSpPr>
          <p:spPr>
            <a:xfrm>
              <a:off x="11179730" y="2148435"/>
              <a:ext cx="650845" cy="742950"/>
            </a:xfrm>
            <a:prstGeom prst="rect">
              <a:avLst/>
            </a:prstGeom>
            <a:noFill/>
          </p:spPr>
          <p:txBody>
            <a:bodyPr wrap="square" rtlCol="0">
              <a:spAutoFit/>
            </a:bodyPr>
            <a:lstStyle/>
            <a:p>
              <a:endParaRPr lang="en-GB"/>
            </a:p>
          </p:txBody>
        </p:sp>
        <p:sp>
          <p:nvSpPr>
            <p:cNvPr id="43" name="TextBox 42">
              <a:hlinkClick r:id="rId10"/>
              <a:extLst>
                <a:ext uri="{FF2B5EF4-FFF2-40B4-BE49-F238E27FC236}">
                  <a16:creationId xmlns:a16="http://schemas.microsoft.com/office/drawing/2014/main" id="{028EC146-5147-4E05-A8A8-1880586700BF}"/>
                </a:ext>
              </a:extLst>
            </p:cNvPr>
            <p:cNvSpPr txBox="1"/>
            <p:nvPr/>
          </p:nvSpPr>
          <p:spPr>
            <a:xfrm>
              <a:off x="9410698" y="2946225"/>
              <a:ext cx="650845" cy="742950"/>
            </a:xfrm>
            <a:prstGeom prst="rect">
              <a:avLst/>
            </a:prstGeom>
            <a:noFill/>
          </p:spPr>
          <p:txBody>
            <a:bodyPr wrap="square" rtlCol="0">
              <a:spAutoFit/>
            </a:bodyPr>
            <a:lstStyle/>
            <a:p>
              <a:endParaRPr lang="en-GB"/>
            </a:p>
          </p:txBody>
        </p:sp>
        <p:sp>
          <p:nvSpPr>
            <p:cNvPr id="44" name="TextBox 43">
              <a:hlinkClick r:id="rId11"/>
              <a:extLst>
                <a:ext uri="{FF2B5EF4-FFF2-40B4-BE49-F238E27FC236}">
                  <a16:creationId xmlns:a16="http://schemas.microsoft.com/office/drawing/2014/main" id="{3FD9C7E7-6292-4AD6-A8B0-65835D18671F}"/>
                </a:ext>
              </a:extLst>
            </p:cNvPr>
            <p:cNvSpPr txBox="1"/>
            <p:nvPr/>
          </p:nvSpPr>
          <p:spPr>
            <a:xfrm>
              <a:off x="10296784" y="2946225"/>
              <a:ext cx="650845" cy="742950"/>
            </a:xfrm>
            <a:prstGeom prst="rect">
              <a:avLst/>
            </a:prstGeom>
            <a:noFill/>
          </p:spPr>
          <p:txBody>
            <a:bodyPr wrap="square" rtlCol="0">
              <a:spAutoFit/>
            </a:bodyPr>
            <a:lstStyle/>
            <a:p>
              <a:endParaRPr lang="en-GB"/>
            </a:p>
          </p:txBody>
        </p:sp>
        <p:sp>
          <p:nvSpPr>
            <p:cNvPr id="45" name="TextBox 44">
              <a:hlinkClick r:id="rId12"/>
              <a:extLst>
                <a:ext uri="{FF2B5EF4-FFF2-40B4-BE49-F238E27FC236}">
                  <a16:creationId xmlns:a16="http://schemas.microsoft.com/office/drawing/2014/main" id="{CC1404DD-08DC-4AA5-A516-80B446560EA9}"/>
                </a:ext>
              </a:extLst>
            </p:cNvPr>
            <p:cNvSpPr txBox="1"/>
            <p:nvPr/>
          </p:nvSpPr>
          <p:spPr>
            <a:xfrm>
              <a:off x="11179730" y="2946225"/>
              <a:ext cx="650845" cy="742950"/>
            </a:xfrm>
            <a:prstGeom prst="rect">
              <a:avLst/>
            </a:prstGeom>
            <a:noFill/>
          </p:spPr>
          <p:txBody>
            <a:bodyPr wrap="square" rtlCol="0">
              <a:spAutoFit/>
            </a:bodyPr>
            <a:lstStyle/>
            <a:p>
              <a:endParaRPr lang="en-GB"/>
            </a:p>
          </p:txBody>
        </p:sp>
        <p:sp>
          <p:nvSpPr>
            <p:cNvPr id="46" name="TextBox 45">
              <a:hlinkClick r:id="rId13"/>
              <a:extLst>
                <a:ext uri="{FF2B5EF4-FFF2-40B4-BE49-F238E27FC236}">
                  <a16:creationId xmlns:a16="http://schemas.microsoft.com/office/drawing/2014/main" id="{8188F6B0-0179-4A93-BBBD-D367146E44E4}"/>
                </a:ext>
              </a:extLst>
            </p:cNvPr>
            <p:cNvSpPr txBox="1"/>
            <p:nvPr/>
          </p:nvSpPr>
          <p:spPr>
            <a:xfrm>
              <a:off x="9410697" y="3737295"/>
              <a:ext cx="650845" cy="742950"/>
            </a:xfrm>
            <a:prstGeom prst="rect">
              <a:avLst/>
            </a:prstGeom>
            <a:noFill/>
          </p:spPr>
          <p:txBody>
            <a:bodyPr wrap="square" rtlCol="0">
              <a:spAutoFit/>
            </a:bodyPr>
            <a:lstStyle/>
            <a:p>
              <a:endParaRPr lang="en-GB"/>
            </a:p>
          </p:txBody>
        </p:sp>
        <p:sp>
          <p:nvSpPr>
            <p:cNvPr id="47" name="TextBox 46">
              <a:hlinkClick r:id="rId14"/>
              <a:extLst>
                <a:ext uri="{FF2B5EF4-FFF2-40B4-BE49-F238E27FC236}">
                  <a16:creationId xmlns:a16="http://schemas.microsoft.com/office/drawing/2014/main" id="{E01E9E3C-89AC-46E4-99B8-13C1C2D18E4E}"/>
                </a:ext>
              </a:extLst>
            </p:cNvPr>
            <p:cNvSpPr txBox="1"/>
            <p:nvPr/>
          </p:nvSpPr>
          <p:spPr>
            <a:xfrm>
              <a:off x="10295214" y="3737295"/>
              <a:ext cx="650845" cy="742950"/>
            </a:xfrm>
            <a:prstGeom prst="rect">
              <a:avLst/>
            </a:prstGeom>
            <a:noFill/>
          </p:spPr>
          <p:txBody>
            <a:bodyPr wrap="square" rtlCol="0">
              <a:spAutoFit/>
            </a:bodyPr>
            <a:lstStyle/>
            <a:p>
              <a:endParaRPr lang="en-GB"/>
            </a:p>
          </p:txBody>
        </p:sp>
        <p:sp>
          <p:nvSpPr>
            <p:cNvPr id="48" name="TextBox 47">
              <a:hlinkClick r:id="rId15"/>
              <a:extLst>
                <a:ext uri="{FF2B5EF4-FFF2-40B4-BE49-F238E27FC236}">
                  <a16:creationId xmlns:a16="http://schemas.microsoft.com/office/drawing/2014/main" id="{E6851A60-53A3-4ACE-AA6A-3F57E319C3B8}"/>
                </a:ext>
              </a:extLst>
            </p:cNvPr>
            <p:cNvSpPr txBox="1"/>
            <p:nvPr/>
          </p:nvSpPr>
          <p:spPr>
            <a:xfrm>
              <a:off x="11179729" y="3737295"/>
              <a:ext cx="650845" cy="742950"/>
            </a:xfrm>
            <a:prstGeom prst="rect">
              <a:avLst/>
            </a:prstGeom>
            <a:noFill/>
          </p:spPr>
          <p:txBody>
            <a:bodyPr wrap="square" rtlCol="0">
              <a:spAutoFit/>
            </a:bodyPr>
            <a:lstStyle/>
            <a:p>
              <a:endParaRPr lang="en-GB"/>
            </a:p>
          </p:txBody>
        </p:sp>
        <p:sp>
          <p:nvSpPr>
            <p:cNvPr id="49" name="TextBox 48">
              <a:hlinkClick r:id="rId16"/>
              <a:extLst>
                <a:ext uri="{FF2B5EF4-FFF2-40B4-BE49-F238E27FC236}">
                  <a16:creationId xmlns:a16="http://schemas.microsoft.com/office/drawing/2014/main" id="{B3873333-80EB-4536-9FBB-7AC82F166E7A}"/>
                </a:ext>
              </a:extLst>
            </p:cNvPr>
            <p:cNvSpPr txBox="1"/>
            <p:nvPr/>
          </p:nvSpPr>
          <p:spPr>
            <a:xfrm>
              <a:off x="9411270" y="1315965"/>
              <a:ext cx="650845" cy="742950"/>
            </a:xfrm>
            <a:prstGeom prst="rect">
              <a:avLst/>
            </a:prstGeom>
            <a:noFill/>
          </p:spPr>
          <p:txBody>
            <a:bodyPr wrap="square" rtlCol="0">
              <a:spAutoFit/>
            </a:bodyPr>
            <a:lstStyle/>
            <a:p>
              <a:endParaRPr lang="en-GB"/>
            </a:p>
          </p:txBody>
        </p:sp>
      </p:grpSp>
      <p:sp>
        <p:nvSpPr>
          <p:cNvPr id="36" name="Rectangle 35">
            <a:extLst>
              <a:ext uri="{FF2B5EF4-FFF2-40B4-BE49-F238E27FC236}">
                <a16:creationId xmlns:a16="http://schemas.microsoft.com/office/drawing/2014/main" id="{21A84019-6D39-43B7-B540-3814DF28DA29}"/>
              </a:ext>
            </a:extLst>
          </p:cNvPr>
          <p:cNvSpPr/>
          <p:nvPr/>
        </p:nvSpPr>
        <p:spPr>
          <a:xfrm>
            <a:off x="6211067" y="817200"/>
            <a:ext cx="2867025" cy="5326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dirty="0">
                <a:solidFill>
                  <a:schemeClr val="tx1"/>
                </a:solidFill>
                <a:effectLst/>
                <a:latin typeface="Calibri" panose="020F0502020204030204" pitchFamily="34" charset="0"/>
                <a:ea typeface="Times New Roman" panose="02020603050405020304" pitchFamily="18" charset="0"/>
              </a:rPr>
              <a:t>Meet standards and quality expectations</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When designing and developing new provision, adherence to national and institutional standards and quality expectations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ensures that the academic experience is high quality irrespective of where or how courses are delivered and who delivers them. </a:t>
            </a:r>
          </a:p>
          <a:p>
            <a:pPr>
              <a:lnSpc>
                <a:spcPct val="110000"/>
              </a:lnSpc>
              <a:spcBef>
                <a:spcPts val="600"/>
              </a:spcBef>
              <a:spcAft>
                <a:spcPts val="600"/>
              </a:spcAft>
              <a:tabLst>
                <a:tab pos="2438400" algn="l"/>
              </a:tabLs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lang="en-GB" sz="11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UK Quality Code for Higher Education (Quality Code)</a:t>
            </a:r>
            <a:r>
              <a:rPr lang="en-GB" sz="11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sets out the expectations and core practices that all providers of UK higher education are expected to address. Providers in Scotland, Wales and Northern Ireland should also align with the Common practices in the Quality Code.</a:t>
            </a:r>
          </a:p>
          <a:p>
            <a:pPr>
              <a:lnSpc>
                <a:spcPct val="110000"/>
              </a:lnSpc>
              <a:spcBef>
                <a:spcPts val="600"/>
              </a:spcBef>
              <a:spcAft>
                <a:spcPts val="600"/>
              </a:spcAft>
              <a:tabLst>
                <a:tab pos="2438400" algn="l"/>
              </a:tabLs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Quality Assurance Agency for Higher Education (QAA) also publish 12</a:t>
            </a: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Advice and Guidance Themes and a number of other resources that support the core part of the Quality Code. Characteristics Statements sit alongside these resources to help providers develop courses and refine curricula but are not part of the regulated requirements for higher education providers in the UK (see paragraph 12 in the </a:t>
            </a:r>
            <a:r>
              <a:rPr lang="en-GB" sz="11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Quality Assessment Framework for Wales</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50" name="TextBox 49">
            <a:extLst>
              <a:ext uri="{FF2B5EF4-FFF2-40B4-BE49-F238E27FC236}">
                <a16:creationId xmlns:a16="http://schemas.microsoft.com/office/drawing/2014/main" id="{0FE85352-E2EA-4CF8-A7FD-54BC4C361F6F}"/>
              </a:ext>
            </a:extLst>
          </p:cNvPr>
          <p:cNvSpPr txBox="1"/>
          <p:nvPr/>
        </p:nvSpPr>
        <p:spPr>
          <a:xfrm>
            <a:off x="1282531" y="45843"/>
            <a:ext cx="4212000" cy="369332"/>
          </a:xfrm>
          <a:prstGeom prst="rect">
            <a:avLst/>
          </a:prstGeom>
          <a:solidFill>
            <a:srgbClr val="FF791E"/>
          </a:solidFill>
          <a:ln>
            <a:solidFill>
              <a:schemeClr val="accent1"/>
            </a:solidFill>
          </a:ln>
        </p:spPr>
        <p:txBody>
          <a:bodyPr wrap="square" rtlCol="0">
            <a:spAutoFit/>
          </a:bodyPr>
          <a:lstStyle/>
          <a:p>
            <a:r>
              <a:rPr lang="en-GB" b="1"/>
              <a:t>2. Design and Development: Key Activities</a:t>
            </a:r>
          </a:p>
        </p:txBody>
      </p:sp>
    </p:spTree>
    <p:extLst>
      <p:ext uri="{BB962C8B-B14F-4D97-AF65-F5344CB8AC3E}">
        <p14:creationId xmlns:p14="http://schemas.microsoft.com/office/powerpoint/2010/main" val="76520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0"/>
            <a:ext cx="11196000" cy="261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Write pathways, content, reading lists, </a:t>
            </a:r>
            <a:r>
              <a:rPr lang="en-GB" sz="1200" b="1">
                <a:solidFill>
                  <a:schemeClr val="tx1"/>
                </a:solidFill>
                <a:latin typeface="Calibri" panose="020F0502020204030204" pitchFamily="34" charset="0"/>
                <a:ea typeface="Times New Roman" panose="02020603050405020304" pitchFamily="18" charset="0"/>
              </a:rPr>
              <a:t>and </a:t>
            </a:r>
            <a:r>
              <a:rPr lang="en-GB" sz="1200" b="1">
                <a:solidFill>
                  <a:schemeClr val="tx1"/>
                </a:solidFill>
                <a:effectLst/>
                <a:latin typeface="Calibri" panose="020F0502020204030204" pitchFamily="34" charset="0"/>
                <a:ea typeface="Times New Roman" panose="02020603050405020304" pitchFamily="18" charset="0"/>
              </a:rPr>
              <a:t>assessments</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Where appropriate, develop pathways so students can see what options the provision will lead to, </a:t>
            </a:r>
            <a:r>
              <a:rPr lang="en-GB" sz="1100" spc="-15">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.g., level 4 certificate, articulate onto a degree programme. HEIs will normally have proforma for these pathways. Where permitted, encourage one set of proforma across all partners to avoid time consuming reformatting of information.</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The team will write the content, reading lists, and assessments and this will need careful planning and chasing by the project lead to ensure this is done on time to submit for approval and validation.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Consider the publication of a generic guide for students, identifying key information sources and support services.</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need to run through the approval and validation process a number of times to reach agreement at all partner institutions and this has the potential to be very time consuming. Check the team has full representation and decision makers to deal with any problems quickly and build in feedback loops into the design / development of your content and assessment. Understand that there may be different approval and validation processes at Partner HEIs and plan accordingly.</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n-GB" sz="1100" spc="-15">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be able to utilise existing (validated) modules or micro-credentials to create the new content which may make approval and validation easier.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ction Button: Go to Beginning 5">
            <a:hlinkClick r:id="rId3" action="ppaction://hlinksldjump" highlightClick="1"/>
            <a:extLst>
              <a:ext uri="{FF2B5EF4-FFF2-40B4-BE49-F238E27FC236}">
                <a16:creationId xmlns:a16="http://schemas.microsoft.com/office/drawing/2014/main" id="{91F3BEBF-7F56-409E-848A-D812A01120CC}"/>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950DC2C-EF26-459E-9F55-FDFFC4ACF65B}"/>
              </a:ext>
            </a:extLst>
          </p:cNvPr>
          <p:cNvSpPr txBox="1"/>
          <p:nvPr/>
        </p:nvSpPr>
        <p:spPr>
          <a:xfrm>
            <a:off x="1282531" y="45843"/>
            <a:ext cx="4212000" cy="369332"/>
          </a:xfrm>
          <a:prstGeom prst="rect">
            <a:avLst/>
          </a:prstGeom>
          <a:solidFill>
            <a:srgbClr val="FF791E"/>
          </a:solidFill>
          <a:ln>
            <a:solidFill>
              <a:schemeClr val="accent1"/>
            </a:solidFill>
          </a:ln>
        </p:spPr>
        <p:txBody>
          <a:bodyPr wrap="square" rtlCol="0">
            <a:spAutoFit/>
          </a:bodyPr>
          <a:lstStyle/>
          <a:p>
            <a:r>
              <a:rPr lang="en-GB" b="1"/>
              <a:t>2. Design and Development: Key Activities</a:t>
            </a:r>
          </a:p>
        </p:txBody>
      </p:sp>
    </p:spTree>
    <p:extLst>
      <p:ext uri="{BB962C8B-B14F-4D97-AF65-F5344CB8AC3E}">
        <p14:creationId xmlns:p14="http://schemas.microsoft.com/office/powerpoint/2010/main" val="232422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83527DF-076B-4A7A-A9EF-D66A75D91A19}"/>
              </a:ext>
            </a:extLst>
          </p:cNvPr>
          <p:cNvSpPr/>
          <p:nvPr/>
        </p:nvSpPr>
        <p:spPr>
          <a:xfrm>
            <a:off x="1368000" y="1080000"/>
            <a:ext cx="8142626" cy="2562311"/>
          </a:xfrm>
          <a:prstGeom prst="roundRect">
            <a:avLst/>
          </a:prstGeom>
          <a:solidFill>
            <a:srgbClr val="BCB100"/>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52438" indent="-285750" algn="l" fontAlgn="b">
              <a:lnSpc>
                <a:spcPct val="114000"/>
              </a:lnSpc>
              <a:buFont typeface="Arial" panose="020B0604020202020204" pitchFamily="34" charset="0"/>
              <a:buChar char="•"/>
            </a:pPr>
            <a:r>
              <a:rPr lang="en-GB" sz="1400" u="none" strike="noStrike">
                <a:effectLst/>
              </a:rPr>
              <a:t>Develop the proposal</a:t>
            </a:r>
          </a:p>
          <a:p>
            <a:pPr marL="452438" indent="-285750" fontAlgn="b">
              <a:lnSpc>
                <a:spcPct val="114000"/>
              </a:lnSpc>
              <a:buFont typeface="Arial" panose="020B0604020202020204" pitchFamily="34" charset="0"/>
              <a:buChar char="•"/>
            </a:pPr>
            <a:r>
              <a:rPr lang="en-GB" sz="1400" u="none" strike="noStrike">
                <a:effectLst/>
              </a:rPr>
              <a:t>Submit the </a:t>
            </a:r>
            <a:r>
              <a:rPr lang="en-GB" sz="1400"/>
              <a:t>proposal</a:t>
            </a:r>
            <a:r>
              <a:rPr lang="en-GB" sz="1400" u="none" strike="noStrike">
                <a:effectLst/>
              </a:rPr>
              <a:t> and supporting documents for approval</a:t>
            </a:r>
          </a:p>
          <a:p>
            <a:pPr marL="452438" indent="-285750" fontAlgn="b">
              <a:lnSpc>
                <a:spcPct val="114000"/>
              </a:lnSpc>
              <a:buFont typeface="Arial" panose="020B0604020202020204" pitchFamily="34" charset="0"/>
              <a:buChar char="•"/>
            </a:pPr>
            <a:r>
              <a:rPr lang="en-GB" sz="1400" u="none" strike="noStrike">
                <a:effectLst/>
              </a:rPr>
              <a:t>Apply for funding</a:t>
            </a:r>
          </a:p>
          <a:p>
            <a:pPr marL="452438" indent="-285750" fontAlgn="b">
              <a:lnSpc>
                <a:spcPct val="114000"/>
              </a:lnSpc>
              <a:buFont typeface="Arial" panose="020B0604020202020204" pitchFamily="34" charset="0"/>
              <a:buChar char="•"/>
            </a:pPr>
            <a:r>
              <a:rPr lang="en-GB" sz="1400">
                <a:solidFill>
                  <a:srgbClr val="000000"/>
                </a:solidFill>
                <a:latin typeface="Calibri" panose="020F0502020204030204" pitchFamily="34" charset="0"/>
              </a:rPr>
              <a:t>Write a provision / programme specification</a:t>
            </a:r>
          </a:p>
          <a:p>
            <a:pPr marL="452438" indent="-285750" fontAlgn="b">
              <a:lnSpc>
                <a:spcPct val="114000"/>
              </a:lnSpc>
              <a:buFont typeface="Arial" panose="020B0604020202020204" pitchFamily="34" charset="0"/>
              <a:buChar char="•"/>
            </a:pPr>
            <a:r>
              <a:rPr lang="en-GB" sz="1400">
                <a:solidFill>
                  <a:srgbClr val="000000"/>
                </a:solidFill>
                <a:latin typeface="Calibri" panose="020F0502020204030204" pitchFamily="34" charset="0"/>
              </a:rPr>
              <a:t>Undertake due diligence of the partners, including site visit(s)</a:t>
            </a:r>
          </a:p>
          <a:p>
            <a:pPr marL="452438" indent="-285750" algn="l" fontAlgn="b">
              <a:lnSpc>
                <a:spcPct val="114000"/>
              </a:lnSpc>
              <a:buFont typeface="Arial" panose="020B0604020202020204" pitchFamily="34" charset="0"/>
              <a:buChar char="•"/>
            </a:pPr>
            <a:r>
              <a:rPr lang="en-GB" sz="1400">
                <a:solidFill>
                  <a:srgbClr val="000000"/>
                </a:solidFill>
                <a:latin typeface="Calibri" panose="020F0502020204030204" pitchFamily="34" charset="0"/>
              </a:rPr>
              <a:t>Hold a validation event </a:t>
            </a:r>
          </a:p>
          <a:p>
            <a:pPr marL="452438" indent="-285750" algn="l" fontAlgn="b">
              <a:lnSpc>
                <a:spcPct val="114000"/>
              </a:lnSpc>
              <a:buFont typeface="Arial" panose="020B0604020202020204" pitchFamily="34" charset="0"/>
              <a:buChar char="•"/>
            </a:pPr>
            <a:r>
              <a:rPr lang="en-GB" sz="1400">
                <a:solidFill>
                  <a:srgbClr val="000000"/>
                </a:solidFill>
                <a:latin typeface="Calibri" panose="020F0502020204030204" pitchFamily="34" charset="0"/>
              </a:rPr>
              <a:t>Draft the validation report and satisfy any conditions and recommendations</a:t>
            </a:r>
          </a:p>
          <a:p>
            <a:pPr marL="452438" indent="-285750" algn="l" fontAlgn="b">
              <a:lnSpc>
                <a:spcPct val="114000"/>
              </a:lnSpc>
              <a:buFont typeface="Arial" panose="020B0604020202020204" pitchFamily="34" charset="0"/>
              <a:buChar char="•"/>
            </a:pPr>
            <a:r>
              <a:rPr lang="en-GB" sz="1400">
                <a:solidFill>
                  <a:srgbClr val="000000"/>
                </a:solidFill>
                <a:latin typeface="Calibri" panose="020F0502020204030204" pitchFamily="34" charset="0"/>
              </a:rPr>
              <a:t>Agree and sign the Memorandum of Agreement</a:t>
            </a:r>
          </a:p>
          <a:p>
            <a:pPr marL="452438" indent="-285750" fontAlgn="b">
              <a:lnSpc>
                <a:spcPct val="114000"/>
              </a:lnSpc>
              <a:buFont typeface="Arial" panose="020B0604020202020204" pitchFamily="34" charset="0"/>
              <a:buChar char="•"/>
            </a:pPr>
            <a:r>
              <a:rPr lang="en-GB" sz="1400" u="none" strike="noStrike">
                <a:effectLst/>
              </a:rPr>
              <a:t>Pre-launch review including testing (go-live gateway)</a:t>
            </a:r>
          </a:p>
        </p:txBody>
      </p:sp>
      <p:sp>
        <p:nvSpPr>
          <p:cNvPr id="44" name="TextBox 43">
            <a:extLst>
              <a:ext uri="{FF2B5EF4-FFF2-40B4-BE49-F238E27FC236}">
                <a16:creationId xmlns:a16="http://schemas.microsoft.com/office/drawing/2014/main" id="{293738F9-F9CA-4DB7-BCFF-424C9C1A60AF}"/>
              </a:ext>
            </a:extLst>
          </p:cNvPr>
          <p:cNvSpPr txBox="1"/>
          <p:nvPr/>
        </p:nvSpPr>
        <p:spPr>
          <a:xfrm>
            <a:off x="1282533" y="45843"/>
            <a:ext cx="6032668" cy="369332"/>
          </a:xfrm>
          <a:prstGeom prst="rect">
            <a:avLst/>
          </a:prstGeom>
          <a:solidFill>
            <a:srgbClr val="BCB100"/>
          </a:solidFill>
          <a:ln>
            <a:solidFill>
              <a:schemeClr val="accent1"/>
            </a:solidFill>
          </a:ln>
        </p:spPr>
        <p:txBody>
          <a:bodyPr wrap="square" rtlCol="0">
            <a:spAutoFit/>
          </a:bodyPr>
          <a:lstStyle/>
          <a:p>
            <a:r>
              <a:rPr lang="en-GB" b="1"/>
              <a:t>3. Partner Approval and Provision Validation: Key Activities</a:t>
            </a:r>
          </a:p>
        </p:txBody>
      </p:sp>
      <p:sp>
        <p:nvSpPr>
          <p:cNvPr id="14" name="Action Button: Go Home 13">
            <a:hlinkClick r:id="rId3" action="ppaction://hlinksldjump" highlightClick="1"/>
            <a:extLst>
              <a:ext uri="{FF2B5EF4-FFF2-40B4-BE49-F238E27FC236}">
                <a16:creationId xmlns:a16="http://schemas.microsoft.com/office/drawing/2014/main" id="{367AD422-FC49-4AD1-9014-FA4B9055BBDF}"/>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hlinkClick r:id="rId4" action="ppaction://hlinksldjump"/>
            <a:extLst>
              <a:ext uri="{FF2B5EF4-FFF2-40B4-BE49-F238E27FC236}">
                <a16:creationId xmlns:a16="http://schemas.microsoft.com/office/drawing/2014/main" id="{2ED18C46-7B51-40E4-B3D6-DCF98B767E5C}"/>
              </a:ext>
            </a:extLst>
          </p:cNvPr>
          <p:cNvSpPr txBox="1"/>
          <p:nvPr/>
        </p:nvSpPr>
        <p:spPr>
          <a:xfrm>
            <a:off x="1346001" y="1230303"/>
            <a:ext cx="8164625" cy="261610"/>
          </a:xfrm>
          <a:prstGeom prst="rect">
            <a:avLst/>
          </a:prstGeom>
          <a:noFill/>
        </p:spPr>
        <p:txBody>
          <a:bodyPr wrap="square" rtlCol="0">
            <a:spAutoFit/>
          </a:bodyPr>
          <a:lstStyle/>
          <a:p>
            <a:endParaRPr lang="en-GB" sz="1100"/>
          </a:p>
        </p:txBody>
      </p:sp>
      <p:sp>
        <p:nvSpPr>
          <p:cNvPr id="53" name="TextBox 52">
            <a:hlinkClick r:id="rId5" action="ppaction://hlinksldjump"/>
            <a:extLst>
              <a:ext uri="{FF2B5EF4-FFF2-40B4-BE49-F238E27FC236}">
                <a16:creationId xmlns:a16="http://schemas.microsoft.com/office/drawing/2014/main" id="{3B78DC58-F6B9-4C1E-B68F-D5870112A3C2}"/>
              </a:ext>
            </a:extLst>
          </p:cNvPr>
          <p:cNvSpPr txBox="1"/>
          <p:nvPr/>
        </p:nvSpPr>
        <p:spPr>
          <a:xfrm>
            <a:off x="1380763" y="1522503"/>
            <a:ext cx="8120627" cy="707886"/>
          </a:xfrm>
          <a:prstGeom prst="rect">
            <a:avLst/>
          </a:prstGeom>
          <a:noFill/>
        </p:spPr>
        <p:txBody>
          <a:bodyPr wrap="square" rtlCol="0">
            <a:spAutoFit/>
          </a:bodyPr>
          <a:lstStyle/>
          <a:p>
            <a:endParaRPr lang="en-GB" sz="1000"/>
          </a:p>
          <a:p>
            <a:endParaRPr lang="en-GB" sz="1000"/>
          </a:p>
          <a:p>
            <a:endParaRPr lang="en-GB" sz="1000"/>
          </a:p>
          <a:p>
            <a:endParaRPr lang="en-GB" sz="1000"/>
          </a:p>
        </p:txBody>
      </p:sp>
      <p:sp>
        <p:nvSpPr>
          <p:cNvPr id="54" name="TextBox 53">
            <a:hlinkClick r:id="rId6" action="ppaction://hlinksldjump"/>
            <a:extLst>
              <a:ext uri="{FF2B5EF4-FFF2-40B4-BE49-F238E27FC236}">
                <a16:creationId xmlns:a16="http://schemas.microsoft.com/office/drawing/2014/main" id="{25A1F1AB-1A9E-49E5-84BF-755E231A6CD7}"/>
              </a:ext>
            </a:extLst>
          </p:cNvPr>
          <p:cNvSpPr txBox="1"/>
          <p:nvPr/>
        </p:nvSpPr>
        <p:spPr>
          <a:xfrm>
            <a:off x="1368998" y="2260909"/>
            <a:ext cx="8142626" cy="692497"/>
          </a:xfrm>
          <a:prstGeom prst="rect">
            <a:avLst/>
          </a:prstGeom>
          <a:noFill/>
        </p:spPr>
        <p:txBody>
          <a:bodyPr wrap="square" rtlCol="0">
            <a:spAutoFit/>
          </a:bodyPr>
          <a:lstStyle/>
          <a:p>
            <a:endParaRPr lang="en-GB" sz="1300"/>
          </a:p>
          <a:p>
            <a:endParaRPr lang="en-GB" sz="1300"/>
          </a:p>
          <a:p>
            <a:endParaRPr lang="en-GB" sz="1300"/>
          </a:p>
        </p:txBody>
      </p:sp>
      <p:sp>
        <p:nvSpPr>
          <p:cNvPr id="21" name="TextBox 20">
            <a:extLst>
              <a:ext uri="{FF2B5EF4-FFF2-40B4-BE49-F238E27FC236}">
                <a16:creationId xmlns:a16="http://schemas.microsoft.com/office/drawing/2014/main" id="{ABEDF0F5-8F1A-454B-A253-52F20802CA8B}"/>
              </a:ext>
            </a:extLst>
          </p:cNvPr>
          <p:cNvSpPr txBox="1"/>
          <p:nvPr/>
        </p:nvSpPr>
        <p:spPr>
          <a:xfrm>
            <a:off x="1282530" y="607649"/>
            <a:ext cx="3149253" cy="281231"/>
          </a:xfrm>
          <a:prstGeom prst="rect">
            <a:avLst/>
          </a:prstGeom>
          <a:noFill/>
        </p:spPr>
        <p:txBody>
          <a:bodyPr wrap="square">
            <a:spAutoFit/>
          </a:bodyPr>
          <a:lstStyle/>
          <a:p>
            <a:pPr>
              <a:lnSpc>
                <a:spcPct val="107000"/>
              </a:lnSpc>
              <a:spcAft>
                <a:spcPts val="800"/>
              </a:spcAft>
            </a:pPr>
            <a:r>
              <a:rPr lang="en-GB" sz="1200" i="1"/>
              <a:t>Click on the individual bullet text for more detail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hlinkClick r:id="rId7" action="ppaction://hlinksldjump"/>
            <a:extLst>
              <a:ext uri="{FF2B5EF4-FFF2-40B4-BE49-F238E27FC236}">
                <a16:creationId xmlns:a16="http://schemas.microsoft.com/office/drawing/2014/main" id="{496B903F-C8CD-4AF9-91C0-2E3D0B420A43}"/>
              </a:ext>
            </a:extLst>
          </p:cNvPr>
          <p:cNvSpPr txBox="1"/>
          <p:nvPr/>
        </p:nvSpPr>
        <p:spPr>
          <a:xfrm>
            <a:off x="1364376" y="2986860"/>
            <a:ext cx="8142626" cy="507831"/>
          </a:xfrm>
          <a:prstGeom prst="rect">
            <a:avLst/>
          </a:prstGeom>
          <a:noFill/>
        </p:spPr>
        <p:txBody>
          <a:bodyPr wrap="square" rtlCol="0">
            <a:spAutoFit/>
          </a:bodyPr>
          <a:lstStyle/>
          <a:p>
            <a:endParaRPr lang="en-GB" sz="900"/>
          </a:p>
          <a:p>
            <a:endParaRPr lang="en-GB" sz="900"/>
          </a:p>
          <a:p>
            <a:endParaRPr lang="en-GB" sz="900"/>
          </a:p>
        </p:txBody>
      </p:sp>
    </p:spTree>
    <p:extLst>
      <p:ext uri="{BB962C8B-B14F-4D97-AF65-F5344CB8AC3E}">
        <p14:creationId xmlns:p14="http://schemas.microsoft.com/office/powerpoint/2010/main" val="205390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1"/>
            <a:ext cx="11196000" cy="3967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Develop the proposal</a:t>
            </a:r>
          </a:p>
          <a:p>
            <a:pPr>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Each HEI has a proposal (or business case) proforma to complete, including:</a:t>
            </a:r>
          </a:p>
          <a:p>
            <a:pPr marL="177800" indent="-171450">
              <a:lnSpc>
                <a:spcPct val="110000"/>
              </a:lnSpc>
              <a:buFont typeface="Arial" panose="020B0604020202020204" pitchFamily="34" charset="0"/>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Strategic rationale for the provision </a:t>
            </a:r>
          </a:p>
          <a:p>
            <a:pPr marL="177800" indent="-171450">
              <a:lnSpc>
                <a:spcPct val="110000"/>
              </a:lnSpc>
              <a:buFont typeface="Arial" panose="020B0604020202020204" pitchFamily="34" charset="0"/>
              <a:buChar char="•"/>
            </a:pPr>
            <a:r>
              <a:rPr lang="en-GB" sz="110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ward title, level of qualification, credit value, credit transfer and alignment with frameworks</a:t>
            </a:r>
          </a:p>
          <a:p>
            <a:pPr marL="177800" indent="-171450">
              <a:lnSpc>
                <a:spcPct val="110000"/>
              </a:lnSpc>
              <a:buFont typeface="Arial" panose="020B0604020202020204" pitchFamily="34" charset="0"/>
              <a:buChar char="•"/>
            </a:pPr>
            <a:r>
              <a:rPr lang="en-GB" sz="110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elivery mode and duration, integrated with learning styles and systems</a:t>
            </a:r>
          </a:p>
          <a:p>
            <a:pPr marL="177800" indent="-171450">
              <a:lnSpc>
                <a:spcPct val="110000"/>
              </a:lnSpc>
              <a:buFont typeface="Arial" panose="020B0604020202020204" pitchFamily="34" charset="0"/>
              <a:buChar char="•"/>
            </a:pPr>
            <a:r>
              <a:rPr lang="en-GB" sz="110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taffing, learning spaces and other learning and support resources and facilities:</a:t>
            </a:r>
          </a:p>
          <a:p>
            <a:pPr marL="628650" indent="-171450" algn="just">
              <a:lnSpc>
                <a:spcPct val="110000"/>
              </a:lnSpc>
              <a:spcBef>
                <a:spcPts val="600"/>
              </a:spcBef>
              <a:buFont typeface="Calibri" panose="020F0502020204030204" pitchFamily="34" charset="0"/>
              <a:buChar char="­"/>
            </a:pPr>
            <a:r>
              <a:rPr lang="en-GB" sz="1100">
                <a:solidFill>
                  <a:schemeClr val="tx1"/>
                </a:solidFill>
                <a:effectLst/>
                <a:latin typeface="Calibri" panose="020F0502020204030204" pitchFamily="34" charset="0"/>
                <a:ea typeface="Times New Roman" panose="02020603050405020304" pitchFamily="18" charset="0"/>
              </a:rPr>
              <a:t>Build a team of people you may need to work with and identify key stakeholders early, so they are ready to develop the collaborative provision when given the go-ahead. </a:t>
            </a:r>
            <a:endParaRPr lang="en-GB" sz="1100">
              <a:solidFill>
                <a:schemeClr val="tx1"/>
              </a:solidFill>
              <a:effectLst/>
              <a:latin typeface="Times New Roman" panose="02020603050405020304" pitchFamily="18" charset="0"/>
              <a:ea typeface="Times New Roman" panose="02020603050405020304" pitchFamily="18" charset="0"/>
            </a:endParaRPr>
          </a:p>
          <a:p>
            <a:pPr marL="628650" indent="-171450" algn="just">
              <a:lnSpc>
                <a:spcPct val="110000"/>
              </a:lnSpc>
              <a:spcBef>
                <a:spcPts val="600"/>
              </a:spcBef>
              <a:buFont typeface="Calibri" panose="020F0502020204030204" pitchFamily="34" charset="0"/>
              <a:buChar char="­"/>
            </a:pPr>
            <a:r>
              <a:rPr lang="en-GB" sz="1100">
                <a:solidFill>
                  <a:schemeClr val="tx1"/>
                </a:solidFill>
                <a:effectLst/>
                <a:latin typeface="Calibri" panose="020F0502020204030204" pitchFamily="34" charset="0"/>
                <a:ea typeface="Times New Roman" panose="02020603050405020304" pitchFamily="18" charset="0"/>
              </a:rPr>
              <a:t>Investigate what learning spaces, resources and facilities are available at each partner site to provide parity of the student experience. Identify any gaps in provision or any specific requirements and consider how any additional costs for these are included in the Proposal. Consider sharing resources in the course delivery to maximise efficiency.</a:t>
            </a:r>
            <a:endParaRPr lang="en-GB" sz="1100">
              <a:solidFill>
                <a:schemeClr val="tx1"/>
              </a:solidFill>
              <a:effectLst/>
              <a:latin typeface="Times New Roman" panose="02020603050405020304" pitchFamily="18" charset="0"/>
              <a:ea typeface="Times New Roman" panose="02020603050405020304" pitchFamily="18" charset="0"/>
            </a:endParaRPr>
          </a:p>
          <a:p>
            <a:pPr marL="628650" indent="-171450" algn="just">
              <a:lnSpc>
                <a:spcPct val="110000"/>
              </a:lnSpc>
              <a:spcBef>
                <a:spcPts val="600"/>
              </a:spcBef>
              <a:buFont typeface="Calibri" panose="020F0502020204030204" pitchFamily="34" charset="0"/>
              <a:buChar char="­"/>
            </a:pPr>
            <a:r>
              <a:rPr lang="en-GB" sz="1100">
                <a:solidFill>
                  <a:schemeClr val="tx1"/>
                </a:solidFill>
                <a:latin typeface="Calibri" panose="020F0502020204030204" pitchFamily="34" charset="0"/>
                <a:ea typeface="Times New Roman" panose="02020603050405020304" pitchFamily="18" charset="0"/>
              </a:rPr>
              <a:t>T</a:t>
            </a:r>
            <a:r>
              <a:rPr lang="en-GB" sz="1100">
                <a:solidFill>
                  <a:schemeClr val="tx1"/>
                </a:solidFill>
                <a:effectLst/>
                <a:latin typeface="Calibri" panose="020F0502020204030204" pitchFamily="34" charset="0"/>
                <a:ea typeface="Times New Roman" panose="02020603050405020304" pitchFamily="18" charset="0"/>
              </a:rPr>
              <a:t>alk to Human Resources and Procurement offices about rules, restrictions, and lead times, and build these into your plan.    </a:t>
            </a:r>
            <a:endParaRPr lang="en-GB" sz="1100">
              <a:solidFill>
                <a:schemeClr val="tx1"/>
              </a:solidFill>
              <a:effectLst/>
              <a:latin typeface="Times New Roman" panose="02020603050405020304" pitchFamily="18" charset="0"/>
              <a:ea typeface="Times New Roman" panose="02020603050405020304" pitchFamily="18" charset="0"/>
            </a:endParaRPr>
          </a:p>
          <a:p>
            <a:pPr marL="171450" indent="-171450" algn="just">
              <a:lnSpc>
                <a:spcPct val="110000"/>
              </a:lnSpc>
              <a:spcBef>
                <a:spcPts val="600"/>
              </a:spcBef>
              <a:spcAft>
                <a:spcPts val="600"/>
              </a:spcAft>
              <a:buFont typeface="Arial" panose="020B0604020202020204" pitchFamily="34" charset="0"/>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Agree Finance and Workload models:</a:t>
            </a:r>
          </a:p>
          <a:p>
            <a:pPr marL="628650" indent="-171450" algn="just">
              <a:lnSpc>
                <a:spcPct val="110000"/>
              </a:lnSpc>
              <a:spcAft>
                <a:spcPts val="600"/>
              </a:spcAft>
              <a:buFont typeface="Calibri" panose="020F0502020204030204" pitchFamily="34" charset="0"/>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projected income and expenditure forms part of the Business Case (or equivalent) and should normally be presented for approval BEFORE any negotiation on finances commences with the prospective partners. </a:t>
            </a:r>
          </a:p>
          <a:p>
            <a:pPr marL="628650" indent="-171450" algn="just">
              <a:lnSpc>
                <a:spcPct val="110000"/>
              </a:lnSpc>
              <a:spcAft>
                <a:spcPts val="600"/>
              </a:spcAft>
              <a:buFont typeface="Calibri" panose="020F0502020204030204" pitchFamily="34" charset="0"/>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Financial negotiations are usually undertaken either by a senior finance manager or by the Partnerships Office on behalf of the HEI. Financial negotiations should not normally be undertaken by academic staff. The financial plan and student fees are estimated at this stage and may be adjusted as the proposal is developed.</a:t>
            </a:r>
          </a:p>
          <a:p>
            <a:pPr marL="628650" indent="-171450" algn="just">
              <a:lnSpc>
                <a:spcPct val="110000"/>
              </a:lnSpc>
              <a:spcAft>
                <a:spcPts val="600"/>
              </a:spcAft>
              <a:buFont typeface="Calibri" panose="020F0502020204030204" pitchFamily="34" charset="0"/>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Engage with the Finance teams at each partner HEI and allow plenty of time to develop and agree the finance and workload model for the partnership. </a:t>
            </a:r>
          </a:p>
        </p:txBody>
      </p:sp>
      <p:sp>
        <p:nvSpPr>
          <p:cNvPr id="6" name="Action Button: Go to Beginning 5">
            <a:hlinkClick r:id="rId3" action="ppaction://hlinksldjump" highlightClick="1"/>
            <a:extLst>
              <a:ext uri="{FF2B5EF4-FFF2-40B4-BE49-F238E27FC236}">
                <a16:creationId xmlns:a16="http://schemas.microsoft.com/office/drawing/2014/main" id="{66BA426D-B7CD-46BC-9808-DCE76D3D1564}"/>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AF89595-0389-4048-A756-42BF57D72316}"/>
              </a:ext>
            </a:extLst>
          </p:cNvPr>
          <p:cNvSpPr txBox="1"/>
          <p:nvPr/>
        </p:nvSpPr>
        <p:spPr>
          <a:xfrm>
            <a:off x="1282533" y="45843"/>
            <a:ext cx="6032668" cy="369332"/>
          </a:xfrm>
          <a:prstGeom prst="rect">
            <a:avLst/>
          </a:prstGeom>
          <a:solidFill>
            <a:srgbClr val="BCB100"/>
          </a:solidFill>
          <a:ln>
            <a:solidFill>
              <a:schemeClr val="accent1"/>
            </a:solidFill>
          </a:ln>
        </p:spPr>
        <p:txBody>
          <a:bodyPr wrap="square" rtlCol="0">
            <a:spAutoFit/>
          </a:bodyPr>
          <a:lstStyle/>
          <a:p>
            <a:r>
              <a:rPr lang="en-GB" b="1"/>
              <a:t>3. Partner Approval and Provision Validation: Key Activities</a:t>
            </a:r>
          </a:p>
        </p:txBody>
      </p:sp>
    </p:spTree>
    <p:extLst>
      <p:ext uri="{BB962C8B-B14F-4D97-AF65-F5344CB8AC3E}">
        <p14:creationId xmlns:p14="http://schemas.microsoft.com/office/powerpoint/2010/main" val="322152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0"/>
            <a:ext cx="11196000" cy="1053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Submit the proposal and supporting documents for approval</a:t>
            </a:r>
            <a:endParaRPr lang="en-GB" sz="1200" b="1">
              <a:solidFill>
                <a:schemeClr val="tx1"/>
              </a:solidFill>
              <a:effectLst/>
              <a:latin typeface="Times New Roman" panose="02020603050405020304" pitchFamily="18" charset="0"/>
              <a:ea typeface="Times New Roman" panose="02020603050405020304" pitchFamily="18" charset="0"/>
            </a:endParaRPr>
          </a:p>
          <a:p>
            <a:pPr>
              <a:lnSpc>
                <a:spcPct val="110000"/>
              </a:lnSpc>
              <a:spcAft>
                <a:spcPts val="600"/>
              </a:spcAft>
            </a:pPr>
            <a:r>
              <a:rPr lang="en-GB" sz="1100">
                <a:solidFill>
                  <a:schemeClr val="tx1"/>
                </a:solidFill>
                <a:effectLst/>
                <a:latin typeface="Calibri" panose="020F0502020204030204" pitchFamily="34" charset="0"/>
                <a:ea typeface="Calibri" panose="020F0502020204030204" pitchFamily="34" charset="0"/>
                <a:cs typeface="Calibri" panose="020F0502020204030204" pitchFamily="34" charset="0"/>
              </a:rPr>
              <a:t>Each HEI has an established process for submission, review, and approval of the collaborative provision proposal. This might be to a scrutiny group e.g., Faculty Board and then on to a university committee e.g., to the Senior Management Team / Academic Board / Senate for approval (Gateway decision). Find out what the process is at your HEI and the partner HEI(s) and the timeframe for meetings etc so that you can plan the ‘path’ to approval.</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ction Button: Go to Beginning 5">
            <a:hlinkClick r:id="rId3" action="ppaction://hlinksldjump" highlightClick="1"/>
            <a:extLst>
              <a:ext uri="{FF2B5EF4-FFF2-40B4-BE49-F238E27FC236}">
                <a16:creationId xmlns:a16="http://schemas.microsoft.com/office/drawing/2014/main" id="{74B715DA-13CA-4341-888F-3FB1BA2B57C3}"/>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13AAF6B-A378-441B-8F94-7BA2FE3999C4}"/>
              </a:ext>
            </a:extLst>
          </p:cNvPr>
          <p:cNvSpPr/>
          <p:nvPr/>
        </p:nvSpPr>
        <p:spPr>
          <a:xfrm>
            <a:off x="493200" y="2180508"/>
            <a:ext cx="11196000" cy="844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Aft>
                <a:spcPts val="600"/>
              </a:spcAft>
            </a:pPr>
            <a:r>
              <a:rPr lang="en-GB" sz="1200" b="1">
                <a:solidFill>
                  <a:schemeClr val="tx1"/>
                </a:solidFill>
                <a:effectLst/>
                <a:latin typeface="Calibri" panose="020F0502020204030204" pitchFamily="34" charset="0"/>
                <a:ea typeface="Times New Roman" panose="02020603050405020304" pitchFamily="18" charset="0"/>
              </a:rPr>
              <a:t>Apply for funding</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en-GB"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It may be that you will need to apply for funding for the collaborative provision. If external funding is to be sought, then a suitable funder will need to be identified and the application tailored accordingly once the proposal has been approved. The funding bid will have a set timeframe to adhere to and this should be </a:t>
            </a:r>
            <a:r>
              <a:rPr lang="en-GB" sz="1100">
                <a:solidFill>
                  <a:schemeClr val="tx1"/>
                </a:solidFill>
                <a:latin typeface="Calibri" panose="020F0502020204030204" pitchFamily="34" charset="0"/>
                <a:ea typeface="Times New Roman" panose="02020603050405020304" pitchFamily="18" charset="0"/>
                <a:cs typeface="Calibri" panose="020F0502020204030204" pitchFamily="34" charset="0"/>
              </a:rPr>
              <a:t>considered</a:t>
            </a:r>
            <a:r>
              <a:rPr lang="en-GB"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the project plan.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11AF7F3F-C1C5-48E8-AA91-3713B3BB93B4}"/>
              </a:ext>
            </a:extLst>
          </p:cNvPr>
          <p:cNvSpPr/>
          <p:nvPr/>
        </p:nvSpPr>
        <p:spPr>
          <a:xfrm>
            <a:off x="498000" y="3334874"/>
            <a:ext cx="11196000" cy="2142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Aft>
                <a:spcPts val="600"/>
              </a:spcAft>
            </a:pPr>
            <a:r>
              <a:rPr lang="en-GB" sz="1200" b="1">
                <a:solidFill>
                  <a:schemeClr val="tx1"/>
                </a:solidFill>
                <a:effectLst/>
                <a:latin typeface="Calibri" panose="020F0502020204030204" pitchFamily="34" charset="0"/>
                <a:ea typeface="Times New Roman" panose="02020603050405020304" pitchFamily="18" charset="0"/>
              </a:rPr>
              <a:t>Write a provision / programme specification </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en-GB" sz="1100" b="0">
                <a:solidFill>
                  <a:schemeClr val="tx1"/>
                </a:solidFill>
                <a:effectLst/>
                <a:latin typeface="Calibri" panose="020F0502020204030204" pitchFamily="34" charset="0"/>
                <a:ea typeface="Times New Roman" panose="02020603050405020304" pitchFamily="18" charset="0"/>
              </a:rPr>
              <a:t>The ‘programme specification’ or 'definitive programme document' (</a:t>
            </a:r>
            <a:r>
              <a:rPr lang="en-GB" sz="1100" b="1" u="sng">
                <a:solidFill>
                  <a:schemeClr val="accent1"/>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Example</a:t>
            </a:r>
            <a:r>
              <a:rPr lang="en-GB" sz="1100" b="0">
                <a:solidFill>
                  <a:schemeClr val="tx1"/>
                </a:solidFill>
                <a:effectLst/>
                <a:latin typeface="Calibri" panose="020F0502020204030204" pitchFamily="34" charset="0"/>
                <a:ea typeface="Times New Roman" panose="02020603050405020304" pitchFamily="18" charset="0"/>
              </a:rPr>
              <a:t>) may be completed at the same time as the Proposal at some institutions, or it may be completed after the proposal has been approved. </a:t>
            </a:r>
            <a:r>
              <a:rPr lang="en-GB" sz="1100">
                <a:solidFill>
                  <a:schemeClr val="tx1"/>
                </a:solidFill>
                <a:latin typeface="Calibri" panose="020F0502020204030204" pitchFamily="34" charset="0"/>
                <a:ea typeface="Times New Roman" panose="02020603050405020304" pitchFamily="18" charset="0"/>
              </a:rPr>
              <a:t>T</a:t>
            </a:r>
            <a:r>
              <a:rPr lang="en-GB" sz="1100" b="0">
                <a:solidFill>
                  <a:schemeClr val="tx1"/>
                </a:solidFill>
                <a:effectLst/>
                <a:latin typeface="Calibri" panose="020F0502020204030204" pitchFamily="34" charset="0"/>
                <a:ea typeface="Times New Roman" panose="02020603050405020304" pitchFamily="18" charset="0"/>
              </a:rPr>
              <a:t>o complete the proforma, you </a:t>
            </a:r>
            <a:r>
              <a:rPr lang="en-GB" sz="1100">
                <a:solidFill>
                  <a:schemeClr val="tx1"/>
                </a:solidFill>
                <a:latin typeface="Calibri" panose="020F0502020204030204" pitchFamily="34" charset="0"/>
                <a:ea typeface="Times New Roman" panose="02020603050405020304" pitchFamily="18" charset="0"/>
              </a:rPr>
              <a:t>may</a:t>
            </a:r>
            <a:r>
              <a:rPr lang="en-GB" sz="1100" b="0">
                <a:solidFill>
                  <a:schemeClr val="tx1"/>
                </a:solidFill>
                <a:effectLst/>
                <a:latin typeface="Calibri" panose="020F0502020204030204" pitchFamily="34" charset="0"/>
                <a:ea typeface="Times New Roman" panose="02020603050405020304" pitchFamily="18" charset="0"/>
              </a:rPr>
              <a:t> need to:</a:t>
            </a:r>
            <a:endParaRPr lang="en-GB" sz="1100" b="1">
              <a:solidFill>
                <a:schemeClr val="tx1"/>
              </a:solidFill>
              <a:effectLst/>
              <a:latin typeface="Times New Roman" panose="02020603050405020304" pitchFamily="18" charset="0"/>
              <a:ea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en-GB" sz="1100">
                <a:solidFill>
                  <a:schemeClr val="tx1"/>
                </a:solidFill>
                <a:latin typeface="Calibri" panose="020F0502020204030204" pitchFamily="34" charset="0"/>
                <a:ea typeface="Calibri" panose="020F0502020204030204" pitchFamily="34" charset="0"/>
                <a:cs typeface="Times New Roman" panose="02020603050405020304" pitchFamily="18" charset="0"/>
              </a:rPr>
              <a:t>Agree the award title</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learning outcomes (see </a:t>
            </a:r>
            <a:r>
              <a:rPr lang="en-GB" sz="1100" b="1" u="sng">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guidance on writing learning outcomes</a:t>
            </a: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0000"/>
              </a:lnSpc>
              <a:spcAft>
                <a:spcPts val="600"/>
              </a:spcAft>
              <a:buFont typeface="Symbol" panose="05050102010706020507" pitchFamily="18" charset="2"/>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Agree teaching and learning strategies and methods</a:t>
            </a:r>
          </a:p>
          <a:p>
            <a:pPr marL="342900" lvl="0" indent="-342900">
              <a:lnSpc>
                <a:spcPct val="110000"/>
              </a:lnSpc>
              <a:spcAft>
                <a:spcPts val="600"/>
              </a:spcAft>
              <a:buFont typeface="Symbol" panose="05050102010706020507" pitchFamily="18" charset="2"/>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Agree assessment method and external examination </a:t>
            </a:r>
          </a:p>
          <a:p>
            <a:pPr marL="342900" lvl="0" indent="-342900">
              <a:lnSpc>
                <a:spcPct val="110000"/>
              </a:lnSpc>
              <a:spcAft>
                <a:spcPts val="600"/>
              </a:spcAft>
              <a:buFont typeface="Symbol" panose="05050102010706020507" pitchFamily="18" charset="2"/>
              <a:buChar char=""/>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Decide on the exit award(s)</a:t>
            </a:r>
          </a:p>
        </p:txBody>
      </p:sp>
      <p:sp>
        <p:nvSpPr>
          <p:cNvPr id="22" name="TextBox 21">
            <a:extLst>
              <a:ext uri="{FF2B5EF4-FFF2-40B4-BE49-F238E27FC236}">
                <a16:creationId xmlns:a16="http://schemas.microsoft.com/office/drawing/2014/main" id="{C5B01459-A13A-4C3C-AF2C-304C8E0C5C8A}"/>
              </a:ext>
            </a:extLst>
          </p:cNvPr>
          <p:cNvSpPr txBox="1"/>
          <p:nvPr/>
        </p:nvSpPr>
        <p:spPr>
          <a:xfrm>
            <a:off x="1282533" y="45843"/>
            <a:ext cx="6032668" cy="369332"/>
          </a:xfrm>
          <a:prstGeom prst="rect">
            <a:avLst/>
          </a:prstGeom>
          <a:solidFill>
            <a:srgbClr val="BCB100"/>
          </a:solidFill>
          <a:ln>
            <a:solidFill>
              <a:schemeClr val="accent1"/>
            </a:solidFill>
          </a:ln>
        </p:spPr>
        <p:txBody>
          <a:bodyPr wrap="square" rtlCol="0">
            <a:spAutoFit/>
          </a:bodyPr>
          <a:lstStyle/>
          <a:p>
            <a:r>
              <a:rPr lang="en-GB" b="1"/>
              <a:t>3. Partner Approval and Provision Validation: Key Activities</a:t>
            </a:r>
          </a:p>
        </p:txBody>
      </p:sp>
    </p:spTree>
    <p:extLst>
      <p:ext uri="{BB962C8B-B14F-4D97-AF65-F5344CB8AC3E}">
        <p14:creationId xmlns:p14="http://schemas.microsoft.com/office/powerpoint/2010/main" val="79143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90E760-7C20-404B-918D-2DB9F792C6A9}"/>
              </a:ext>
            </a:extLst>
          </p:cNvPr>
          <p:cNvSpPr/>
          <p:nvPr/>
        </p:nvSpPr>
        <p:spPr>
          <a:xfrm>
            <a:off x="493200" y="817200"/>
            <a:ext cx="11196000" cy="2861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Undertake due diligence of the partners, including site visit(s)</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en-GB" sz="1100">
                <a:solidFill>
                  <a:schemeClr val="tx1"/>
                </a:solidFill>
                <a:effectLst/>
                <a:latin typeface="Calibri" panose="020F0502020204030204" pitchFamily="34" charset="0"/>
                <a:ea typeface="Calibri" panose="020F0502020204030204" pitchFamily="34" charset="0"/>
                <a:cs typeface="Calibri" panose="020F0502020204030204" pitchFamily="34" charset="0"/>
              </a:rPr>
              <a:t>An institutional review / due diligence will enable your HEI to confirm that the proposed partner institution(s) is(/are), prima facie, compatible in mission, has(/have) academic and legal standing, and sufficiently financially sound to support the collaborative activity. Usually, the Quality Team will undertake the due diligence working with the Academic, Finance and Legal teams where appropriate. Some institutions may also wish to consider additional aspects, such as ethical considerations.</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Academic due diligence considers the academic quality and reputation of the proposed partner and is used to determine whether they have the necessary degree awarding powers, teaching and scholarship/research resources and the ability to provide parity of student experience to be involved in the collaboration. </a:t>
            </a:r>
          </a:p>
          <a:p>
            <a:pPr algn="just">
              <a:lnSpc>
                <a:spcPct val="110000"/>
              </a:lnSpc>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Financial due diligence checks on the financial strength of the proposed partner and decides if there is a risk of financial failure or concerns around solvency or concerns surrounding financial sustainability. </a:t>
            </a:r>
          </a:p>
          <a:p>
            <a:pPr algn="just">
              <a:lnSpc>
                <a:spcPct val="110000"/>
              </a:lnSpc>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due diligence is essential for all collaborations. However, the nature and extent will depend on the risk of the project. This involves establishing the proposed partner’s power and authority to undertake the collaboration and identifying any legal matters which might impinge on the project, or your HEI’s readiness to work with the other organisation. The extent of legal due diligence necessary would depend on the nature of the proposed collaboration. Higher risk ventures and larger projects would involve further liaison with the HEI’s Legal Services Team.</a:t>
            </a:r>
          </a:p>
          <a:p>
            <a:pPr>
              <a:lnSpc>
                <a:spcPct val="110000"/>
              </a:lnSpc>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common practice that a site visit would be made to any potential partner so that parity of student experience is assessed. Duty of Care to its students and a risk-based approach will be taken. A site visit report would normally form part of the due diligence supporting documentation. The site visit may be combined with the validation event e.g., may be held at the partner site. </a:t>
            </a:r>
          </a:p>
        </p:txBody>
      </p:sp>
      <p:sp>
        <p:nvSpPr>
          <p:cNvPr id="18" name="Action Button: Go Home 17">
            <a:hlinkClick r:id="rId2" action="ppaction://hlinksldjump" highlightClick="1"/>
            <a:extLst>
              <a:ext uri="{FF2B5EF4-FFF2-40B4-BE49-F238E27FC236}">
                <a16:creationId xmlns:a16="http://schemas.microsoft.com/office/drawing/2014/main" id="{6FD64E99-0D90-4948-9106-8B69926A57DA}"/>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to Beginning 6">
            <a:hlinkClick r:id="rId3" action="ppaction://hlinksldjump" highlightClick="1"/>
            <a:extLst>
              <a:ext uri="{FF2B5EF4-FFF2-40B4-BE49-F238E27FC236}">
                <a16:creationId xmlns:a16="http://schemas.microsoft.com/office/drawing/2014/main" id="{7632EF20-3F14-4872-8562-0144053FB224}"/>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FA4E185-7020-436D-8CF8-9E4751DBC6A8}"/>
              </a:ext>
            </a:extLst>
          </p:cNvPr>
          <p:cNvSpPr/>
          <p:nvPr/>
        </p:nvSpPr>
        <p:spPr>
          <a:xfrm>
            <a:off x="493200" y="4061218"/>
            <a:ext cx="11196000" cy="702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Hold a </a:t>
            </a:r>
            <a:r>
              <a:rPr lang="en-GB" sz="1200" b="1">
                <a:solidFill>
                  <a:schemeClr val="tx1"/>
                </a:solidFill>
                <a:latin typeface="Calibri" panose="020F0502020204030204" pitchFamily="34" charset="0"/>
                <a:ea typeface="Times New Roman" panose="02020603050405020304" pitchFamily="18" charset="0"/>
              </a:rPr>
              <a:t>v</a:t>
            </a:r>
            <a:r>
              <a:rPr lang="en-GB" sz="1200" b="1">
                <a:solidFill>
                  <a:schemeClr val="tx1"/>
                </a:solidFill>
                <a:effectLst/>
                <a:latin typeface="Calibri" panose="020F0502020204030204" pitchFamily="34" charset="0"/>
                <a:ea typeface="Times New Roman" panose="02020603050405020304" pitchFamily="18" charset="0"/>
              </a:rPr>
              <a:t>alidation event</a:t>
            </a:r>
            <a:endParaRPr lang="en-GB" sz="1200" b="1">
              <a:solidFill>
                <a:schemeClr val="tx1"/>
              </a:solidFill>
              <a:effectLst/>
              <a:latin typeface="Times New Roman" panose="02020603050405020304" pitchFamily="18" charset="0"/>
              <a:ea typeface="Times New Roman" panose="02020603050405020304" pitchFamily="18" charset="0"/>
            </a:endParaRPr>
          </a:p>
          <a:p>
            <a:pPr>
              <a:lnSpc>
                <a:spcPct val="110000"/>
              </a:lnSpc>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proposal, provision / programme specification / definitive programme document, module descriptors, learning outcomes, staff CVs, notes on facilities and resources are reviewed at the validation event.</a:t>
            </a:r>
          </a:p>
        </p:txBody>
      </p:sp>
      <p:sp>
        <p:nvSpPr>
          <p:cNvPr id="20" name="Rectangle 19">
            <a:extLst>
              <a:ext uri="{FF2B5EF4-FFF2-40B4-BE49-F238E27FC236}">
                <a16:creationId xmlns:a16="http://schemas.microsoft.com/office/drawing/2014/main" id="{7D3051C8-E0E2-4726-8CF6-12852CBFBC89}"/>
              </a:ext>
            </a:extLst>
          </p:cNvPr>
          <p:cNvSpPr/>
          <p:nvPr/>
        </p:nvSpPr>
        <p:spPr>
          <a:xfrm>
            <a:off x="493200" y="5146495"/>
            <a:ext cx="11196000" cy="603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en-GB" sz="1200" b="1" dirty="0">
                <a:solidFill>
                  <a:schemeClr val="tx1"/>
                </a:solidFill>
                <a:effectLst/>
                <a:latin typeface="Calibri" panose="020F0502020204030204" pitchFamily="34" charset="0"/>
                <a:ea typeface="Times New Roman" panose="02020603050405020304" pitchFamily="18" charset="0"/>
              </a:rPr>
              <a:t>Draft the validation report and satisfy any conditions and recommendations</a:t>
            </a:r>
            <a:endParaRPr lang="en-GB" sz="1200" b="1" dirty="0">
              <a:solidFill>
                <a:schemeClr val="tx1"/>
              </a:solidFill>
              <a:effectLst/>
              <a:latin typeface="Times New Roman" panose="02020603050405020304" pitchFamily="18" charset="0"/>
              <a:ea typeface="Times New Roman" panose="02020603050405020304" pitchFamily="18" charset="0"/>
            </a:endParaRPr>
          </a:p>
          <a:p>
            <a:pPr>
              <a:lnSpc>
                <a:spcPct val="110000"/>
              </a:lnSpc>
              <a:spcAft>
                <a:spcPts val="6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a:t>
            </a: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record of the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validation event is made using a validation report capturing any commendations, conditions, and recommendations.</a:t>
            </a:r>
          </a:p>
        </p:txBody>
      </p:sp>
      <p:sp>
        <p:nvSpPr>
          <p:cNvPr id="22" name="TextBox 21">
            <a:extLst>
              <a:ext uri="{FF2B5EF4-FFF2-40B4-BE49-F238E27FC236}">
                <a16:creationId xmlns:a16="http://schemas.microsoft.com/office/drawing/2014/main" id="{44CC5AC3-62D8-42F2-AD12-31DCACD3A24C}"/>
              </a:ext>
            </a:extLst>
          </p:cNvPr>
          <p:cNvSpPr txBox="1"/>
          <p:nvPr/>
        </p:nvSpPr>
        <p:spPr>
          <a:xfrm>
            <a:off x="1282533" y="45843"/>
            <a:ext cx="6032668" cy="369332"/>
          </a:xfrm>
          <a:prstGeom prst="rect">
            <a:avLst/>
          </a:prstGeom>
          <a:solidFill>
            <a:srgbClr val="BCB100"/>
          </a:solidFill>
          <a:ln>
            <a:solidFill>
              <a:schemeClr val="accent1"/>
            </a:solidFill>
          </a:ln>
        </p:spPr>
        <p:txBody>
          <a:bodyPr wrap="square" rtlCol="0">
            <a:spAutoFit/>
          </a:bodyPr>
          <a:lstStyle/>
          <a:p>
            <a:r>
              <a:rPr lang="en-GB" b="1"/>
              <a:t>3. Partner Approval and Provision Validation: Key Activities</a:t>
            </a:r>
          </a:p>
        </p:txBody>
      </p:sp>
    </p:spTree>
    <p:extLst>
      <p:ext uri="{BB962C8B-B14F-4D97-AF65-F5344CB8AC3E}">
        <p14:creationId xmlns:p14="http://schemas.microsoft.com/office/powerpoint/2010/main" val="93203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ction Button: Go Home 17">
            <a:hlinkClick r:id="rId2" action="ppaction://hlinksldjump" highlightClick="1"/>
            <a:extLst>
              <a:ext uri="{FF2B5EF4-FFF2-40B4-BE49-F238E27FC236}">
                <a16:creationId xmlns:a16="http://schemas.microsoft.com/office/drawing/2014/main" id="{6FD64E99-0D90-4948-9106-8B69926A57DA}"/>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to Beginning 6">
            <a:hlinkClick r:id="rId3" action="ppaction://hlinksldjump" highlightClick="1"/>
            <a:extLst>
              <a:ext uri="{FF2B5EF4-FFF2-40B4-BE49-F238E27FC236}">
                <a16:creationId xmlns:a16="http://schemas.microsoft.com/office/drawing/2014/main" id="{7632EF20-3F14-4872-8562-0144053FB224}"/>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BA05290-B5E6-4232-96DF-C4B5E7792FF5}"/>
              </a:ext>
            </a:extLst>
          </p:cNvPr>
          <p:cNvSpPr/>
          <p:nvPr/>
        </p:nvSpPr>
        <p:spPr>
          <a:xfrm>
            <a:off x="493200" y="817200"/>
            <a:ext cx="11196000" cy="771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Agree and sign the Memorandum of Agreement </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any conditions (in the validation report) have been met, a Memorandum of Agreement (MoA) is signed to formalise the collaboration with your partner(s). A MoA serves as a legal document and describes the terms and details of the agreed partnership. The MOA sets out the terms of the arrangement for the management and monitoring of the collaboration. </a:t>
            </a:r>
          </a:p>
        </p:txBody>
      </p:sp>
      <p:sp>
        <p:nvSpPr>
          <p:cNvPr id="22" name="TextBox 21">
            <a:extLst>
              <a:ext uri="{FF2B5EF4-FFF2-40B4-BE49-F238E27FC236}">
                <a16:creationId xmlns:a16="http://schemas.microsoft.com/office/drawing/2014/main" id="{44CC5AC3-62D8-42F2-AD12-31DCACD3A24C}"/>
              </a:ext>
            </a:extLst>
          </p:cNvPr>
          <p:cNvSpPr txBox="1"/>
          <p:nvPr/>
        </p:nvSpPr>
        <p:spPr>
          <a:xfrm>
            <a:off x="1282533" y="45843"/>
            <a:ext cx="6032668" cy="369332"/>
          </a:xfrm>
          <a:prstGeom prst="rect">
            <a:avLst/>
          </a:prstGeom>
          <a:solidFill>
            <a:srgbClr val="BCB100"/>
          </a:solidFill>
          <a:ln>
            <a:solidFill>
              <a:schemeClr val="accent1"/>
            </a:solidFill>
          </a:ln>
        </p:spPr>
        <p:txBody>
          <a:bodyPr wrap="square" rtlCol="0">
            <a:spAutoFit/>
          </a:bodyPr>
          <a:lstStyle/>
          <a:p>
            <a:r>
              <a:rPr lang="en-GB" b="1"/>
              <a:t>3. Partner Approval and Provision Validation: Key Activities</a:t>
            </a:r>
          </a:p>
        </p:txBody>
      </p:sp>
      <p:sp>
        <p:nvSpPr>
          <p:cNvPr id="9" name="Rectangle 8">
            <a:extLst>
              <a:ext uri="{FF2B5EF4-FFF2-40B4-BE49-F238E27FC236}">
                <a16:creationId xmlns:a16="http://schemas.microsoft.com/office/drawing/2014/main" id="{0C005126-2CDC-4473-B444-4E8DE1C53042}"/>
              </a:ext>
            </a:extLst>
          </p:cNvPr>
          <p:cNvSpPr/>
          <p:nvPr/>
        </p:nvSpPr>
        <p:spPr>
          <a:xfrm>
            <a:off x="493200" y="1991063"/>
            <a:ext cx="11196000" cy="1598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Pre-launch review (go-live gateway)</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large projects, once all the regulations, policies, content, assessments, and processes (from marketing and enquiries through to alumni) have been developed and approved they should be tested by staff and students. </a:t>
            </a:r>
          </a:p>
          <a:p>
            <a:pPr algn="just">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often known as ‘User acceptance testing’ (UAT) and is a key task to check quality and acceptance of the deliverables. UAT will need rigorous planning and execution, issues raised (errors etc.) will need to be fixed and the re-tested. The testing will then be signed off by staff and student representative and recommendation to the Board to go-live / launch the provision.</a:t>
            </a:r>
          </a:p>
          <a:p>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07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83527DF-076B-4A7A-A9EF-D66A75D91A19}"/>
              </a:ext>
            </a:extLst>
          </p:cNvPr>
          <p:cNvSpPr/>
          <p:nvPr/>
        </p:nvSpPr>
        <p:spPr>
          <a:xfrm>
            <a:off x="1368000" y="1080000"/>
            <a:ext cx="7275851" cy="2163705"/>
          </a:xfrm>
          <a:prstGeom prst="roundRect">
            <a:avLst/>
          </a:prstGeom>
          <a:solidFill>
            <a:srgbClr val="00BEB8"/>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52438" indent="-285750" algn="l" fontAlgn="b">
              <a:lnSpc>
                <a:spcPct val="114000"/>
              </a:lnSpc>
              <a:buFont typeface="Arial" panose="020B0604020202020204" pitchFamily="34" charset="0"/>
              <a:buChar char="•"/>
            </a:pPr>
            <a:r>
              <a:rPr lang="en-GB" sz="1400" u="none" strike="noStrike">
                <a:effectLst/>
              </a:rPr>
              <a:t>Understand key risks, issues, and changes</a:t>
            </a:r>
            <a:endParaRPr lang="en-GB" sz="1400"/>
          </a:p>
          <a:p>
            <a:pPr marL="452438" indent="-285750" fontAlgn="b">
              <a:lnSpc>
                <a:spcPct val="114000"/>
              </a:lnSpc>
              <a:buFont typeface="Arial" panose="020B0604020202020204" pitchFamily="34" charset="0"/>
              <a:buChar char="•"/>
            </a:pPr>
            <a:r>
              <a:rPr lang="en-GB" sz="1400"/>
              <a:t>Use</a:t>
            </a:r>
            <a:r>
              <a:rPr lang="en-GB" sz="1400" u="none" strike="noStrike">
                <a:effectLst/>
              </a:rPr>
              <a:t> systems to monitor the student experience</a:t>
            </a:r>
          </a:p>
          <a:p>
            <a:pPr marL="452438" indent="-285750" algn="l" fontAlgn="b">
              <a:lnSpc>
                <a:spcPct val="114000"/>
              </a:lnSpc>
              <a:buFont typeface="Arial" panose="020B0604020202020204" pitchFamily="34" charset="0"/>
              <a:buChar char="•"/>
            </a:pPr>
            <a:r>
              <a:rPr lang="en-GB" sz="1400" u="none" strike="noStrike">
                <a:effectLst/>
              </a:rPr>
              <a:t>Enhance the standards and quality of the collaborative provision</a:t>
            </a:r>
          </a:p>
          <a:p>
            <a:pPr marL="452438" indent="-285750" algn="l" fontAlgn="b">
              <a:lnSpc>
                <a:spcPct val="114000"/>
              </a:lnSpc>
              <a:buFont typeface="Arial" panose="020B0604020202020204" pitchFamily="34" charset="0"/>
              <a:buChar char="•"/>
            </a:pPr>
            <a:r>
              <a:rPr lang="en-GB" sz="1400" u="none" strike="noStrike">
                <a:effectLst/>
              </a:rPr>
              <a:t>Establish governance through a Joint Board of Studies or similar</a:t>
            </a:r>
            <a:endParaRPr lang="en-GB" sz="1400"/>
          </a:p>
          <a:p>
            <a:pPr marL="452438" indent="-285750" algn="l" fontAlgn="b">
              <a:lnSpc>
                <a:spcPct val="114000"/>
              </a:lnSpc>
              <a:buFont typeface="Arial" panose="020B0604020202020204" pitchFamily="34" charset="0"/>
              <a:buChar char="•"/>
            </a:pPr>
            <a:r>
              <a:rPr lang="en-GB" sz="1400" u="none" strike="noStrike">
                <a:effectLst/>
              </a:rPr>
              <a:t>Capture lessons learned and follow-on action</a:t>
            </a:r>
            <a:endParaRPr lang="en-GB" sz="1400"/>
          </a:p>
          <a:p>
            <a:pPr marL="452438" indent="-285750" algn="l" fontAlgn="b">
              <a:lnSpc>
                <a:spcPct val="114000"/>
              </a:lnSpc>
              <a:buFont typeface="Arial" panose="020B0604020202020204" pitchFamily="34" charset="0"/>
              <a:buChar char="•"/>
            </a:pPr>
            <a:r>
              <a:rPr lang="en-GB" sz="1400" u="none" strike="noStrike">
                <a:effectLst/>
              </a:rPr>
              <a:t>Reward / recognise results</a:t>
            </a:r>
          </a:p>
        </p:txBody>
      </p:sp>
      <p:sp>
        <p:nvSpPr>
          <p:cNvPr id="14" name="Action Button: Go Home 13">
            <a:hlinkClick r:id="rId3" action="ppaction://hlinksldjump" highlightClick="1"/>
            <a:extLst>
              <a:ext uri="{FF2B5EF4-FFF2-40B4-BE49-F238E27FC236}">
                <a16:creationId xmlns:a16="http://schemas.microsoft.com/office/drawing/2014/main" id="{367AD422-FC49-4AD1-9014-FA4B9055BBDF}"/>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8D56C0C-111E-41C1-B5C1-77F6EB3A3E48}"/>
              </a:ext>
            </a:extLst>
          </p:cNvPr>
          <p:cNvSpPr txBox="1"/>
          <p:nvPr/>
        </p:nvSpPr>
        <p:spPr>
          <a:xfrm>
            <a:off x="1282532" y="45843"/>
            <a:ext cx="5394493" cy="369332"/>
          </a:xfrm>
          <a:prstGeom prst="rect">
            <a:avLst/>
          </a:prstGeom>
          <a:solidFill>
            <a:srgbClr val="00BEB8"/>
          </a:solidFill>
          <a:ln>
            <a:solidFill>
              <a:schemeClr val="accent1"/>
            </a:solidFill>
          </a:ln>
        </p:spPr>
        <p:txBody>
          <a:bodyPr wrap="square" rtlCol="0">
            <a:spAutoFit/>
          </a:bodyPr>
          <a:lstStyle/>
          <a:p>
            <a:r>
              <a:rPr lang="en-GB" b="1"/>
              <a:t>4. Delivery, Operation and Management: Key Activities</a:t>
            </a:r>
          </a:p>
        </p:txBody>
      </p:sp>
      <p:sp>
        <p:nvSpPr>
          <p:cNvPr id="39" name="TextBox 38">
            <a:hlinkClick r:id="rId4" action="ppaction://hlinksldjump"/>
            <a:extLst>
              <a:ext uri="{FF2B5EF4-FFF2-40B4-BE49-F238E27FC236}">
                <a16:creationId xmlns:a16="http://schemas.microsoft.com/office/drawing/2014/main" id="{8C94EC6E-6621-47AB-8AC2-C8C5391E35E1}"/>
              </a:ext>
            </a:extLst>
          </p:cNvPr>
          <p:cNvSpPr txBox="1"/>
          <p:nvPr/>
        </p:nvSpPr>
        <p:spPr>
          <a:xfrm>
            <a:off x="1371534" y="1399333"/>
            <a:ext cx="7275851" cy="759642"/>
          </a:xfrm>
          <a:prstGeom prst="rect">
            <a:avLst/>
          </a:prstGeom>
          <a:noFill/>
        </p:spPr>
        <p:txBody>
          <a:bodyPr wrap="square" rtlCol="0">
            <a:spAutoFit/>
          </a:bodyPr>
          <a:lstStyle/>
          <a:p>
            <a:endParaRPr lang="en-GB"/>
          </a:p>
        </p:txBody>
      </p:sp>
      <p:sp>
        <p:nvSpPr>
          <p:cNvPr id="22" name="TextBox 21">
            <a:hlinkClick r:id="rId5" action="ppaction://hlinksldjump"/>
            <a:extLst>
              <a:ext uri="{FF2B5EF4-FFF2-40B4-BE49-F238E27FC236}">
                <a16:creationId xmlns:a16="http://schemas.microsoft.com/office/drawing/2014/main" id="{D7D3A6B7-DA0A-4B83-B861-D6DF9D678833}"/>
              </a:ext>
            </a:extLst>
          </p:cNvPr>
          <p:cNvSpPr txBox="1"/>
          <p:nvPr/>
        </p:nvSpPr>
        <p:spPr>
          <a:xfrm>
            <a:off x="1380763" y="2174702"/>
            <a:ext cx="7253852" cy="759642"/>
          </a:xfrm>
          <a:prstGeom prst="rect">
            <a:avLst/>
          </a:prstGeom>
          <a:noFill/>
        </p:spPr>
        <p:txBody>
          <a:bodyPr wrap="square" rtlCol="0">
            <a:spAutoFit/>
          </a:bodyPr>
          <a:lstStyle/>
          <a:p>
            <a:endParaRPr lang="en-GB"/>
          </a:p>
        </p:txBody>
      </p:sp>
      <p:sp>
        <p:nvSpPr>
          <p:cNvPr id="20" name="TextBox 19">
            <a:extLst>
              <a:ext uri="{FF2B5EF4-FFF2-40B4-BE49-F238E27FC236}">
                <a16:creationId xmlns:a16="http://schemas.microsoft.com/office/drawing/2014/main" id="{677F6ED2-F016-4B29-B223-6B75542545EB}"/>
              </a:ext>
            </a:extLst>
          </p:cNvPr>
          <p:cNvSpPr txBox="1"/>
          <p:nvPr/>
        </p:nvSpPr>
        <p:spPr>
          <a:xfrm>
            <a:off x="1282530" y="607649"/>
            <a:ext cx="3149253" cy="281231"/>
          </a:xfrm>
          <a:prstGeom prst="rect">
            <a:avLst/>
          </a:prstGeom>
          <a:noFill/>
        </p:spPr>
        <p:txBody>
          <a:bodyPr wrap="square">
            <a:spAutoFit/>
          </a:bodyPr>
          <a:lstStyle/>
          <a:p>
            <a:pPr>
              <a:lnSpc>
                <a:spcPct val="107000"/>
              </a:lnSpc>
              <a:spcAft>
                <a:spcPts val="800"/>
              </a:spcAft>
            </a:pPr>
            <a:r>
              <a:rPr lang="en-GB" sz="1200" i="1"/>
              <a:t>Click on the individual bullet text for more detail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637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E034AE4-73D7-4B73-B000-ACE7679104BD}"/>
              </a:ext>
            </a:extLst>
          </p:cNvPr>
          <p:cNvSpPr txBox="1"/>
          <p:nvPr/>
        </p:nvSpPr>
        <p:spPr>
          <a:xfrm>
            <a:off x="493200" y="817200"/>
            <a:ext cx="11196000" cy="3054682"/>
          </a:xfrm>
          <a:prstGeom prst="rect">
            <a:avLst/>
          </a:prstGeom>
          <a:noFill/>
        </p:spPr>
        <p:txBody>
          <a:bodyPr wrap="square">
            <a:spAutoFit/>
          </a:bodyPr>
          <a:lstStyle/>
          <a:p>
            <a:pPr>
              <a:lnSpc>
                <a:spcPct val="107000"/>
              </a:lnSpc>
              <a:spcAft>
                <a:spcPts val="800"/>
              </a:spcAft>
            </a:pPr>
            <a:r>
              <a:rPr lang="en-US" sz="1100" noProof="0" dirty="0">
                <a:latin typeface="Calibri" panose="020F0502020204030204" pitchFamily="34" charset="0"/>
                <a:cs typeface="Calibri" panose="020F0502020204030204" pitchFamily="34" charset="0"/>
              </a:rPr>
              <a:t>The HEFCW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Higher Education Investment and Recovery </a:t>
            </a:r>
            <a:r>
              <a:rPr lang="en-GB" sz="1100" kern="1200" dirty="0">
                <a:solidFill>
                  <a:schemeClr val="dk1"/>
                </a:solidFill>
                <a:effectLst/>
                <a:latin typeface="Calibri" panose="020F0502020204030204" pitchFamily="34" charset="0"/>
                <a:cs typeface="Calibri" panose="020F0502020204030204" pitchFamily="34" charset="0"/>
              </a:rPr>
              <a:t>funded Collaborative Programmes Wales (CPW) project was initiated to identify opportunities for collaborative </a:t>
            </a:r>
            <a:r>
              <a:rPr lang="en-GB" sz="1100" dirty="0">
                <a:solidFill>
                  <a:schemeClr val="dk1"/>
                </a:solidFill>
                <a:latin typeface="Calibri" panose="020F0502020204030204" pitchFamily="34" charset="0"/>
                <a:cs typeface="Calibri" panose="020F0502020204030204" pitchFamily="34" charset="0"/>
              </a:rPr>
              <a:t>provision</a:t>
            </a:r>
            <a:r>
              <a:rPr lang="en-GB" sz="1100" kern="1200" dirty="0">
                <a:solidFill>
                  <a:schemeClr val="dk1"/>
                </a:solidFill>
                <a:effectLst/>
                <a:latin typeface="Calibri" panose="020F0502020204030204" pitchFamily="34" charset="0"/>
                <a:cs typeface="Calibri" panose="020F0502020204030204" pitchFamily="34" charset="0"/>
              </a:rPr>
              <a:t>, investigate operational barriers to implementation and suggest models for collaboration (</a:t>
            </a:r>
            <a:r>
              <a:rPr lang="en-GB" sz="1100" dirty="0">
                <a:latin typeface="Calibri" panose="020F0502020204030204" pitchFamily="34" charset="0"/>
                <a:cs typeface="Calibri" panose="020F0502020204030204" pitchFamily="34" charset="0"/>
              </a:rPr>
              <a:t>HEFCW circular W21/08HE). </a:t>
            </a:r>
            <a:r>
              <a:rPr lang="en-GB" sz="1100" dirty="0">
                <a:latin typeface="Calibri" panose="020F0502020204030204" pitchFamily="34" charset="0"/>
                <a:ea typeface="Times New Roman" panose="02020603050405020304" pitchFamily="18" charset="0"/>
                <a:cs typeface="Times New Roman" panose="02020603050405020304" pitchFamily="18" charset="0"/>
              </a:rPr>
              <a:t>The</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Universities Wales Learning and Teaching Network project, led by Swansea University, developed, and explored opportunities for greater co-operation between partner institutions and laid the foundation for a more collaborative approach to the delivery of taught provision. </a:t>
            </a:r>
          </a:p>
          <a:p>
            <a:pPr>
              <a:lnSpc>
                <a:spcPct val="107000"/>
              </a:lnSpc>
              <a:spcAft>
                <a:spcPts val="800"/>
              </a:spcAft>
            </a:pPr>
            <a:r>
              <a:rPr lang="en-GB" sz="1100" kern="1200" dirty="0">
                <a:solidFill>
                  <a:schemeClr val="dk1"/>
                </a:solidFill>
                <a:effectLst/>
                <a:latin typeface="Calibri" panose="020F0502020204030204" pitchFamily="34" charset="0"/>
                <a:cs typeface="Times New Roman" panose="02020603050405020304" pitchFamily="18" charset="0"/>
              </a:rPr>
              <a:t>The CPW te</a:t>
            </a:r>
            <a:r>
              <a:rPr lang="en-GB" sz="1100" dirty="0">
                <a:solidFill>
                  <a:schemeClr val="dk1"/>
                </a:solidFill>
                <a:latin typeface="Calibri" panose="020F0502020204030204" pitchFamily="34" charset="0"/>
                <a:cs typeface="Times New Roman" panose="02020603050405020304" pitchFamily="18" charset="0"/>
              </a:rPr>
              <a:t>am working with all partners across Wales, </a:t>
            </a:r>
            <a:r>
              <a:rPr lang="en-GB" sz="1100" kern="1200" dirty="0">
                <a:solidFill>
                  <a:schemeClr val="dk1"/>
                </a:solidFill>
                <a:effectLst/>
                <a:latin typeface="Calibri" panose="020F0502020204030204" pitchFamily="34" charset="0"/>
                <a:ea typeface="+mn-ea"/>
                <a:cs typeface="Calibri" panose="020F0502020204030204" pitchFamily="34" charset="0"/>
              </a:rPr>
              <a:t>reviewed and prioritised barriers / risks </a:t>
            </a:r>
            <a:r>
              <a:rPr lang="en-GB" sz="1100" dirty="0">
                <a:solidFill>
                  <a:schemeClr val="dk1"/>
                </a:solidFill>
                <a:latin typeface="Calibri" panose="020F0502020204030204" pitchFamily="34" charset="0"/>
                <a:cs typeface="Calibri" panose="020F0502020204030204" pitchFamily="34" charset="0"/>
              </a:rPr>
              <a:t>to collaboration </a:t>
            </a:r>
            <a:r>
              <a:rPr lang="en-GB" sz="1100" kern="1200" dirty="0">
                <a:solidFill>
                  <a:schemeClr val="dk1"/>
                </a:solidFill>
                <a:effectLst/>
                <a:latin typeface="Calibri" panose="020F0502020204030204" pitchFamily="34" charset="0"/>
                <a:ea typeface="+mn-ea"/>
                <a:cs typeface="Calibri" panose="020F0502020204030204" pitchFamily="34" charset="0"/>
              </a:rPr>
              <a:t>and provides </a:t>
            </a:r>
            <a:r>
              <a:rPr lang="en-GB" sz="1100" dirty="0">
                <a:solidFill>
                  <a:schemeClr val="dk1"/>
                </a:solidFill>
                <a:latin typeface="Calibri" panose="020F0502020204030204" pitchFamily="34" charset="0"/>
                <a:cs typeface="Calibri" panose="020F0502020204030204" pitchFamily="34" charset="0"/>
              </a:rPr>
              <a:t>guidance and </a:t>
            </a:r>
            <a:r>
              <a:rPr lang="en-GB" sz="1100" kern="1200" dirty="0">
                <a:solidFill>
                  <a:schemeClr val="dk1"/>
                </a:solidFill>
                <a:effectLst/>
                <a:latin typeface="Calibri" panose="020F0502020204030204" pitchFamily="34" charset="0"/>
                <a:ea typeface="+mn-ea"/>
                <a:cs typeface="Calibri" panose="020F0502020204030204" pitchFamily="34" charset="0"/>
              </a:rPr>
              <a:t>resources to make collaboration easier. </a:t>
            </a:r>
            <a:r>
              <a:rPr lang="en-GB" sz="1100" kern="1200" dirty="0">
                <a:solidFill>
                  <a:schemeClr val="dk1"/>
                </a:solidFill>
                <a:latin typeface="Calibri" panose="020F0502020204030204" pitchFamily="34" charset="0"/>
                <a:cs typeface="Times New Roman" panose="02020603050405020304" pitchFamily="18" charset="0"/>
              </a:rPr>
              <a:t>Alongside this work, the team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investigated the opportunity </a:t>
            </a:r>
            <a:r>
              <a:rPr lang="en-GB" sz="1100" b="0" i="0" kern="1200" dirty="0">
                <a:solidFill>
                  <a:schemeClr val="dk1"/>
                </a:solidFill>
                <a:effectLst/>
                <a:latin typeface="Calibri" panose="020F0502020204030204" pitchFamily="34" charset="0"/>
                <a:ea typeface="+mn-ea"/>
                <a:cs typeface="Calibri" panose="020F0502020204030204" pitchFamily="34" charset="0"/>
              </a:rPr>
              <a:t>for a national </a:t>
            </a:r>
            <a:r>
              <a:rPr lang="en-GB" sz="1100" dirty="0">
                <a:solidFill>
                  <a:schemeClr val="dk1"/>
                </a:solidFill>
                <a:latin typeface="Calibri" panose="020F0502020204030204" pitchFamily="34" charset="0"/>
                <a:cs typeface="Calibri" panose="020F0502020204030204" pitchFamily="34" charset="0"/>
              </a:rPr>
              <a:t>collaborative </a:t>
            </a:r>
            <a:r>
              <a:rPr lang="en-GB" sz="1100" b="0" i="0" kern="1200" dirty="0">
                <a:solidFill>
                  <a:schemeClr val="dk1"/>
                </a:solidFill>
                <a:effectLst/>
                <a:latin typeface="Calibri" panose="020F0502020204030204" pitchFamily="34" charset="0"/>
                <a:ea typeface="+mn-ea"/>
                <a:cs typeface="Calibri" panose="020F0502020204030204" pitchFamily="34" charset="0"/>
              </a:rPr>
              <a:t>programme, undertaking the groundwork for a proposal and funding bid, and piloted and helped develop this guidance.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This guide provides an example process, types of activity and resources involved in developing collaborative provision, </a:t>
            </a:r>
            <a:r>
              <a:rPr lang="en-US" sz="1100" dirty="0">
                <a:latin typeface="Calibri" panose="020F0502020204030204" pitchFamily="34" charset="0"/>
                <a:ea typeface="Calibri" panose="020F0502020204030204" pitchFamily="34" charset="0"/>
                <a:cs typeface="Times New Roman" panose="02020603050405020304" pitchFamily="18" charset="0"/>
              </a:rPr>
              <a:t>but this guidance does not interpret nor incorporate legislation, statutory or regulatory requirements</a:t>
            </a:r>
            <a:r>
              <a:rPr lang="en-GB" sz="1100" dirty="0">
                <a:latin typeface="Calibri" panose="020F0502020204030204" pitchFamily="34" charset="0"/>
                <a:ea typeface="Calibri" panose="020F0502020204030204" pitchFamily="34" charset="0"/>
                <a:cs typeface="Times New Roman" panose="02020603050405020304" pitchFamily="18" charset="0"/>
              </a:rPr>
              <a:t>. When </a:t>
            </a:r>
            <a:r>
              <a:rPr lang="en-GB" sz="1100" dirty="0">
                <a:solidFill>
                  <a:srgbClr val="201F1E"/>
                </a:solidFill>
                <a:effectLst/>
                <a:latin typeface="Calibri" panose="020F0502020204030204" pitchFamily="34" charset="0"/>
                <a:ea typeface="Times New Roman" panose="02020603050405020304" pitchFamily="18" charset="0"/>
              </a:rPr>
              <a:t>developing opportunities, you must refer to the specific processes your institution has in place for developing collaborative provision -</a:t>
            </a:r>
            <a:r>
              <a:rPr lang="en-GB" sz="1100" dirty="0">
                <a:latin typeface="Calibri" panose="020F0502020204030204" pitchFamily="34" charset="0"/>
                <a:ea typeface="Calibri" panose="020F0502020204030204" pitchFamily="34" charset="0"/>
                <a:cs typeface="Times New Roman" panose="02020603050405020304" pitchFamily="18" charset="0"/>
              </a:rPr>
              <a:t> talk to your quality team about this as soon as possible.</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CPW </a:t>
            </a:r>
            <a:r>
              <a:rPr lang="en-GB" sz="1100" dirty="0">
                <a:latin typeface="Calibri" panose="020F0502020204030204" pitchFamily="34" charset="0"/>
                <a:ea typeface="Calibri" panose="020F0502020204030204" pitchFamily="34" charset="0"/>
                <a:cs typeface="Times New Roman" panose="02020603050405020304" pitchFamily="18" charset="0"/>
              </a:rPr>
              <a:t>team recommend that the following </a:t>
            </a:r>
            <a:r>
              <a:rPr lang="en-GB" sz="1100" b="1" dirty="0">
                <a:latin typeface="Calibri" panose="020F0502020204030204" pitchFamily="34" charset="0"/>
                <a:ea typeface="Calibri" panose="020F0502020204030204" pitchFamily="34" charset="0"/>
                <a:cs typeface="Times New Roman" panose="02020603050405020304" pitchFamily="18" charset="0"/>
              </a:rPr>
              <a:t>p</a:t>
            </a:r>
            <a:r>
              <a:rPr lang="en-GB" sz="1100" b="1" dirty="0">
                <a:effectLst/>
                <a:latin typeface="Calibri" panose="020F0502020204030204" pitchFamily="34" charset="0"/>
                <a:ea typeface="Calibri" panose="020F0502020204030204" pitchFamily="34" charset="0"/>
                <a:cs typeface="Times New Roman" panose="02020603050405020304" pitchFamily="18" charset="0"/>
              </a:rPr>
              <a:t>rinciples for collaboration </a:t>
            </a:r>
            <a:r>
              <a:rPr lang="en-GB" sz="1100" dirty="0">
                <a:effectLst/>
                <a:latin typeface="Calibri" panose="020F0502020204030204" pitchFamily="34" charset="0"/>
                <a:ea typeface="Calibri" panose="020F0502020204030204" pitchFamily="34" charset="0"/>
                <a:cs typeface="Times New Roman" panose="02020603050405020304" pitchFamily="18" charset="0"/>
              </a:rPr>
              <a:t>are paramount:</a:t>
            </a:r>
          </a:p>
          <a:p>
            <a:pPr marL="285750" indent="-285750">
              <a:lnSpc>
                <a:spcPct val="107000"/>
              </a:lnSpc>
              <a:spcAft>
                <a:spcPts val="8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Strategic priority / shared objective across the partners</a:t>
            </a:r>
          </a:p>
          <a:p>
            <a:pPr marL="285750" indent="-285750">
              <a:lnSpc>
                <a:spcPct val="107000"/>
              </a:lnSpc>
              <a:spcAft>
                <a:spcPts val="8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Identified </a:t>
            </a:r>
            <a:r>
              <a:rPr lang="en-GB" sz="1100" dirty="0">
                <a:latin typeface="Calibri" panose="020F0502020204030204" pitchFamily="34" charset="0"/>
                <a:ea typeface="Calibri" panose="020F0502020204030204" pitchFamily="34" charset="0"/>
                <a:cs typeface="Times New Roman" panose="02020603050405020304" pitchFamily="18" charset="0"/>
              </a:rPr>
              <a:t>development</a:t>
            </a:r>
            <a:r>
              <a:rPr lang="en-GB" sz="1100" dirty="0">
                <a:effectLst/>
                <a:latin typeface="Calibri" panose="020F0502020204030204" pitchFamily="34" charset="0"/>
                <a:ea typeface="Calibri" panose="020F0502020204030204" pitchFamily="34" charset="0"/>
                <a:cs typeface="Times New Roman" panose="02020603050405020304" pitchFamily="18" charset="0"/>
              </a:rPr>
              <a:t> and operational funding </a:t>
            </a:r>
            <a:r>
              <a:rPr lang="en-GB" sz="1100" dirty="0">
                <a:latin typeface="Calibri" panose="020F0502020204030204" pitchFamily="34" charset="0"/>
                <a:ea typeface="Calibri" panose="020F0502020204030204" pitchFamily="34" charset="0"/>
                <a:cs typeface="Times New Roman" panose="02020603050405020304" pitchFamily="18" charset="0"/>
              </a:rPr>
              <a:t>from national funding bodies and </a:t>
            </a:r>
            <a:r>
              <a:rPr lang="en-GB" sz="1100" dirty="0">
                <a:effectLst/>
                <a:latin typeface="Calibri" panose="020F0502020204030204" pitchFamily="34" charset="0"/>
                <a:ea typeface="Calibri" panose="020F0502020204030204" pitchFamily="34" charset="0"/>
                <a:cs typeface="Times New Roman" panose="02020603050405020304" pitchFamily="18" charset="0"/>
              </a:rPr>
              <a:t>student demand   </a:t>
            </a:r>
          </a:p>
          <a:p>
            <a:pPr marL="285750" indent="-285750">
              <a:lnSpc>
                <a:spcPct val="107000"/>
              </a:lnSpc>
              <a:spcAft>
                <a:spcPts val="800"/>
              </a:spcAft>
              <a:buFont typeface="Arial" panose="020B0604020202020204" pitchFamily="34" charset="0"/>
              <a:buChar char="•"/>
            </a:pPr>
            <a:r>
              <a:rPr lang="en-GB" sz="1100" dirty="0">
                <a:latin typeface="Calibri" panose="020F0502020204030204" pitchFamily="34" charset="0"/>
                <a:ea typeface="Calibri" panose="020F0502020204030204" pitchFamily="34" charset="0"/>
                <a:cs typeface="Times New Roman" panose="02020603050405020304" pitchFamily="18" charset="0"/>
              </a:rPr>
              <a:t>Avoid competing interests so that all parties benefit.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89E4A4A-2F9E-456E-A5C6-BE8D484D25BC}"/>
              </a:ext>
            </a:extLst>
          </p:cNvPr>
          <p:cNvSpPr txBox="1"/>
          <p:nvPr/>
        </p:nvSpPr>
        <p:spPr>
          <a:xfrm>
            <a:off x="493200" y="4389778"/>
            <a:ext cx="11196000" cy="785151"/>
          </a:xfrm>
          <a:prstGeom prst="rect">
            <a:avLst/>
          </a:prstGeom>
          <a:noFill/>
        </p:spPr>
        <p:txBody>
          <a:bodyPr wrap="square">
            <a:spAutoFit/>
          </a:bodyPr>
          <a:lstStyle/>
          <a:p>
            <a:r>
              <a:rPr lang="en-GB" sz="1100" b="0" i="0">
                <a:solidFill>
                  <a:srgbClr val="201F1E"/>
                </a:solidFill>
                <a:effectLst/>
                <a:latin typeface="Calibri" panose="020F0502020204030204" pitchFamily="34" charset="0"/>
              </a:rPr>
              <a:t>“</a:t>
            </a:r>
            <a:r>
              <a:rPr lang="en-GB" sz="1100" i="1">
                <a:solidFill>
                  <a:srgbClr val="201F1E"/>
                </a:solidFill>
                <a:latin typeface="Calibri" panose="020F0502020204030204" pitchFamily="34" charset="0"/>
              </a:rPr>
              <a:t>S</a:t>
            </a:r>
            <a:r>
              <a:rPr lang="en-GB" sz="1100" b="0" i="1">
                <a:solidFill>
                  <a:srgbClr val="201F1E"/>
                </a:solidFill>
                <a:effectLst/>
                <a:latin typeface="Calibri" panose="020F0502020204030204" pitchFamily="34" charset="0"/>
              </a:rPr>
              <a:t>ome really useful stuff – have already fed back locally to include into our guidance</a:t>
            </a:r>
            <a:r>
              <a:rPr lang="en-GB" sz="1100" b="0" i="0">
                <a:solidFill>
                  <a:srgbClr val="201F1E"/>
                </a:solidFill>
                <a:effectLst/>
                <a:latin typeface="Calibri" panose="020F0502020204030204" pitchFamily="34" charset="0"/>
              </a:rPr>
              <a:t>” Phil Maull: Head of Academic Quality Services, Swansea University.</a:t>
            </a:r>
          </a:p>
          <a:p>
            <a:endParaRPr lang="en-GB" sz="1100">
              <a:solidFill>
                <a:srgbClr val="201F1E"/>
              </a:solidFill>
              <a:latin typeface="Calibri" panose="020F0502020204030204" pitchFamily="34" charset="0"/>
            </a:endParaRPr>
          </a:p>
          <a:p>
            <a:pPr>
              <a:lnSpc>
                <a:spcPct val="107000"/>
              </a:lnSpc>
              <a:spcAft>
                <a:spcPts val="800"/>
              </a:spcAft>
            </a:pPr>
            <a:r>
              <a:rPr lang="en-GB" sz="1100" i="1">
                <a:effectLst/>
                <a:latin typeface="Calibri" panose="020F0502020204030204" pitchFamily="34" charset="0"/>
                <a:ea typeface="Calibri" panose="020F0502020204030204" pitchFamily="34" charset="0"/>
                <a:cs typeface="Times New Roman" panose="02020603050405020304" pitchFamily="18" charset="0"/>
              </a:rPr>
              <a:t>“</a:t>
            </a:r>
            <a:r>
              <a:rPr lang="en-GB" sz="1100" b="0" i="1">
                <a:effectLst/>
                <a:latin typeface="Calibri" panose="020F0502020204030204" pitchFamily="34" charset="0"/>
              </a:rPr>
              <a:t>I</a:t>
            </a:r>
            <a:r>
              <a:rPr lang="en-GB" sz="1100" b="0" i="1">
                <a:solidFill>
                  <a:srgbClr val="201F1E"/>
                </a:solidFill>
                <a:effectLst/>
                <a:latin typeface="Calibri" panose="020F0502020204030204" pitchFamily="34" charset="0"/>
              </a:rPr>
              <a:t>t’s a good comprehensive overview with some useful resources that could be tweaked to align to institutional processes/responsibilities</a:t>
            </a:r>
            <a:r>
              <a:rPr lang="en-GB" sz="1100" b="0" i="0">
                <a:solidFill>
                  <a:srgbClr val="201F1E"/>
                </a:solidFill>
                <a:effectLst/>
                <a:latin typeface="Calibri" panose="020F0502020204030204" pitchFamily="34" charset="0"/>
              </a:rPr>
              <a:t>” Mike Wilson: Head of Planning &amp; Student Data, Bangor University.</a:t>
            </a:r>
            <a:endParaRPr lang="en-GB" sz="11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3A305B7-9908-4BFE-A48B-F3913225C3E6}"/>
              </a:ext>
            </a:extLst>
          </p:cNvPr>
          <p:cNvSpPr txBox="1"/>
          <p:nvPr/>
        </p:nvSpPr>
        <p:spPr>
          <a:xfrm>
            <a:off x="986353" y="46208"/>
            <a:ext cx="4444498" cy="369332"/>
          </a:xfrm>
          <a:prstGeom prst="rect">
            <a:avLst/>
          </a:prstGeom>
          <a:noFill/>
        </p:spPr>
        <p:txBody>
          <a:bodyPr wrap="square" rtlCol="0">
            <a:spAutoFit/>
          </a:bodyPr>
          <a:lstStyle/>
          <a:p>
            <a:r>
              <a:rPr lang="en-GB" b="1"/>
              <a:t>Introduction</a:t>
            </a:r>
          </a:p>
        </p:txBody>
      </p:sp>
      <p:sp>
        <p:nvSpPr>
          <p:cNvPr id="35" name="TextBox 34">
            <a:extLst>
              <a:ext uri="{FF2B5EF4-FFF2-40B4-BE49-F238E27FC236}">
                <a16:creationId xmlns:a16="http://schemas.microsoft.com/office/drawing/2014/main" id="{D1743231-32DF-45F5-A9DA-BF1AC5201D81}"/>
              </a:ext>
            </a:extLst>
          </p:cNvPr>
          <p:cNvSpPr txBox="1"/>
          <p:nvPr/>
        </p:nvSpPr>
        <p:spPr>
          <a:xfrm>
            <a:off x="986353" y="3981145"/>
            <a:ext cx="4444498" cy="369332"/>
          </a:xfrm>
          <a:prstGeom prst="rect">
            <a:avLst/>
          </a:prstGeom>
          <a:noFill/>
        </p:spPr>
        <p:txBody>
          <a:bodyPr wrap="square" rtlCol="0">
            <a:spAutoFit/>
          </a:bodyPr>
          <a:lstStyle/>
          <a:p>
            <a:r>
              <a:rPr lang="en-GB" b="1"/>
              <a:t>User Comments</a:t>
            </a:r>
          </a:p>
        </p:txBody>
      </p:sp>
    </p:spTree>
    <p:extLst>
      <p:ext uri="{BB962C8B-B14F-4D97-AF65-F5344CB8AC3E}">
        <p14:creationId xmlns:p14="http://schemas.microsoft.com/office/powerpoint/2010/main" val="203966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1"/>
            <a:ext cx="11196000" cy="916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dirty="0">
                <a:solidFill>
                  <a:schemeClr val="tx1"/>
                </a:solidFill>
                <a:effectLst/>
                <a:latin typeface="Calibri" panose="020F0502020204030204" pitchFamily="34" charset="0"/>
                <a:ea typeface="Times New Roman" panose="02020603050405020304" pitchFamily="18" charset="0"/>
              </a:rPr>
              <a:t>Understand key risks, issues, and changes</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and manage the risks to successful delivery, operation and management of the collaborative provision and any issues that arise (see </a:t>
            </a:r>
            <a:r>
              <a:rPr lang="en-GB" sz="11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the </a:t>
            </a:r>
            <a:r>
              <a:rPr lang="en-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ction="ppaction://hlinksldjump"/>
              </a:rPr>
              <a:t>risk log </a:t>
            </a:r>
            <a:r>
              <a:rPr lang="en-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stage 1). Set up a system to manage risks, issues and changes e.g., the risks, issues and changes should be managed by the Joint Board of Studies (or similar) (see below).</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ction Button: Go to Beginning 6">
            <a:hlinkClick r:id="rId4" action="ppaction://hlinksldjump"/>
            <a:extLst>
              <a:ext uri="{FF2B5EF4-FFF2-40B4-BE49-F238E27FC236}">
                <a16:creationId xmlns:a16="http://schemas.microsoft.com/office/drawing/2014/main" id="{F6F50C20-11AD-4A52-9C2B-807E0AF9BFDC}"/>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CA37A6-AEBD-40A8-8D09-5A949BC36DF8}"/>
              </a:ext>
            </a:extLst>
          </p:cNvPr>
          <p:cNvSpPr/>
          <p:nvPr/>
        </p:nvSpPr>
        <p:spPr>
          <a:xfrm>
            <a:off x="493200" y="3379965"/>
            <a:ext cx="11196000" cy="1877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Enhance the standards and quality of the collaborative provision</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 should have oversight of maintenance of standards through the delivery of the collaborative provision at each partner site to ensure ongoing parity of the student experience. This is particularly relevant if part of the provision is delivered by a partner.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n-GB"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Collaborative provision should ideally be monitored and reviewed annually using the same monitoring processes as for your institution’s provision (with added considerations such as link tutors’ reports).</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Partner institutions are subject to a re-approval process / periodic review often in a quinquennial cycle in the year preceding the expiry of the Memorandum of Understanding.</a:t>
            </a:r>
          </a:p>
        </p:txBody>
      </p:sp>
      <p:sp>
        <p:nvSpPr>
          <p:cNvPr id="21" name="Rectangle 20">
            <a:extLst>
              <a:ext uri="{FF2B5EF4-FFF2-40B4-BE49-F238E27FC236}">
                <a16:creationId xmlns:a16="http://schemas.microsoft.com/office/drawing/2014/main" id="{AB28BF88-7B1D-4CB4-88A8-19009AA09ECC}"/>
              </a:ext>
            </a:extLst>
          </p:cNvPr>
          <p:cNvSpPr/>
          <p:nvPr/>
        </p:nvSpPr>
        <p:spPr>
          <a:xfrm>
            <a:off x="493200" y="2024899"/>
            <a:ext cx="11196000" cy="1063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Use systems to monitor the student experience</a:t>
            </a:r>
            <a:endParaRPr lang="en-GB" sz="1200" b="1">
              <a:solidFill>
                <a:schemeClr val="tx1"/>
              </a:solidFill>
              <a:effectLst/>
              <a:latin typeface="Times New Roman" panose="02020603050405020304" pitchFamily="18" charset="0"/>
              <a:ea typeface="Times New Roman" panose="02020603050405020304" pitchFamily="18" charset="0"/>
            </a:endParaRPr>
          </a:p>
          <a:p>
            <a:pPr>
              <a:lnSpc>
                <a:spcPct val="110000"/>
              </a:lnSpc>
              <a:spcBef>
                <a:spcPts val="600"/>
              </a:spcBef>
              <a:spcAft>
                <a:spcPts val="60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many ways of monitoring the student experience, which are normally part of routine institutional processes and may include interviews and direct observations to student-led surveys. These can be used as performance indicators to assess strategic planning, learning, and teaching plans. Results can be used to set new targets, review plans and priorities, identity areas of good practice and those that need further improvement. </a:t>
            </a:r>
          </a:p>
        </p:txBody>
      </p:sp>
      <p:sp>
        <p:nvSpPr>
          <p:cNvPr id="22" name="TextBox 21">
            <a:extLst>
              <a:ext uri="{FF2B5EF4-FFF2-40B4-BE49-F238E27FC236}">
                <a16:creationId xmlns:a16="http://schemas.microsoft.com/office/drawing/2014/main" id="{E060F206-E60A-46FB-A46B-956426EF0AF7}"/>
              </a:ext>
            </a:extLst>
          </p:cNvPr>
          <p:cNvSpPr txBox="1"/>
          <p:nvPr/>
        </p:nvSpPr>
        <p:spPr>
          <a:xfrm>
            <a:off x="1282532" y="45843"/>
            <a:ext cx="5394493" cy="369332"/>
          </a:xfrm>
          <a:prstGeom prst="rect">
            <a:avLst/>
          </a:prstGeom>
          <a:solidFill>
            <a:srgbClr val="00BEB8"/>
          </a:solidFill>
          <a:ln>
            <a:solidFill>
              <a:schemeClr val="accent1"/>
            </a:solidFill>
          </a:ln>
        </p:spPr>
        <p:txBody>
          <a:bodyPr wrap="square" rtlCol="0">
            <a:spAutoFit/>
          </a:bodyPr>
          <a:lstStyle/>
          <a:p>
            <a:r>
              <a:rPr lang="en-GB" b="1"/>
              <a:t>4. Delivery, Operation and Management: Key Activities</a:t>
            </a:r>
          </a:p>
        </p:txBody>
      </p:sp>
    </p:spTree>
    <p:extLst>
      <p:ext uri="{BB962C8B-B14F-4D97-AF65-F5344CB8AC3E}">
        <p14:creationId xmlns:p14="http://schemas.microsoft.com/office/powerpoint/2010/main" val="323370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4094033"/>
            <a:ext cx="11196000" cy="1531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Reward / recognise results </a:t>
            </a:r>
            <a:endParaRPr lang="en-GB" sz="1200" b="1">
              <a:solidFill>
                <a:schemeClr val="tx1"/>
              </a:solidFill>
              <a:effectLst/>
              <a:latin typeface="Times New Roman" panose="02020603050405020304" pitchFamily="18" charset="0"/>
              <a:ea typeface="Times New Roman" panose="02020603050405020304" pitchFamily="18" charset="0"/>
            </a:endParaRPr>
          </a:p>
          <a:p>
            <a:pPr>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Rewards are important for long-term motivation of staff. However, rewards and recognition can be tricky as people are motivated in different ways. </a:t>
            </a:r>
          </a:p>
          <a:p>
            <a:pPr>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opportunities for formal recognition schemes and awards for outstanding contribution (find out what schemes are available at your HEI) and sector recognition such as the </a:t>
            </a:r>
            <a:r>
              <a:rPr lang="en-GB" sz="1100" b="1" u="sng">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Collaborative Award for Teaching Excellence (CATE)</a:t>
            </a:r>
            <a:r>
              <a:rPr lang="en-GB" sz="11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collaborative work that has had a demonstrable impact on teaching and learning. </a:t>
            </a:r>
          </a:p>
          <a:p>
            <a:pPr>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Informal reward such as thank you card and acknowledgement at huddle meetings may be just as valuable. Either way, it’s good that any reward is linked to results.</a:t>
            </a:r>
          </a:p>
        </p:txBody>
      </p:sp>
      <p:sp>
        <p:nvSpPr>
          <p:cNvPr id="7" name="Action Button: Go to Beginning 6">
            <a:hlinkClick r:id="rId4" action="ppaction://hlinksldjump"/>
            <a:extLst>
              <a:ext uri="{FF2B5EF4-FFF2-40B4-BE49-F238E27FC236}">
                <a16:creationId xmlns:a16="http://schemas.microsoft.com/office/drawing/2014/main" id="{F6F50C20-11AD-4A52-9C2B-807E0AF9BFDC}"/>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37E9004-94EC-42B1-9473-9F7D84D85813}"/>
              </a:ext>
            </a:extLst>
          </p:cNvPr>
          <p:cNvSpPr/>
          <p:nvPr/>
        </p:nvSpPr>
        <p:spPr>
          <a:xfrm>
            <a:off x="493200" y="817201"/>
            <a:ext cx="11196000" cy="1212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Establish governance through a Joint Board of Studies or similar</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Following approval for the introduction of the collaborative provision a Joint Board of Studies (or similar) should be established between the collaborating partners to oversee operation and management of the provision. The main function of a Board is to monitor the academic and administrative progress of the provision. The Board should meet regularly, as required by institutional regulations, and will normally consist of members of teaching, supervisory, administrative staff from your HEI and the collaborating partners and student representatives. </a:t>
            </a:r>
          </a:p>
        </p:txBody>
      </p:sp>
      <p:sp>
        <p:nvSpPr>
          <p:cNvPr id="22" name="Rectangle 21">
            <a:extLst>
              <a:ext uri="{FF2B5EF4-FFF2-40B4-BE49-F238E27FC236}">
                <a16:creationId xmlns:a16="http://schemas.microsoft.com/office/drawing/2014/main" id="{90877717-09AC-44D4-B39C-82DD6681C9E6}"/>
              </a:ext>
            </a:extLst>
          </p:cNvPr>
          <p:cNvSpPr/>
          <p:nvPr/>
        </p:nvSpPr>
        <p:spPr>
          <a:xfrm>
            <a:off x="493200" y="2296026"/>
            <a:ext cx="11196000" cy="1531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Capture lessons learned and follow-on action</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Calibri" panose="020F0502020204030204" pitchFamily="34" charset="0"/>
              </a:rPr>
              <a:t>Capturing lessons learned should be an on-going effort throughout the life of the project, though often left until the end of the project. It is important that you learn from what didn’t go well in previous projects and previous stages of your project, so you don’t make the same mistakes / avoid similar situations. Copy and repeat good practice to maximise project success.</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r>
              <a:rPr lang="en-GB" sz="1100">
                <a:solidFill>
                  <a:schemeClr val="tx1"/>
                </a:solidFill>
                <a:effectLst/>
                <a:latin typeface="Calibri" panose="020F0502020204030204" pitchFamily="34" charset="0"/>
                <a:ea typeface="Calibri" panose="020F0502020204030204" pitchFamily="34" charset="0"/>
                <a:cs typeface="Calibri" panose="020F0502020204030204" pitchFamily="34" charset="0"/>
              </a:rPr>
              <a:t>Keep lessons learned sessions simple, find out what went well, what didn’t go so well, and any follow-on actions. Keep a record of the lessons learned and follow-on actions in a spreadsheet and share across your institution.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560C22CD-F3BF-48FF-819B-580A5C6B9278}"/>
              </a:ext>
            </a:extLst>
          </p:cNvPr>
          <p:cNvSpPr txBox="1"/>
          <p:nvPr/>
        </p:nvSpPr>
        <p:spPr>
          <a:xfrm>
            <a:off x="1282532" y="45843"/>
            <a:ext cx="5394493" cy="369332"/>
          </a:xfrm>
          <a:prstGeom prst="rect">
            <a:avLst/>
          </a:prstGeom>
          <a:solidFill>
            <a:srgbClr val="00BEB8"/>
          </a:solidFill>
          <a:ln>
            <a:solidFill>
              <a:schemeClr val="accent1"/>
            </a:solidFill>
          </a:ln>
        </p:spPr>
        <p:txBody>
          <a:bodyPr wrap="square" rtlCol="0">
            <a:spAutoFit/>
          </a:bodyPr>
          <a:lstStyle/>
          <a:p>
            <a:r>
              <a:rPr lang="en-GB" b="1"/>
              <a:t>4. Delivery, Operation and Management: Key Activities</a:t>
            </a:r>
          </a:p>
        </p:txBody>
      </p:sp>
    </p:spTree>
    <p:extLst>
      <p:ext uri="{BB962C8B-B14F-4D97-AF65-F5344CB8AC3E}">
        <p14:creationId xmlns:p14="http://schemas.microsoft.com/office/powerpoint/2010/main" val="3011619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3"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E034AE4-73D7-4B73-B000-ACE7679104BD}"/>
              </a:ext>
            </a:extLst>
          </p:cNvPr>
          <p:cNvSpPr txBox="1"/>
          <p:nvPr/>
        </p:nvSpPr>
        <p:spPr>
          <a:xfrm>
            <a:off x="493197" y="5404292"/>
            <a:ext cx="11196000" cy="730328"/>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First Edition - March 2022</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This material and its content is published by the Quality Assurance Agency for Higher Education (registered charity numbers 1062746 and SC037786) on behalf of the authors: the Universities Wales Learning and Teaching Network in consultation with the higher education sector in Wales.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8D19C416-5FA8-4320-A76F-FD85E07F3FE7}"/>
              </a:ext>
            </a:extLst>
          </p:cNvPr>
          <p:cNvSpPr txBox="1"/>
          <p:nvPr/>
        </p:nvSpPr>
        <p:spPr>
          <a:xfrm>
            <a:off x="1282532" y="45843"/>
            <a:ext cx="5551405" cy="375552"/>
          </a:xfrm>
          <a:prstGeom prst="rect">
            <a:avLst/>
          </a:prstGeom>
          <a:noFill/>
        </p:spPr>
        <p:txBody>
          <a:bodyPr wrap="square" rtlCol="0">
            <a:spAutoFit/>
          </a:bodyPr>
          <a:lstStyle/>
          <a:p>
            <a:pPr algn="just">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Writing Team and Advisory Network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7FF7A074-20CF-439A-B2DE-EAF2BA0E9E3C}"/>
              </a:ext>
            </a:extLst>
          </p:cNvPr>
          <p:cNvGraphicFramePr>
            <a:graphicFrameLocks noGrp="1"/>
          </p:cNvGraphicFramePr>
          <p:nvPr>
            <p:extLst>
              <p:ext uri="{D42A27DB-BD31-4B8C-83A1-F6EECF244321}">
                <p14:modId xmlns:p14="http://schemas.microsoft.com/office/powerpoint/2010/main" val="2179052235"/>
              </p:ext>
            </p:extLst>
          </p:nvPr>
        </p:nvGraphicFramePr>
        <p:xfrm>
          <a:off x="493197" y="817200"/>
          <a:ext cx="7847239" cy="3052700"/>
        </p:xfrm>
        <a:graphic>
          <a:graphicData uri="http://schemas.openxmlformats.org/drawingml/2006/table">
            <a:tbl>
              <a:tblPr firstRow="1" bandRow="1">
                <a:tableStyleId>{5940675A-B579-460E-94D1-54222C63F5DA}</a:tableStyleId>
              </a:tblPr>
              <a:tblGrid>
                <a:gridCol w="4153705">
                  <a:extLst>
                    <a:ext uri="{9D8B030D-6E8A-4147-A177-3AD203B41FA5}">
                      <a16:colId xmlns:a16="http://schemas.microsoft.com/office/drawing/2014/main" val="3846350019"/>
                    </a:ext>
                  </a:extLst>
                </a:gridCol>
                <a:gridCol w="3693534">
                  <a:extLst>
                    <a:ext uri="{9D8B030D-6E8A-4147-A177-3AD203B41FA5}">
                      <a16:colId xmlns:a16="http://schemas.microsoft.com/office/drawing/2014/main" val="1188901415"/>
                    </a:ext>
                  </a:extLst>
                </a:gridCol>
              </a:tblGrid>
              <a:tr h="365647">
                <a:tc>
                  <a:txBody>
                    <a:bodyPr/>
                    <a:lstStyle/>
                    <a:p>
                      <a:r>
                        <a:rPr lang="en-GB"/>
                        <a:t>Contributor</a:t>
                      </a:r>
                    </a:p>
                  </a:txBody>
                  <a:tcPr/>
                </a:tc>
                <a:tc>
                  <a:txBody>
                    <a:bodyPr/>
                    <a:lstStyle/>
                    <a:p>
                      <a:pPr algn="r"/>
                      <a:r>
                        <a:rPr lang="en-GB"/>
                        <a:t>Institution</a:t>
                      </a:r>
                    </a:p>
                  </a:txBody>
                  <a:tcPr/>
                </a:tc>
                <a:extLst>
                  <a:ext uri="{0D108BD9-81ED-4DB2-BD59-A6C34878D82A}">
                    <a16:rowId xmlns:a16="http://schemas.microsoft.com/office/drawing/2014/main" val="2615285409"/>
                  </a:ext>
                </a:extLst>
              </a:tr>
              <a:tr h="268694">
                <a:tc>
                  <a:txBody>
                    <a:bodyPr/>
                    <a:lstStyle/>
                    <a:p>
                      <a:r>
                        <a:rPr lang="en-GB" sz="1100">
                          <a:solidFill>
                            <a:schemeClr val="accent6">
                              <a:lumMod val="50000"/>
                            </a:schemeClr>
                          </a:solidFill>
                        </a:rPr>
                        <a:t>John Bolton, </a:t>
                      </a:r>
                      <a:r>
                        <a:rPr lang="en-GB" sz="800"/>
                        <a:t>Project Manager</a:t>
                      </a:r>
                    </a:p>
                  </a:txBody>
                  <a:tcPr/>
                </a:tc>
                <a:tc>
                  <a:txBody>
                    <a:bodyPr/>
                    <a:lstStyle/>
                    <a:p>
                      <a:pPr algn="r"/>
                      <a:r>
                        <a:rPr lang="en-GB" sz="1100"/>
                        <a:t>Bangor University</a:t>
                      </a:r>
                    </a:p>
                  </a:txBody>
                  <a:tcPr/>
                </a:tc>
                <a:extLst>
                  <a:ext uri="{0D108BD9-81ED-4DB2-BD59-A6C34878D82A}">
                    <a16:rowId xmlns:a16="http://schemas.microsoft.com/office/drawing/2014/main" val="2107151805"/>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accent6">
                              <a:lumMod val="50000"/>
                            </a:schemeClr>
                          </a:solidFill>
                        </a:rPr>
                        <a:t>James Dawson, </a:t>
                      </a:r>
                      <a:r>
                        <a:rPr lang="en-GB" sz="800"/>
                        <a:t>Director of Strategic Planning and Student Administration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a:t>Wrexham </a:t>
                      </a:r>
                      <a:r>
                        <a:rPr lang="en-GB" sz="1100">
                          <a:effectLst/>
                          <a:latin typeface="Calibri" panose="020F0502020204030204" pitchFamily="34" charset="0"/>
                          <a:ea typeface="Times New Roman" panose="02020603050405020304" pitchFamily="18" charset="0"/>
                          <a:cs typeface="Times New Roman" panose="02020603050405020304" pitchFamily="18" charset="0"/>
                        </a:rPr>
                        <a:t>Glyndŵr</a:t>
                      </a:r>
                      <a:r>
                        <a:rPr lang="en-GB" sz="1100"/>
                        <a:t> University</a:t>
                      </a:r>
                    </a:p>
                  </a:txBody>
                  <a:tcPr/>
                </a:tc>
                <a:extLst>
                  <a:ext uri="{0D108BD9-81ED-4DB2-BD59-A6C34878D82A}">
                    <a16:rowId xmlns:a16="http://schemas.microsoft.com/office/drawing/2014/main" val="3653016635"/>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accent6">
                              <a:lumMod val="50000"/>
                            </a:schemeClr>
                          </a:solidFill>
                        </a:rPr>
                        <a:t>Mark Godsell, </a:t>
                      </a:r>
                      <a:r>
                        <a:rPr lang="en-GB" sz="800"/>
                        <a:t>Deputy Finance Director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a:t>Aberystwyth University</a:t>
                      </a:r>
                    </a:p>
                  </a:txBody>
                  <a:tcPr/>
                </a:tc>
                <a:extLst>
                  <a:ext uri="{0D108BD9-81ED-4DB2-BD59-A6C34878D82A}">
                    <a16:rowId xmlns:a16="http://schemas.microsoft.com/office/drawing/2014/main" val="2425153868"/>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accent6">
                              <a:lumMod val="50000"/>
                            </a:schemeClr>
                          </a:solidFill>
                        </a:rPr>
                        <a:t>Prof. Simon Haslett, </a:t>
                      </a:r>
                      <a:r>
                        <a:rPr lang="en-GB" sz="800">
                          <a:solidFill>
                            <a:schemeClr val="tx1"/>
                          </a:solidFill>
                        </a:rPr>
                        <a:t>Former PVC (UWTSD) and LTN member</a:t>
                      </a:r>
                      <a:r>
                        <a:rPr lang="en-GB" sz="800"/>
                        <a:t>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dirty="0"/>
                        <a:t>Senior Academic Consultant</a:t>
                      </a:r>
                    </a:p>
                  </a:txBody>
                  <a:tcPr/>
                </a:tc>
                <a:extLst>
                  <a:ext uri="{0D108BD9-81ED-4DB2-BD59-A6C34878D82A}">
                    <a16:rowId xmlns:a16="http://schemas.microsoft.com/office/drawing/2014/main" val="2523193618"/>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accent6">
                              <a:lumMod val="50000"/>
                            </a:schemeClr>
                          </a:solidFill>
                        </a:rPr>
                        <a:t>Phil Maull, </a:t>
                      </a:r>
                      <a:r>
                        <a:rPr lang="en-GB" sz="800">
                          <a:solidFill>
                            <a:schemeClr val="tx1"/>
                          </a:solidFill>
                        </a:rPr>
                        <a:t>Head of Quality and Programme Lead for MA Education (Wales)</a:t>
                      </a:r>
                      <a:r>
                        <a:rPr lang="en-GB" sz="800"/>
                        <a:t>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a:t>Swansea University</a:t>
                      </a:r>
                    </a:p>
                  </a:txBody>
                  <a:tcPr/>
                </a:tc>
                <a:extLst>
                  <a:ext uri="{0D108BD9-81ED-4DB2-BD59-A6C34878D82A}">
                    <a16:rowId xmlns:a16="http://schemas.microsoft.com/office/drawing/2014/main" val="2619066529"/>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accent6">
                              <a:lumMod val="50000"/>
                            </a:schemeClr>
                          </a:solidFill>
                        </a:rPr>
                        <a:t>Prof. Mirjam Plantinga, </a:t>
                      </a:r>
                      <a:r>
                        <a:rPr lang="en-GB" sz="800">
                          <a:solidFill>
                            <a:schemeClr val="tx1"/>
                          </a:solidFill>
                        </a:rPr>
                        <a:t>Associate Pro Vice Chancellor for Student Experience</a:t>
                      </a:r>
                      <a:endParaRPr lang="en-GB" sz="80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dirty="0"/>
                        <a:t>University of Wales Trinity Saint David</a:t>
                      </a:r>
                    </a:p>
                  </a:txBody>
                  <a:tcPr/>
                </a:tc>
                <a:extLst>
                  <a:ext uri="{0D108BD9-81ED-4DB2-BD59-A6C34878D82A}">
                    <a16:rowId xmlns:a16="http://schemas.microsoft.com/office/drawing/2014/main" val="2434631072"/>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accent6">
                              <a:lumMod val="50000"/>
                            </a:schemeClr>
                          </a:solidFill>
                        </a:rPr>
                        <a:t>Nicola Poole, </a:t>
                      </a:r>
                      <a:r>
                        <a:rPr lang="en-GB" sz="800">
                          <a:solidFill>
                            <a:schemeClr val="tx1"/>
                          </a:solidFill>
                        </a:rPr>
                        <a:t>Head of Quality and Chair of QAA Wales Quality Network</a:t>
                      </a:r>
                      <a:endParaRPr lang="en-GB" sz="80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dirty="0"/>
                        <a:t>University of South Wales</a:t>
                      </a:r>
                    </a:p>
                  </a:txBody>
                  <a:tcPr/>
                </a:tc>
                <a:extLst>
                  <a:ext uri="{0D108BD9-81ED-4DB2-BD59-A6C34878D82A}">
                    <a16:rowId xmlns:a16="http://schemas.microsoft.com/office/drawing/2014/main" val="3496050231"/>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accent6">
                              <a:lumMod val="50000"/>
                            </a:schemeClr>
                          </a:solidFill>
                        </a:rPr>
                        <a:t>Dr Brett Suddell, </a:t>
                      </a:r>
                      <a:r>
                        <a:rPr lang="en-GB" sz="800">
                          <a:solidFill>
                            <a:schemeClr val="tx1"/>
                          </a:solidFill>
                        </a:rPr>
                        <a:t>Project Manager</a:t>
                      </a:r>
                      <a:endParaRPr lang="en-GB" sz="80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a:t>Swansea University</a:t>
                      </a:r>
                    </a:p>
                  </a:txBody>
                  <a:tcPr/>
                </a:tc>
                <a:extLst>
                  <a:ext uri="{0D108BD9-81ED-4DB2-BD59-A6C34878D82A}">
                    <a16:rowId xmlns:a16="http://schemas.microsoft.com/office/drawing/2014/main" val="4074539175"/>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accent6">
                              <a:lumMod val="50000"/>
                            </a:schemeClr>
                          </a:solidFill>
                        </a:rPr>
                        <a:t>Mike Wilson, </a:t>
                      </a:r>
                      <a:r>
                        <a:rPr lang="en-GB" sz="800">
                          <a:solidFill>
                            <a:schemeClr val="tx1"/>
                          </a:solidFill>
                        </a:rPr>
                        <a:t>Head of Planning &amp; Student Data</a:t>
                      </a:r>
                      <a:endParaRPr lang="en-GB" sz="80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dirty="0"/>
                        <a:t>Bangor University</a:t>
                      </a:r>
                    </a:p>
                  </a:txBody>
                  <a:tcPr/>
                </a:tc>
                <a:extLst>
                  <a:ext uri="{0D108BD9-81ED-4DB2-BD59-A6C34878D82A}">
                    <a16:rowId xmlns:a16="http://schemas.microsoft.com/office/drawing/2014/main" val="2449891969"/>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i="0" kern="1200" dirty="0" err="1">
                          <a:solidFill>
                            <a:schemeClr val="tx1"/>
                          </a:solidFill>
                          <a:effectLst/>
                          <a:latin typeface="+mn-lt"/>
                          <a:ea typeface="+mn-ea"/>
                          <a:cs typeface="+mn-cs"/>
                        </a:rPr>
                        <a:t>Cyfieithu</a:t>
                      </a:r>
                      <a:r>
                        <a:rPr lang="en-GB" sz="1100" b="0" i="0" kern="1200" dirty="0">
                          <a:solidFill>
                            <a:schemeClr val="tx1"/>
                          </a:solidFill>
                          <a:effectLst/>
                          <a:latin typeface="+mn-lt"/>
                          <a:ea typeface="+mn-ea"/>
                          <a:cs typeface="+mn-cs"/>
                        </a:rPr>
                        <a:t> CYMEN Translation</a:t>
                      </a:r>
                      <a:endParaRPr lang="en-GB" sz="1100" b="0" dirty="0"/>
                    </a:p>
                  </a:txBody>
                  <a:tcPr/>
                </a:tc>
                <a:extLst>
                  <a:ext uri="{0D108BD9-81ED-4DB2-BD59-A6C34878D82A}">
                    <a16:rowId xmlns:a16="http://schemas.microsoft.com/office/drawing/2014/main" val="2086596094"/>
                  </a:ext>
                </a:extLst>
              </a:tr>
            </a:tbl>
          </a:graphicData>
        </a:graphic>
      </p:graphicFrame>
      <p:sp>
        <p:nvSpPr>
          <p:cNvPr id="12" name="TextBox 11">
            <a:extLst>
              <a:ext uri="{FF2B5EF4-FFF2-40B4-BE49-F238E27FC236}">
                <a16:creationId xmlns:a16="http://schemas.microsoft.com/office/drawing/2014/main" id="{C5A2BDDF-FD3D-4C58-8226-1FE6E1E86C91}"/>
              </a:ext>
            </a:extLst>
          </p:cNvPr>
          <p:cNvSpPr txBox="1"/>
          <p:nvPr/>
        </p:nvSpPr>
        <p:spPr>
          <a:xfrm>
            <a:off x="493197" y="4109791"/>
            <a:ext cx="7847239" cy="808876"/>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project manager consulted widely during the investigation stage of this project and</a:t>
            </a:r>
            <a:r>
              <a:rPr lang="en-GB" sz="1100" dirty="0"/>
              <a:t> would like to thank all of those who have been involved in the consultation process to date for providing their open and frank views and approaching this work in a positive and collaborative nature. The Stakeholder List details those individuals where detailed conversations have taken place in relation to the production of this Guidance and embedded resources.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6" name="Object 5">
            <a:hlinkClick r:id="" action="ppaction://ole?verb=1"/>
            <a:extLst>
              <a:ext uri="{FF2B5EF4-FFF2-40B4-BE49-F238E27FC236}">
                <a16:creationId xmlns:a16="http://schemas.microsoft.com/office/drawing/2014/main" id="{9AE40F25-B4C7-46D7-9C70-AA83F1DB4BE5}"/>
              </a:ext>
            </a:extLst>
          </p:cNvPr>
          <p:cNvGraphicFramePr>
            <a:graphicFrameLocks noChangeAspect="1"/>
          </p:cNvGraphicFramePr>
          <p:nvPr>
            <p:extLst>
              <p:ext uri="{D42A27DB-BD31-4B8C-83A1-F6EECF244321}">
                <p14:modId xmlns:p14="http://schemas.microsoft.com/office/powerpoint/2010/main" val="2691135484"/>
              </p:ext>
            </p:extLst>
          </p:nvPr>
        </p:nvGraphicFramePr>
        <p:xfrm>
          <a:off x="9682164" y="4258563"/>
          <a:ext cx="1020423" cy="900000"/>
        </p:xfrm>
        <a:graphic>
          <a:graphicData uri="http://schemas.openxmlformats.org/presentationml/2006/ole">
            <mc:AlternateContent xmlns:mc="http://schemas.openxmlformats.org/markup-compatibility/2006">
              <mc:Choice xmlns:v="urn:schemas-microsoft-com:vml" Requires="v">
                <p:oleObj spid="_x0000_s4109" name="Worksheet" showAsIcon="1" r:id="rId4" imgW="914597" imgH="806311" progId="Excel.Sheet.12">
                  <p:embed/>
                </p:oleObj>
              </mc:Choice>
              <mc:Fallback>
                <p:oleObj name="Worksheet" showAsIcon="1" r:id="rId4" imgW="914597" imgH="806311" progId="Excel.Sheet.12">
                  <p:embed/>
                  <p:pic>
                    <p:nvPicPr>
                      <p:cNvPr id="6" name="Object 5">
                        <a:hlinkClick r:id="" action="ppaction://ole?verb=1"/>
                        <a:extLst>
                          <a:ext uri="{FF2B5EF4-FFF2-40B4-BE49-F238E27FC236}">
                            <a16:creationId xmlns:a16="http://schemas.microsoft.com/office/drawing/2014/main" id="{9AE40F25-B4C7-46D7-9C70-AA83F1DB4BE5}"/>
                          </a:ext>
                        </a:extLst>
                      </p:cNvPr>
                      <p:cNvPicPr/>
                      <p:nvPr/>
                    </p:nvPicPr>
                    <p:blipFill>
                      <a:blip r:embed="rId5"/>
                      <a:stretch>
                        <a:fillRect/>
                      </a:stretch>
                    </p:blipFill>
                    <p:spPr>
                      <a:xfrm>
                        <a:off x="9682164" y="4258563"/>
                        <a:ext cx="1020423" cy="900000"/>
                      </a:xfrm>
                      <a:prstGeom prst="rect">
                        <a:avLst/>
                      </a:prstGeom>
                    </p:spPr>
                  </p:pic>
                </p:oleObj>
              </mc:Fallback>
            </mc:AlternateContent>
          </a:graphicData>
        </a:graphic>
      </p:graphicFrame>
    </p:spTree>
    <p:extLst>
      <p:ext uri="{BB962C8B-B14F-4D97-AF65-F5344CB8AC3E}">
        <p14:creationId xmlns:p14="http://schemas.microsoft.com/office/powerpoint/2010/main" val="3442195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E034AE4-73D7-4B73-B000-ACE7679104BD}"/>
              </a:ext>
            </a:extLst>
          </p:cNvPr>
          <p:cNvSpPr txBox="1"/>
          <p:nvPr/>
        </p:nvSpPr>
        <p:spPr>
          <a:xfrm>
            <a:off x="493200" y="817200"/>
            <a:ext cx="11196000" cy="1195199"/>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Higher education providers are responsible for meeting the requirements of legislation and any other regulatory requirements placed upon them, for example by funding and/or regulatory bodies.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These requirements have been considered in the development of this guidance, but this guidance does not interpret nor incorporate legislation, statutory or regulatory requirements.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Sources of information about other requirements and examples of guidance and good practice are signposted within this Guidance where appropriate. Higher education providers are responsible for how they use these resources. </a:t>
            </a:r>
            <a:r>
              <a:rPr lang="en-GB" sz="1100" dirty="0">
                <a:latin typeface="Calibri" panose="020F0502020204030204" pitchFamily="34" charset="0"/>
                <a:ea typeface="Times New Roman" panose="02020603050405020304" pitchFamily="18" charset="0"/>
                <a:cs typeface="Times New Roman" panose="02020603050405020304" pitchFamily="18" charset="0"/>
              </a:rPr>
              <a:t>The</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Universities Wales </a:t>
            </a:r>
            <a:r>
              <a:rPr lang="en-GB" sz="1100" dirty="0">
                <a:effectLst/>
                <a:latin typeface="Calibri" panose="020F0502020204030204" pitchFamily="34" charset="0"/>
                <a:ea typeface="Calibri" panose="020F0502020204030204" pitchFamily="34" charset="0"/>
                <a:cs typeface="Times New Roman" panose="02020603050405020304" pitchFamily="18" charset="0"/>
              </a:rPr>
              <a:t>Learning and Teaching Network takes no responsibility for the content of the external websites.</a:t>
            </a:r>
          </a:p>
        </p:txBody>
      </p:sp>
      <p:sp>
        <p:nvSpPr>
          <p:cNvPr id="38" name="TextBox 37">
            <a:extLst>
              <a:ext uri="{FF2B5EF4-FFF2-40B4-BE49-F238E27FC236}">
                <a16:creationId xmlns:a16="http://schemas.microsoft.com/office/drawing/2014/main" id="{8D19C416-5FA8-4320-A76F-FD85E07F3FE7}"/>
              </a:ext>
            </a:extLst>
          </p:cNvPr>
          <p:cNvSpPr txBox="1"/>
          <p:nvPr/>
        </p:nvSpPr>
        <p:spPr>
          <a:xfrm>
            <a:off x="1282532" y="45843"/>
            <a:ext cx="5551405" cy="375552"/>
          </a:xfrm>
          <a:prstGeom prst="rect">
            <a:avLst/>
          </a:prstGeom>
          <a:noFill/>
        </p:spPr>
        <p:txBody>
          <a:bodyPr wrap="square" rtlCol="0">
            <a:spAutoFit/>
          </a:bodyPr>
          <a:lstStyle/>
          <a:p>
            <a:pPr algn="just">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Disclaimer: Relationship to the regulatory landscape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56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5A02B3F-EB3F-4A73-AF68-AA442AA8CC9D}"/>
              </a:ext>
            </a:extLst>
          </p:cNvPr>
          <p:cNvGraphicFramePr/>
          <p:nvPr>
            <p:extLst>
              <p:ext uri="{D42A27DB-BD31-4B8C-83A1-F6EECF244321}">
                <p14:modId xmlns:p14="http://schemas.microsoft.com/office/powerpoint/2010/main" val="3585313442"/>
              </p:ext>
            </p:extLst>
          </p:nvPr>
        </p:nvGraphicFramePr>
        <p:xfrm>
          <a:off x="3924300" y="2140528"/>
          <a:ext cx="5755923" cy="3265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599C354-A5A5-4F6A-8D31-FB4332C7D54C}"/>
              </a:ext>
            </a:extLst>
          </p:cNvPr>
          <p:cNvSpPr txBox="1"/>
          <p:nvPr/>
        </p:nvSpPr>
        <p:spPr>
          <a:xfrm>
            <a:off x="493200" y="817200"/>
            <a:ext cx="11196000" cy="881652"/>
          </a:xfrm>
          <a:prstGeom prst="rect">
            <a:avLst/>
          </a:prstGeom>
          <a:noFill/>
        </p:spPr>
        <p:txBody>
          <a:bodyPr wrap="square">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Four stages have been identified in the ‘journey’ to create collaborative provision. </a:t>
            </a:r>
          </a:p>
          <a:p>
            <a:pPr>
              <a:lnSpc>
                <a:spcPct val="107000"/>
              </a:lnSpc>
              <a:spcAft>
                <a:spcPts val="800"/>
              </a:spcAft>
            </a:pPr>
            <a:r>
              <a:rPr lang="en-GB" sz="1200">
                <a:latin typeface="Calibri" panose="020F0502020204030204" pitchFamily="34" charset="0"/>
                <a:ea typeface="Calibri" panose="020F0502020204030204" pitchFamily="34" charset="0"/>
                <a:cs typeface="Times New Roman" panose="02020603050405020304" pitchFamily="18" charset="0"/>
              </a:rPr>
              <a:t>The g</a:t>
            </a:r>
            <a:r>
              <a:rPr lang="en-GB" sz="1200">
                <a:effectLst/>
                <a:latin typeface="Calibri" panose="020F0502020204030204" pitchFamily="34" charset="0"/>
                <a:ea typeface="Calibri" panose="020F0502020204030204" pitchFamily="34" charset="0"/>
                <a:cs typeface="Times New Roman" panose="02020603050405020304" pitchFamily="18" charset="0"/>
              </a:rPr>
              <a:t>uidance is not prescriptive and provides information on key activities and links to open access resources.</a:t>
            </a:r>
          </a:p>
          <a:p>
            <a:pPr>
              <a:lnSpc>
                <a:spcPct val="107000"/>
              </a:lnSpc>
              <a:spcAft>
                <a:spcPts val="800"/>
              </a:spcAft>
            </a:pPr>
            <a:r>
              <a:rPr lang="en-GB" sz="1200">
                <a:latin typeface="Calibri" panose="020F0502020204030204" pitchFamily="34" charset="0"/>
                <a:ea typeface="Calibri" panose="020F0502020204030204" pitchFamily="34" charset="0"/>
                <a:cs typeface="Times New Roman" panose="02020603050405020304" pitchFamily="18" charset="0"/>
              </a:rPr>
              <a:t>Ensure that you refer to existing guidance, processes, and workflows at your institution.</a:t>
            </a:r>
          </a:p>
        </p:txBody>
      </p:sp>
      <p:sp>
        <p:nvSpPr>
          <p:cNvPr id="5" name="TextBox 4">
            <a:hlinkClick r:id="rId7" action="ppaction://hlinksldjump"/>
            <a:extLst>
              <a:ext uri="{FF2B5EF4-FFF2-40B4-BE49-F238E27FC236}">
                <a16:creationId xmlns:a16="http://schemas.microsoft.com/office/drawing/2014/main" id="{3A83C86D-4212-4B5D-9636-769C18072D1E}"/>
              </a:ext>
            </a:extLst>
          </p:cNvPr>
          <p:cNvSpPr txBox="1"/>
          <p:nvPr/>
        </p:nvSpPr>
        <p:spPr>
          <a:xfrm>
            <a:off x="5306516" y="4890649"/>
            <a:ext cx="4373708" cy="338554"/>
          </a:xfrm>
          <a:prstGeom prst="rect">
            <a:avLst/>
          </a:prstGeom>
          <a:noFill/>
        </p:spPr>
        <p:txBody>
          <a:bodyPr wrap="square" rtlCol="0">
            <a:spAutoFit/>
          </a:bodyPr>
          <a:lstStyle/>
          <a:p>
            <a:r>
              <a:rPr lang="en-GB" sz="1600"/>
              <a:t>4. Delivery, Operation and Management</a:t>
            </a:r>
          </a:p>
        </p:txBody>
      </p:sp>
      <p:sp>
        <p:nvSpPr>
          <p:cNvPr id="11" name="TextBox 10">
            <a:hlinkClick r:id="rId8" action="ppaction://hlinksldjump"/>
            <a:extLst>
              <a:ext uri="{FF2B5EF4-FFF2-40B4-BE49-F238E27FC236}">
                <a16:creationId xmlns:a16="http://schemas.microsoft.com/office/drawing/2014/main" id="{496B6F59-8DCF-4405-97C4-E8622CB5838D}"/>
              </a:ext>
            </a:extLst>
          </p:cNvPr>
          <p:cNvSpPr txBox="1"/>
          <p:nvPr/>
        </p:nvSpPr>
        <p:spPr>
          <a:xfrm>
            <a:off x="4913665" y="4024089"/>
            <a:ext cx="3986561" cy="338554"/>
          </a:xfrm>
          <a:prstGeom prst="rect">
            <a:avLst/>
          </a:prstGeom>
          <a:noFill/>
        </p:spPr>
        <p:txBody>
          <a:bodyPr wrap="square" rtlCol="0">
            <a:spAutoFit/>
          </a:bodyPr>
          <a:lstStyle/>
          <a:p>
            <a:r>
              <a:rPr lang="en-GB" sz="1600"/>
              <a:t>3. Partner Approval and Provision Validation</a:t>
            </a:r>
          </a:p>
        </p:txBody>
      </p:sp>
      <p:sp>
        <p:nvSpPr>
          <p:cNvPr id="12" name="TextBox 11">
            <a:hlinkClick r:id="rId9" action="ppaction://hlinksldjump"/>
            <a:extLst>
              <a:ext uri="{FF2B5EF4-FFF2-40B4-BE49-F238E27FC236}">
                <a16:creationId xmlns:a16="http://schemas.microsoft.com/office/drawing/2014/main" id="{8C814999-0210-4EBA-A880-7A660EF347C1}"/>
              </a:ext>
            </a:extLst>
          </p:cNvPr>
          <p:cNvSpPr txBox="1"/>
          <p:nvPr/>
        </p:nvSpPr>
        <p:spPr>
          <a:xfrm>
            <a:off x="4150064" y="2321155"/>
            <a:ext cx="4373710" cy="338554"/>
          </a:xfrm>
          <a:prstGeom prst="rect">
            <a:avLst/>
          </a:prstGeom>
          <a:noFill/>
        </p:spPr>
        <p:txBody>
          <a:bodyPr wrap="square" rtlCol="0">
            <a:spAutoFit/>
          </a:bodyPr>
          <a:lstStyle/>
          <a:p>
            <a:r>
              <a:rPr lang="en-GB" sz="1600"/>
              <a:t>1. Idea and Initial Proposal</a:t>
            </a:r>
          </a:p>
        </p:txBody>
      </p:sp>
      <p:sp>
        <p:nvSpPr>
          <p:cNvPr id="13" name="TextBox 12">
            <a:hlinkClick r:id="rId10" action="ppaction://hlinksldjump"/>
            <a:extLst>
              <a:ext uri="{FF2B5EF4-FFF2-40B4-BE49-F238E27FC236}">
                <a16:creationId xmlns:a16="http://schemas.microsoft.com/office/drawing/2014/main" id="{0612602D-F3C1-4745-A2C5-6F802C099D43}"/>
              </a:ext>
            </a:extLst>
          </p:cNvPr>
          <p:cNvSpPr txBox="1"/>
          <p:nvPr/>
        </p:nvSpPr>
        <p:spPr>
          <a:xfrm>
            <a:off x="4526517" y="3188384"/>
            <a:ext cx="4373709" cy="338554"/>
          </a:xfrm>
          <a:prstGeom prst="rect">
            <a:avLst/>
          </a:prstGeom>
          <a:noFill/>
        </p:spPr>
        <p:txBody>
          <a:bodyPr wrap="square" rtlCol="0">
            <a:spAutoFit/>
          </a:bodyPr>
          <a:lstStyle/>
          <a:p>
            <a:r>
              <a:rPr lang="en-GB" sz="1600"/>
              <a:t>2. Design and Development</a:t>
            </a:r>
          </a:p>
        </p:txBody>
      </p:sp>
      <p:sp>
        <p:nvSpPr>
          <p:cNvPr id="22" name="TextBox 21">
            <a:extLst>
              <a:ext uri="{FF2B5EF4-FFF2-40B4-BE49-F238E27FC236}">
                <a16:creationId xmlns:a16="http://schemas.microsoft.com/office/drawing/2014/main" id="{EE2DB6F9-7979-405F-A343-5B4102FFD9C1}"/>
              </a:ext>
            </a:extLst>
          </p:cNvPr>
          <p:cNvSpPr txBox="1"/>
          <p:nvPr/>
        </p:nvSpPr>
        <p:spPr>
          <a:xfrm>
            <a:off x="986353" y="46208"/>
            <a:ext cx="4444498" cy="369332"/>
          </a:xfrm>
          <a:prstGeom prst="rect">
            <a:avLst/>
          </a:prstGeom>
          <a:noFill/>
        </p:spPr>
        <p:txBody>
          <a:bodyPr wrap="square" rtlCol="0">
            <a:spAutoFit/>
          </a:bodyPr>
          <a:lstStyle/>
          <a:p>
            <a:r>
              <a:rPr lang="en-GB" b="1"/>
              <a:t>Collaborative Provision Journey</a:t>
            </a:r>
          </a:p>
        </p:txBody>
      </p:sp>
      <p:sp>
        <p:nvSpPr>
          <p:cNvPr id="25" name="TextBox 24">
            <a:extLst>
              <a:ext uri="{FF2B5EF4-FFF2-40B4-BE49-F238E27FC236}">
                <a16:creationId xmlns:a16="http://schemas.microsoft.com/office/drawing/2014/main" id="{DC48AEEC-4E94-4B5F-BCD5-DD37AD345EB1}"/>
              </a:ext>
            </a:extLst>
          </p:cNvPr>
          <p:cNvSpPr txBox="1"/>
          <p:nvPr/>
        </p:nvSpPr>
        <p:spPr>
          <a:xfrm>
            <a:off x="493200" y="3063842"/>
            <a:ext cx="3431100" cy="1478931"/>
          </a:xfrm>
          <a:prstGeom prst="rect">
            <a:avLst/>
          </a:prstGeom>
          <a:noFill/>
        </p:spPr>
        <p:txBody>
          <a:bodyPr wrap="square">
            <a:spAutoFit/>
          </a:bodyPr>
          <a:lstStyle/>
          <a:p>
            <a:pPr>
              <a:lnSpc>
                <a:spcPct val="107000"/>
              </a:lnSpc>
              <a:spcAft>
                <a:spcPts val="800"/>
              </a:spcAft>
            </a:pPr>
            <a:r>
              <a:rPr lang="en-GB" sz="1100" i="1" dirty="0"/>
              <a:t>Click on the process diagram for more detail</a:t>
            </a:r>
            <a:r>
              <a:rPr lang="en-GB" sz="1100" i="1" dirty="0">
                <a:latin typeface="Calibri" panose="020F0502020204030204" pitchFamily="34" charset="0"/>
                <a:cs typeface="Times New Roman" panose="02020603050405020304" pitchFamily="18" charset="0"/>
              </a:rPr>
              <a:t>. </a:t>
            </a:r>
          </a:p>
          <a:p>
            <a:pPr>
              <a:lnSpc>
                <a:spcPct val="107000"/>
              </a:lnSpc>
              <a:spcAft>
                <a:spcPts val="800"/>
              </a:spcAft>
            </a:pPr>
            <a:r>
              <a:rPr lang="en-GB" sz="1100" i="1" dirty="0">
                <a:latin typeface="Calibri" panose="020F0502020204030204" pitchFamily="34" charset="0"/>
                <a:cs typeface="Times New Roman" panose="02020603050405020304" pitchFamily="18" charset="0"/>
              </a:rPr>
              <a:t>Use the ‘Home’ and ‘Back’ buttons in the top left corner to navigate back to this page.</a:t>
            </a:r>
          </a:p>
          <a:p>
            <a:pPr>
              <a:lnSpc>
                <a:spcPct val="107000"/>
              </a:lnSpc>
              <a:spcAft>
                <a:spcPts val="800"/>
              </a:spcAft>
            </a:pPr>
            <a:r>
              <a:rPr lang="en-GB" sz="1100" i="1" dirty="0">
                <a:effectLst/>
                <a:latin typeface="Calibri" panose="020F0502020204030204" pitchFamily="34" charset="0"/>
                <a:ea typeface="Calibri" panose="020F0502020204030204" pitchFamily="34" charset="0"/>
                <a:cs typeface="Times New Roman" panose="02020603050405020304" pitchFamily="18" charset="0"/>
              </a:rPr>
              <a:t>Ctrl + Click on green underlined text to follow </a:t>
            </a:r>
            <a:r>
              <a:rPr lang="en-GB" sz="1100" i="1" dirty="0">
                <a:latin typeface="Calibri" panose="020F0502020204030204" pitchFamily="34" charset="0"/>
                <a:ea typeface="Calibri" panose="020F0502020204030204" pitchFamily="34" charset="0"/>
                <a:cs typeface="Times New Roman" panose="02020603050405020304" pitchFamily="18" charset="0"/>
              </a:rPr>
              <a:t>links to resources.</a:t>
            </a:r>
          </a:p>
          <a:p>
            <a:pPr>
              <a:lnSpc>
                <a:spcPct val="107000"/>
              </a:lnSpc>
              <a:spcAft>
                <a:spcPts val="800"/>
              </a:spcAft>
            </a:pPr>
            <a:r>
              <a:rPr lang="en-GB" sz="1100" i="1" dirty="0">
                <a:effectLst/>
                <a:latin typeface="Calibri" panose="020F0502020204030204" pitchFamily="34" charset="0"/>
                <a:ea typeface="Calibri" panose="020F0502020204030204" pitchFamily="34" charset="0"/>
                <a:cs typeface="Times New Roman" panose="02020603050405020304" pitchFamily="18" charset="0"/>
              </a:rPr>
              <a:t>Click on icons to </a:t>
            </a:r>
            <a:r>
              <a:rPr lang="en-GB" sz="1100" i="1" dirty="0">
                <a:latin typeface="Calibri" panose="020F0502020204030204" pitchFamily="34" charset="0"/>
                <a:ea typeface="Calibri" panose="020F0502020204030204" pitchFamily="34" charset="0"/>
                <a:cs typeface="Times New Roman" panose="02020603050405020304" pitchFamily="18" charset="0"/>
              </a:rPr>
              <a:t>open Word, Excel, and PDF resources.</a:t>
            </a:r>
          </a:p>
        </p:txBody>
      </p:sp>
      <p:sp>
        <p:nvSpPr>
          <p:cNvPr id="10" name="TextBox 9">
            <a:hlinkClick r:id="rId11" action="ppaction://hlinksldjump"/>
            <a:extLst>
              <a:ext uri="{FF2B5EF4-FFF2-40B4-BE49-F238E27FC236}">
                <a16:creationId xmlns:a16="http://schemas.microsoft.com/office/drawing/2014/main" id="{3FEB5807-544B-48D3-A924-F240849FECD7}"/>
              </a:ext>
            </a:extLst>
          </p:cNvPr>
          <p:cNvSpPr txBox="1"/>
          <p:nvPr/>
        </p:nvSpPr>
        <p:spPr>
          <a:xfrm>
            <a:off x="493200" y="4667350"/>
            <a:ext cx="3431100" cy="446597"/>
          </a:xfrm>
          <a:prstGeom prst="rect">
            <a:avLst/>
          </a:prstGeom>
          <a:noFill/>
        </p:spPr>
        <p:txBody>
          <a:bodyPr wrap="square">
            <a:spAutoFit/>
          </a:bodyPr>
          <a:lstStyle/>
          <a:p>
            <a:pPr>
              <a:lnSpc>
                <a:spcPct val="107000"/>
              </a:lnSpc>
              <a:spcAft>
                <a:spcPts val="800"/>
              </a:spcAft>
            </a:pPr>
            <a:r>
              <a:rPr lang="en-GB" sz="1100" i="1"/>
              <a:t>Details of the Writing Team and Advisory Network and Stakeholders can be accessed </a:t>
            </a:r>
            <a:r>
              <a:rPr lang="en-GB" sz="1100" i="1" u="sng"/>
              <a:t>here</a:t>
            </a:r>
            <a:r>
              <a:rPr lang="en-GB" sz="1100" i="1"/>
              <a:t>.</a:t>
            </a:r>
            <a:endParaRPr lang="en-GB" sz="1100" i="1">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hlinkClick r:id="rId12" action="ppaction://hlinksldjump"/>
            <a:extLst>
              <a:ext uri="{FF2B5EF4-FFF2-40B4-BE49-F238E27FC236}">
                <a16:creationId xmlns:a16="http://schemas.microsoft.com/office/drawing/2014/main" id="{F23D2BB1-DF64-4F6E-AAF4-27D35BA4399F}"/>
              </a:ext>
            </a:extLst>
          </p:cNvPr>
          <p:cNvSpPr txBox="1"/>
          <p:nvPr/>
        </p:nvSpPr>
        <p:spPr>
          <a:xfrm>
            <a:off x="493200" y="5147123"/>
            <a:ext cx="3431100" cy="265457"/>
          </a:xfrm>
          <a:prstGeom prst="rect">
            <a:avLst/>
          </a:prstGeom>
          <a:noFill/>
        </p:spPr>
        <p:txBody>
          <a:bodyPr wrap="square">
            <a:spAutoFit/>
          </a:bodyPr>
          <a:lstStyle/>
          <a:p>
            <a:pPr>
              <a:lnSpc>
                <a:spcPct val="107000"/>
              </a:lnSpc>
              <a:spcAft>
                <a:spcPts val="800"/>
              </a:spcAft>
            </a:pPr>
            <a:r>
              <a:rPr lang="en-GB" sz="1100" i="1"/>
              <a:t>Details of the Disclaimer can be accessed </a:t>
            </a:r>
            <a:r>
              <a:rPr lang="en-GB" sz="1100" i="1" u="sng"/>
              <a:t>here</a:t>
            </a:r>
            <a:r>
              <a:rPr lang="en-GB" sz="1100" i="1"/>
              <a:t>.</a:t>
            </a:r>
            <a:endParaRPr lang="en-GB" sz="1100" i="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61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B5E6AFF-6762-469B-8A7B-D84090C5375F}"/>
              </a:ext>
            </a:extLst>
          </p:cNvPr>
          <p:cNvSpPr/>
          <p:nvPr/>
        </p:nvSpPr>
        <p:spPr>
          <a:xfrm>
            <a:off x="2458077" y="2996971"/>
            <a:ext cx="7275845" cy="1297215"/>
          </a:xfrm>
          <a:prstGeom prst="roundRect">
            <a:avLst/>
          </a:prstGeom>
          <a:solidFill>
            <a:srgbClr val="77B3D2"/>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44500" indent="-285750" algn="l" fontAlgn="b">
              <a:lnSpc>
                <a:spcPct val="114000"/>
              </a:lnSpc>
              <a:buFont typeface="Arial" panose="020B0604020202020204" pitchFamily="34" charset="0"/>
              <a:buChar char="•"/>
            </a:pPr>
            <a:r>
              <a:rPr lang="en-GB" sz="1200" u="none" strike="noStrike">
                <a:solidFill>
                  <a:schemeClr val="tx1"/>
                </a:solidFill>
                <a:effectLst/>
              </a:rPr>
              <a:t>Ensure project management is undertaken to oversee the project</a:t>
            </a:r>
          </a:p>
          <a:p>
            <a:pPr marL="444500" indent="-285750" fontAlgn="b">
              <a:lnSpc>
                <a:spcPct val="114000"/>
              </a:lnSpc>
              <a:buFont typeface="Arial" panose="020B0604020202020204" pitchFamily="34" charset="0"/>
              <a:buChar char="•"/>
            </a:pPr>
            <a:r>
              <a:rPr lang="en-GB" sz="1200">
                <a:solidFill>
                  <a:schemeClr val="tx1"/>
                </a:solidFill>
              </a:rPr>
              <a:t>Discuss the proposal with Academic and Professional Services colleagues and the student body</a:t>
            </a:r>
          </a:p>
          <a:p>
            <a:pPr marL="444500" indent="-285750" fontAlgn="b">
              <a:lnSpc>
                <a:spcPct val="114000"/>
              </a:lnSpc>
              <a:buFont typeface="Arial" panose="020B0604020202020204" pitchFamily="34" charset="0"/>
              <a:buChar char="•"/>
            </a:pPr>
            <a:r>
              <a:rPr lang="en-GB" sz="1200" u="none" strike="noStrike">
                <a:solidFill>
                  <a:schemeClr val="tx1"/>
                </a:solidFill>
                <a:effectLst/>
              </a:rPr>
              <a:t>Undertake market research evidencing employment opportunities, employer expectations and any Professional, Statutory and </a:t>
            </a:r>
            <a:r>
              <a:rPr lang="en-GB" sz="1200">
                <a:solidFill>
                  <a:schemeClr val="tx1"/>
                </a:solidFill>
              </a:rPr>
              <a:t>Research Regulatory </a:t>
            </a:r>
            <a:r>
              <a:rPr lang="en-GB" sz="1200" u="none" strike="noStrike">
                <a:solidFill>
                  <a:schemeClr val="tx1"/>
                </a:solidFill>
                <a:effectLst/>
              </a:rPr>
              <a:t>Body requirements</a:t>
            </a:r>
          </a:p>
          <a:p>
            <a:pPr marL="444500" indent="-285750" fontAlgn="b">
              <a:lnSpc>
                <a:spcPct val="114000"/>
              </a:lnSpc>
              <a:buFont typeface="Arial" panose="020B0604020202020204" pitchFamily="34" charset="0"/>
              <a:buChar char="•"/>
            </a:pPr>
            <a:r>
              <a:rPr lang="en-GB" sz="1200">
                <a:solidFill>
                  <a:schemeClr val="tx1"/>
                </a:solidFill>
              </a:rPr>
              <a:t>Investigate Welsh medium provision (and resources)</a:t>
            </a:r>
            <a:endParaRPr lang="en-GB" sz="1200">
              <a:solidFill>
                <a:schemeClr val="tx1"/>
              </a:solidFill>
              <a:latin typeface="Calibri" panose="020F0502020204030204" pitchFamily="34" charset="0"/>
            </a:endParaRPr>
          </a:p>
        </p:txBody>
      </p:sp>
      <p:sp>
        <p:nvSpPr>
          <p:cNvPr id="44" name="TextBox 43">
            <a:extLst>
              <a:ext uri="{FF2B5EF4-FFF2-40B4-BE49-F238E27FC236}">
                <a16:creationId xmlns:a16="http://schemas.microsoft.com/office/drawing/2014/main" id="{293738F9-F9CA-4DB7-BCFF-424C9C1A60AF}"/>
              </a:ext>
            </a:extLst>
          </p:cNvPr>
          <p:cNvSpPr txBox="1"/>
          <p:nvPr/>
        </p:nvSpPr>
        <p:spPr>
          <a:xfrm>
            <a:off x="986352" y="46208"/>
            <a:ext cx="4248000" cy="369332"/>
          </a:xfrm>
          <a:prstGeom prst="rect">
            <a:avLst/>
          </a:prstGeom>
          <a:solidFill>
            <a:srgbClr val="77B3D2"/>
          </a:solidFill>
          <a:ln>
            <a:solidFill>
              <a:schemeClr val="accent1"/>
            </a:solidFill>
          </a:ln>
        </p:spPr>
        <p:txBody>
          <a:bodyPr wrap="square" rtlCol="0">
            <a:spAutoFit/>
          </a:bodyPr>
          <a:lstStyle/>
          <a:p>
            <a:r>
              <a:rPr lang="en-GB" b="1"/>
              <a:t>1. Idea and Initial Proposal: Key Activities</a:t>
            </a:r>
          </a:p>
        </p:txBody>
      </p:sp>
      <p:sp>
        <p:nvSpPr>
          <p:cNvPr id="37" name="Rectangle: Rounded Corners 36">
            <a:extLst>
              <a:ext uri="{FF2B5EF4-FFF2-40B4-BE49-F238E27FC236}">
                <a16:creationId xmlns:a16="http://schemas.microsoft.com/office/drawing/2014/main" id="{6B328DE5-0E31-461A-B1B7-38F9482CBB4F}"/>
              </a:ext>
            </a:extLst>
          </p:cNvPr>
          <p:cNvSpPr/>
          <p:nvPr/>
        </p:nvSpPr>
        <p:spPr>
          <a:xfrm>
            <a:off x="3674673" y="4966352"/>
            <a:ext cx="7275842" cy="829449"/>
          </a:xfrm>
          <a:prstGeom prst="roundRect">
            <a:avLst/>
          </a:prstGeom>
          <a:solidFill>
            <a:srgbClr val="77B3D2"/>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44500" indent="-285750" fontAlgn="b">
              <a:lnSpc>
                <a:spcPct val="114000"/>
              </a:lnSpc>
              <a:buFont typeface="Arial" panose="020B0604020202020204" pitchFamily="34" charset="0"/>
              <a:buChar char="•"/>
            </a:pPr>
            <a:r>
              <a:rPr lang="en-GB" sz="1200">
                <a:solidFill>
                  <a:schemeClr val="tx1"/>
                </a:solidFill>
                <a:latin typeface="Calibri" panose="020F0502020204030204" pitchFamily="34" charset="0"/>
              </a:rPr>
              <a:t>Write the initial proposal for the collaborative provision</a:t>
            </a:r>
          </a:p>
          <a:p>
            <a:pPr marL="444500" indent="-285750" fontAlgn="b">
              <a:lnSpc>
                <a:spcPct val="114000"/>
              </a:lnSpc>
              <a:buFont typeface="Arial" panose="020B0604020202020204" pitchFamily="34" charset="0"/>
              <a:buChar char="•"/>
            </a:pPr>
            <a:r>
              <a:rPr lang="en-GB" sz="1200">
                <a:solidFill>
                  <a:schemeClr val="tx1"/>
                </a:solidFill>
              </a:rPr>
              <a:t>Present the initial proposal to potential partners</a:t>
            </a:r>
            <a:endParaRPr lang="en-GB" sz="1200" strike="noStrike">
              <a:solidFill>
                <a:schemeClr val="tx1"/>
              </a:solidFill>
              <a:effectLst/>
            </a:endParaRPr>
          </a:p>
          <a:p>
            <a:pPr marL="444500" indent="-285750" fontAlgn="b">
              <a:lnSpc>
                <a:spcPct val="114000"/>
              </a:lnSpc>
              <a:buFont typeface="Arial" panose="020B0604020202020204" pitchFamily="34" charset="0"/>
              <a:buChar char="•"/>
            </a:pPr>
            <a:r>
              <a:rPr lang="en-GB" sz="1200" u="none" strike="noStrike">
                <a:solidFill>
                  <a:schemeClr val="tx1"/>
                </a:solidFill>
                <a:effectLst/>
                <a:latin typeface="Calibri" panose="020F0502020204030204" pitchFamily="34" charset="0"/>
              </a:rPr>
              <a:t>Con</a:t>
            </a:r>
            <a:r>
              <a:rPr lang="en-GB" sz="1200">
                <a:solidFill>
                  <a:schemeClr val="tx1"/>
                </a:solidFill>
                <a:latin typeface="Calibri" panose="020F0502020204030204" pitchFamily="34" charset="0"/>
              </a:rPr>
              <a:t>sider agreeing and signing a Memorandum of Understanding</a:t>
            </a:r>
            <a:endParaRPr lang="en-GB" sz="1200" b="0" i="0" u="none" strike="noStrike">
              <a:solidFill>
                <a:schemeClr val="tx1"/>
              </a:solidFill>
              <a:effectLst/>
              <a:latin typeface="Calibri" panose="020F0502020204030204" pitchFamily="34" charset="0"/>
            </a:endParaRPr>
          </a:p>
        </p:txBody>
      </p:sp>
      <p:sp>
        <p:nvSpPr>
          <p:cNvPr id="14" name="Action Button: Go Home 13">
            <a:hlinkClick r:id="rId3" action="ppaction://hlinksldjump" highlightClick="1"/>
            <a:extLst>
              <a:ext uri="{FF2B5EF4-FFF2-40B4-BE49-F238E27FC236}">
                <a16:creationId xmlns:a16="http://schemas.microsoft.com/office/drawing/2014/main" id="{367AD422-FC49-4AD1-9014-FA4B9055BBDF}"/>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ction="ppaction://hlinksldjump"/>
            <a:extLst>
              <a:ext uri="{FF2B5EF4-FFF2-40B4-BE49-F238E27FC236}">
                <a16:creationId xmlns:a16="http://schemas.microsoft.com/office/drawing/2014/main" id="{D498D4C9-822E-43BE-86CF-5134305C5B42}"/>
              </a:ext>
            </a:extLst>
          </p:cNvPr>
          <p:cNvSpPr/>
          <p:nvPr/>
        </p:nvSpPr>
        <p:spPr>
          <a:xfrm>
            <a:off x="3540246" y="2489601"/>
            <a:ext cx="4026310" cy="32482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fontAlgn="b"/>
            <a:r>
              <a:rPr lang="en-GB" sz="1400" u="none" strike="noStrike">
                <a:effectLst/>
              </a:rPr>
              <a:t>Gateway decision to develop the idea further</a:t>
            </a:r>
            <a:endParaRPr lang="en-GB" sz="1400" b="0" i="0" u="none" strike="noStrike">
              <a:solidFill>
                <a:srgbClr val="000000"/>
              </a:solidFill>
              <a:effectLst/>
              <a:latin typeface="Calibri" panose="020F0502020204030204" pitchFamily="34" charset="0"/>
            </a:endParaRPr>
          </a:p>
        </p:txBody>
      </p:sp>
      <p:sp>
        <p:nvSpPr>
          <p:cNvPr id="33" name="Rectangle 32">
            <a:hlinkClick r:id="rId5" action="ppaction://hlinksldjump"/>
            <a:extLst>
              <a:ext uri="{FF2B5EF4-FFF2-40B4-BE49-F238E27FC236}">
                <a16:creationId xmlns:a16="http://schemas.microsoft.com/office/drawing/2014/main" id="{5D1FC290-67AA-4364-870B-CA31E42C90AA}"/>
              </a:ext>
            </a:extLst>
          </p:cNvPr>
          <p:cNvSpPr/>
          <p:nvPr/>
        </p:nvSpPr>
        <p:spPr>
          <a:xfrm>
            <a:off x="4813523" y="4462312"/>
            <a:ext cx="4026310" cy="32482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fontAlgn="b"/>
            <a:r>
              <a:rPr lang="en-GB" sz="1400" u="none" strike="noStrike">
                <a:effectLst/>
              </a:rPr>
              <a:t>Gateway decision to proceed with a proposal</a:t>
            </a:r>
            <a:endParaRPr lang="en-GB" sz="1400" b="0" i="0" u="none" strike="noStrike">
              <a:solidFill>
                <a:srgbClr val="000000"/>
              </a:solidFill>
              <a:effectLst/>
              <a:latin typeface="Calibri" panose="020F0502020204030204" pitchFamily="34" charset="0"/>
            </a:endParaRPr>
          </a:p>
        </p:txBody>
      </p:sp>
      <p:sp>
        <p:nvSpPr>
          <p:cNvPr id="7" name="Rectangle: Rounded Corners 6">
            <a:extLst>
              <a:ext uri="{FF2B5EF4-FFF2-40B4-BE49-F238E27FC236}">
                <a16:creationId xmlns:a16="http://schemas.microsoft.com/office/drawing/2014/main" id="{A83527DF-076B-4A7A-A9EF-D66A75D91A19}"/>
              </a:ext>
            </a:extLst>
          </p:cNvPr>
          <p:cNvSpPr/>
          <p:nvPr/>
        </p:nvSpPr>
        <p:spPr>
          <a:xfrm>
            <a:off x="1081603" y="795532"/>
            <a:ext cx="7275851" cy="1504576"/>
          </a:xfrm>
          <a:prstGeom prst="roundRect">
            <a:avLst/>
          </a:prstGeom>
          <a:solidFill>
            <a:srgbClr val="77B3D2"/>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44500" indent="-285750" algn="l" fontAlgn="b">
              <a:lnSpc>
                <a:spcPct val="114000"/>
              </a:lnSpc>
              <a:buFont typeface="Arial" panose="020B0604020202020204" pitchFamily="34" charset="0"/>
              <a:buChar char="•"/>
            </a:pPr>
            <a:r>
              <a:rPr lang="en-GB" sz="1200" strike="noStrike">
                <a:solidFill>
                  <a:schemeClr val="tx1"/>
                </a:solidFill>
                <a:effectLst/>
              </a:rPr>
              <a:t>Identify and float the idea for collaborative provision </a:t>
            </a:r>
          </a:p>
          <a:p>
            <a:pPr marL="444500" indent="-285750" algn="l" fontAlgn="b">
              <a:lnSpc>
                <a:spcPct val="114000"/>
              </a:lnSpc>
              <a:buFont typeface="Arial" panose="020B0604020202020204" pitchFamily="34" charset="0"/>
              <a:buChar char="•"/>
            </a:pPr>
            <a:r>
              <a:rPr lang="en-GB" sz="1200">
                <a:solidFill>
                  <a:schemeClr val="tx1"/>
                </a:solidFill>
              </a:rPr>
              <a:t>Understand </a:t>
            </a:r>
            <a:r>
              <a:rPr lang="en-GB" sz="1200" strike="noStrike">
                <a:solidFill>
                  <a:schemeClr val="tx1"/>
                </a:solidFill>
                <a:effectLst/>
              </a:rPr>
              <a:t>collaboration</a:t>
            </a:r>
          </a:p>
          <a:p>
            <a:pPr marL="444500" indent="-285750" fontAlgn="b">
              <a:lnSpc>
                <a:spcPct val="114000"/>
              </a:lnSpc>
              <a:buFont typeface="Arial" panose="020B0604020202020204" pitchFamily="34" charset="0"/>
              <a:buChar char="•"/>
            </a:pPr>
            <a:r>
              <a:rPr lang="en-GB" sz="1200" u="none" strike="noStrike">
                <a:solidFill>
                  <a:schemeClr val="tx1"/>
                </a:solidFill>
                <a:effectLst/>
              </a:rPr>
              <a:t>Develop a clear vision with partners</a:t>
            </a:r>
            <a:endParaRPr lang="en-GB" sz="1200" b="0" i="0" u="none" strike="noStrike">
              <a:solidFill>
                <a:schemeClr val="tx1"/>
              </a:solidFill>
              <a:effectLst/>
              <a:latin typeface="Calibri" panose="020F0502020204030204" pitchFamily="34" charset="0"/>
            </a:endParaRPr>
          </a:p>
          <a:p>
            <a:pPr marL="444500" indent="-285750" fontAlgn="b">
              <a:lnSpc>
                <a:spcPct val="114000"/>
              </a:lnSpc>
              <a:buFont typeface="Arial" panose="020B0604020202020204" pitchFamily="34" charset="0"/>
              <a:buChar char="•"/>
            </a:pPr>
            <a:r>
              <a:rPr lang="en-GB" sz="1200" u="none" strike="noStrike">
                <a:solidFill>
                  <a:schemeClr val="tx1"/>
                </a:solidFill>
                <a:effectLst/>
              </a:rPr>
              <a:t>Identify the </a:t>
            </a:r>
            <a:r>
              <a:rPr lang="en-GB" sz="1200">
                <a:solidFill>
                  <a:schemeClr val="tx1"/>
                </a:solidFill>
              </a:rPr>
              <a:t>s</a:t>
            </a:r>
            <a:r>
              <a:rPr lang="en-GB" sz="1200" u="none" strike="noStrike">
                <a:solidFill>
                  <a:schemeClr val="tx1"/>
                </a:solidFill>
                <a:effectLst/>
              </a:rPr>
              <a:t>trategic fit with Government and HEI strategies and priority against other projects</a:t>
            </a:r>
          </a:p>
          <a:p>
            <a:pPr marL="444500" indent="-285750" fontAlgn="b">
              <a:lnSpc>
                <a:spcPct val="114000"/>
              </a:lnSpc>
              <a:buFont typeface="Arial" panose="020B0604020202020204" pitchFamily="34" charset="0"/>
              <a:buChar char="•"/>
            </a:pPr>
            <a:r>
              <a:rPr lang="en-GB" sz="1200" u="none" strike="noStrike">
                <a:solidFill>
                  <a:schemeClr val="tx1"/>
                </a:solidFill>
                <a:effectLst/>
              </a:rPr>
              <a:t>Investigate </a:t>
            </a:r>
            <a:r>
              <a:rPr lang="en-GB" sz="1200">
                <a:solidFill>
                  <a:schemeClr val="tx1"/>
                </a:solidFill>
              </a:rPr>
              <a:t>market</a:t>
            </a:r>
            <a:r>
              <a:rPr lang="en-GB" sz="1200" u="none" strike="noStrike">
                <a:solidFill>
                  <a:schemeClr val="tx1"/>
                </a:solidFill>
                <a:effectLst/>
              </a:rPr>
              <a:t> demand and financial viability</a:t>
            </a:r>
          </a:p>
          <a:p>
            <a:pPr marL="444500" indent="-285750" fontAlgn="b">
              <a:lnSpc>
                <a:spcPct val="114000"/>
              </a:lnSpc>
              <a:buFont typeface="Arial" panose="020B0604020202020204" pitchFamily="34" charset="0"/>
              <a:buChar char="•"/>
            </a:pPr>
            <a:r>
              <a:rPr lang="en-GB" sz="1200" u="none" strike="noStrike">
                <a:solidFill>
                  <a:schemeClr val="tx1"/>
                </a:solidFill>
                <a:effectLst/>
              </a:rPr>
              <a:t>Assess the capacity to do the work (e.g. time, cost, staff resources, funding</a:t>
            </a:r>
            <a:r>
              <a:rPr lang="en-GB" sz="1200">
                <a:solidFill>
                  <a:schemeClr val="tx1"/>
                </a:solidFill>
              </a:rPr>
              <a:t>)</a:t>
            </a:r>
          </a:p>
        </p:txBody>
      </p:sp>
      <p:sp>
        <p:nvSpPr>
          <p:cNvPr id="34" name="TextBox 33">
            <a:hlinkClick r:id="rId6" action="ppaction://hlinksldjump"/>
            <a:extLst>
              <a:ext uri="{FF2B5EF4-FFF2-40B4-BE49-F238E27FC236}">
                <a16:creationId xmlns:a16="http://schemas.microsoft.com/office/drawing/2014/main" id="{623AB814-6ABF-47F0-96C3-82440346098D}"/>
              </a:ext>
            </a:extLst>
          </p:cNvPr>
          <p:cNvSpPr txBox="1"/>
          <p:nvPr/>
        </p:nvSpPr>
        <p:spPr>
          <a:xfrm>
            <a:off x="1083236" y="914988"/>
            <a:ext cx="7275853" cy="430887"/>
          </a:xfrm>
          <a:prstGeom prst="rect">
            <a:avLst/>
          </a:prstGeom>
          <a:noFill/>
        </p:spPr>
        <p:txBody>
          <a:bodyPr wrap="square" rtlCol="0">
            <a:spAutoFit/>
          </a:bodyPr>
          <a:lstStyle/>
          <a:p>
            <a:endParaRPr lang="en-GB" sz="1100"/>
          </a:p>
          <a:p>
            <a:endParaRPr lang="en-GB" sz="1100"/>
          </a:p>
        </p:txBody>
      </p:sp>
      <p:sp>
        <p:nvSpPr>
          <p:cNvPr id="35" name="TextBox 34">
            <a:extLst>
              <a:ext uri="{FF2B5EF4-FFF2-40B4-BE49-F238E27FC236}">
                <a16:creationId xmlns:a16="http://schemas.microsoft.com/office/drawing/2014/main" id="{FB635143-2E53-441C-A9E5-8D02DD7104FC}"/>
              </a:ext>
            </a:extLst>
          </p:cNvPr>
          <p:cNvSpPr txBox="1"/>
          <p:nvPr/>
        </p:nvSpPr>
        <p:spPr>
          <a:xfrm>
            <a:off x="5445413" y="122439"/>
            <a:ext cx="3643551" cy="281231"/>
          </a:xfrm>
          <a:prstGeom prst="rect">
            <a:avLst/>
          </a:prstGeom>
          <a:noFill/>
        </p:spPr>
        <p:txBody>
          <a:bodyPr wrap="square">
            <a:spAutoFit/>
          </a:bodyPr>
          <a:lstStyle/>
          <a:p>
            <a:pPr algn="ctr">
              <a:lnSpc>
                <a:spcPct val="107000"/>
              </a:lnSpc>
              <a:spcAft>
                <a:spcPts val="800"/>
              </a:spcAft>
            </a:pPr>
            <a:r>
              <a:rPr lang="en-GB" sz="1200" i="1"/>
              <a:t>Click on the individual bullet text for more detail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6" name="Group 35">
            <a:extLst>
              <a:ext uri="{FF2B5EF4-FFF2-40B4-BE49-F238E27FC236}">
                <a16:creationId xmlns:a16="http://schemas.microsoft.com/office/drawing/2014/main" id="{4F5A9587-3E11-42BE-9D0D-59A3807EFE0D}"/>
              </a:ext>
            </a:extLst>
          </p:cNvPr>
          <p:cNvGrpSpPr/>
          <p:nvPr/>
        </p:nvGrpSpPr>
        <p:grpSpPr>
          <a:xfrm>
            <a:off x="7684471" y="2495211"/>
            <a:ext cx="577035" cy="577035"/>
            <a:chOff x="4844505" y="702091"/>
            <a:chExt cx="577035" cy="577035"/>
          </a:xfrm>
          <a:scene3d>
            <a:camera prst="orthographicFront">
              <a:rot lat="0" lon="0" rev="0"/>
            </a:camera>
            <a:lightRig rig="contrasting" dir="t">
              <a:rot lat="0" lon="0" rev="1200000"/>
            </a:lightRig>
          </a:scene3d>
        </p:grpSpPr>
        <p:sp>
          <p:nvSpPr>
            <p:cNvPr id="38" name="Arrow: Down 37">
              <a:extLst>
                <a:ext uri="{FF2B5EF4-FFF2-40B4-BE49-F238E27FC236}">
                  <a16:creationId xmlns:a16="http://schemas.microsoft.com/office/drawing/2014/main" id="{50365EC3-99C9-4929-947B-52A1CF015638}"/>
                </a:ext>
              </a:extLst>
            </p:cNvPr>
            <p:cNvSpPr/>
            <p:nvPr/>
          </p:nvSpPr>
          <p:spPr>
            <a:xfrm>
              <a:off x="4844505" y="702091"/>
              <a:ext cx="577035" cy="577035"/>
            </a:xfrm>
            <a:prstGeom prst="downArrow">
              <a:avLst>
                <a:gd name="adj1" fmla="val 55000"/>
                <a:gd name="adj2" fmla="val 45000"/>
              </a:avLst>
            </a:prstGeom>
            <a:solidFill>
              <a:schemeClr val="tx2">
                <a:lumMod val="40000"/>
                <a:lumOff val="60000"/>
                <a:alpha val="90000"/>
              </a:schemeClr>
            </a:solidFill>
            <a:sp3d z="300000"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Arrow: Down 4">
              <a:extLst>
                <a:ext uri="{FF2B5EF4-FFF2-40B4-BE49-F238E27FC236}">
                  <a16:creationId xmlns:a16="http://schemas.microsoft.com/office/drawing/2014/main" id="{5EBDBBE1-3121-4BD2-8B81-E9077835EF11}"/>
                </a:ext>
              </a:extLst>
            </p:cNvPr>
            <p:cNvSpPr txBox="1"/>
            <p:nvPr/>
          </p:nvSpPr>
          <p:spPr>
            <a:xfrm>
              <a:off x="4974338" y="702091"/>
              <a:ext cx="317369" cy="4342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p:txBody>
        </p:sp>
      </p:grpSp>
      <p:grpSp>
        <p:nvGrpSpPr>
          <p:cNvPr id="40" name="Group 39">
            <a:extLst>
              <a:ext uri="{FF2B5EF4-FFF2-40B4-BE49-F238E27FC236}">
                <a16:creationId xmlns:a16="http://schemas.microsoft.com/office/drawing/2014/main" id="{839DE027-AAAA-4164-8BB8-5847CD34CB71}"/>
              </a:ext>
            </a:extLst>
          </p:cNvPr>
          <p:cNvGrpSpPr/>
          <p:nvPr/>
        </p:nvGrpSpPr>
        <p:grpSpPr>
          <a:xfrm>
            <a:off x="8959132" y="4466650"/>
            <a:ext cx="577035" cy="577035"/>
            <a:chOff x="4844505" y="702091"/>
            <a:chExt cx="577035" cy="577035"/>
          </a:xfrm>
          <a:scene3d>
            <a:camera prst="orthographicFront">
              <a:rot lat="0" lon="0" rev="0"/>
            </a:camera>
            <a:lightRig rig="contrasting" dir="t">
              <a:rot lat="0" lon="0" rev="1200000"/>
            </a:lightRig>
          </a:scene3d>
        </p:grpSpPr>
        <p:sp>
          <p:nvSpPr>
            <p:cNvPr id="41" name="Arrow: Down 40">
              <a:extLst>
                <a:ext uri="{FF2B5EF4-FFF2-40B4-BE49-F238E27FC236}">
                  <a16:creationId xmlns:a16="http://schemas.microsoft.com/office/drawing/2014/main" id="{5380E994-34DE-4D0F-B040-900DE4A5CAE6}"/>
                </a:ext>
              </a:extLst>
            </p:cNvPr>
            <p:cNvSpPr/>
            <p:nvPr/>
          </p:nvSpPr>
          <p:spPr>
            <a:xfrm>
              <a:off x="4844505" y="702091"/>
              <a:ext cx="577035" cy="577035"/>
            </a:xfrm>
            <a:prstGeom prst="downArrow">
              <a:avLst>
                <a:gd name="adj1" fmla="val 55000"/>
                <a:gd name="adj2" fmla="val 45000"/>
              </a:avLst>
            </a:prstGeom>
            <a:solidFill>
              <a:schemeClr val="tx2">
                <a:lumMod val="40000"/>
                <a:lumOff val="60000"/>
                <a:alpha val="90000"/>
              </a:schemeClr>
            </a:solidFill>
            <a:sp3d z="300000"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Arrow: Down 4">
              <a:extLst>
                <a:ext uri="{FF2B5EF4-FFF2-40B4-BE49-F238E27FC236}">
                  <a16:creationId xmlns:a16="http://schemas.microsoft.com/office/drawing/2014/main" id="{96C9298F-70BE-4630-99DA-0F1B423982F2}"/>
                </a:ext>
              </a:extLst>
            </p:cNvPr>
            <p:cNvSpPr txBox="1"/>
            <p:nvPr/>
          </p:nvSpPr>
          <p:spPr>
            <a:xfrm>
              <a:off x="4974338" y="702091"/>
              <a:ext cx="317369" cy="4342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p:txBody>
        </p:sp>
      </p:grpSp>
      <p:sp>
        <p:nvSpPr>
          <p:cNvPr id="48" name="TextBox 47">
            <a:hlinkClick r:id="rId4" action="ppaction://hlinksldjump"/>
            <a:extLst>
              <a:ext uri="{FF2B5EF4-FFF2-40B4-BE49-F238E27FC236}">
                <a16:creationId xmlns:a16="http://schemas.microsoft.com/office/drawing/2014/main" id="{82042D10-E101-4F40-B351-F3BDAB5634EA}"/>
              </a:ext>
            </a:extLst>
          </p:cNvPr>
          <p:cNvSpPr txBox="1"/>
          <p:nvPr/>
        </p:nvSpPr>
        <p:spPr>
          <a:xfrm>
            <a:off x="1081607" y="1774584"/>
            <a:ext cx="7275851" cy="430887"/>
          </a:xfrm>
          <a:prstGeom prst="rect">
            <a:avLst/>
          </a:prstGeom>
          <a:noFill/>
        </p:spPr>
        <p:txBody>
          <a:bodyPr wrap="square" rtlCol="0">
            <a:spAutoFit/>
          </a:bodyPr>
          <a:lstStyle/>
          <a:p>
            <a:endParaRPr lang="en-GB" sz="1100"/>
          </a:p>
          <a:p>
            <a:endParaRPr lang="en-GB" sz="1100"/>
          </a:p>
        </p:txBody>
      </p:sp>
      <p:sp>
        <p:nvSpPr>
          <p:cNvPr id="50" name="TextBox 49">
            <a:hlinkClick r:id="rId7" action="ppaction://hlinksldjump"/>
            <a:extLst>
              <a:ext uri="{FF2B5EF4-FFF2-40B4-BE49-F238E27FC236}">
                <a16:creationId xmlns:a16="http://schemas.microsoft.com/office/drawing/2014/main" id="{A7B71348-5950-4246-9FE7-66619F074A63}"/>
              </a:ext>
            </a:extLst>
          </p:cNvPr>
          <p:cNvSpPr txBox="1"/>
          <p:nvPr/>
        </p:nvSpPr>
        <p:spPr>
          <a:xfrm>
            <a:off x="1081608" y="1355670"/>
            <a:ext cx="7275852" cy="400110"/>
          </a:xfrm>
          <a:prstGeom prst="rect">
            <a:avLst/>
          </a:prstGeom>
          <a:noFill/>
        </p:spPr>
        <p:txBody>
          <a:bodyPr wrap="square" rtlCol="0">
            <a:spAutoFit/>
          </a:bodyPr>
          <a:lstStyle/>
          <a:p>
            <a:r>
              <a:rPr lang="en-GB" sz="2000"/>
              <a:t> </a:t>
            </a:r>
            <a:r>
              <a:rPr lang="en-GB"/>
              <a:t> </a:t>
            </a:r>
          </a:p>
        </p:txBody>
      </p:sp>
      <p:sp>
        <p:nvSpPr>
          <p:cNvPr id="51" name="TextBox 50">
            <a:hlinkClick r:id="rId8" action="ppaction://hlinksldjump"/>
            <a:extLst>
              <a:ext uri="{FF2B5EF4-FFF2-40B4-BE49-F238E27FC236}">
                <a16:creationId xmlns:a16="http://schemas.microsoft.com/office/drawing/2014/main" id="{A0791EFB-FC2A-4171-93DC-6E250A9E56C4}"/>
              </a:ext>
            </a:extLst>
          </p:cNvPr>
          <p:cNvSpPr txBox="1"/>
          <p:nvPr/>
        </p:nvSpPr>
        <p:spPr>
          <a:xfrm>
            <a:off x="2455972" y="3085285"/>
            <a:ext cx="7275845" cy="461665"/>
          </a:xfrm>
          <a:prstGeom prst="rect">
            <a:avLst/>
          </a:prstGeom>
          <a:noFill/>
        </p:spPr>
        <p:txBody>
          <a:bodyPr wrap="square" rtlCol="0">
            <a:spAutoFit/>
          </a:bodyPr>
          <a:lstStyle/>
          <a:p>
            <a:r>
              <a:rPr lang="en-GB" sz="2400"/>
              <a:t> </a:t>
            </a:r>
          </a:p>
        </p:txBody>
      </p:sp>
      <p:sp>
        <p:nvSpPr>
          <p:cNvPr id="52" name="TextBox 51">
            <a:hlinkClick r:id="rId5" action="ppaction://hlinksldjump"/>
            <a:extLst>
              <a:ext uri="{FF2B5EF4-FFF2-40B4-BE49-F238E27FC236}">
                <a16:creationId xmlns:a16="http://schemas.microsoft.com/office/drawing/2014/main" id="{AC8B330E-0D22-40E5-A6E6-CF3B738B0A0B}"/>
              </a:ext>
            </a:extLst>
          </p:cNvPr>
          <p:cNvSpPr txBox="1"/>
          <p:nvPr/>
        </p:nvSpPr>
        <p:spPr>
          <a:xfrm>
            <a:off x="2466858" y="3553160"/>
            <a:ext cx="7275845" cy="646331"/>
          </a:xfrm>
          <a:prstGeom prst="rect">
            <a:avLst/>
          </a:prstGeom>
          <a:noFill/>
        </p:spPr>
        <p:txBody>
          <a:bodyPr wrap="square" rtlCol="0">
            <a:spAutoFit/>
          </a:bodyPr>
          <a:lstStyle/>
          <a:p>
            <a:endParaRPr lang="en-GB"/>
          </a:p>
          <a:p>
            <a:endParaRPr lang="en-GB"/>
          </a:p>
        </p:txBody>
      </p:sp>
      <p:sp>
        <p:nvSpPr>
          <p:cNvPr id="53" name="TextBox 52">
            <a:hlinkClick r:id="rId9" action="ppaction://hlinksldjump"/>
            <a:extLst>
              <a:ext uri="{FF2B5EF4-FFF2-40B4-BE49-F238E27FC236}">
                <a16:creationId xmlns:a16="http://schemas.microsoft.com/office/drawing/2014/main" id="{8F956979-11FC-49EB-AD9F-E10F01FF83B0}"/>
              </a:ext>
            </a:extLst>
          </p:cNvPr>
          <p:cNvSpPr txBox="1"/>
          <p:nvPr/>
        </p:nvSpPr>
        <p:spPr>
          <a:xfrm>
            <a:off x="3675626" y="5080073"/>
            <a:ext cx="7275842" cy="600164"/>
          </a:xfrm>
          <a:prstGeom prst="rect">
            <a:avLst/>
          </a:prstGeom>
          <a:noFill/>
        </p:spPr>
        <p:txBody>
          <a:bodyPr wrap="square" rtlCol="0">
            <a:spAutoFit/>
          </a:bodyPr>
          <a:lstStyle/>
          <a:p>
            <a:endParaRPr lang="en-GB" sz="1100"/>
          </a:p>
          <a:p>
            <a:endParaRPr lang="en-GB" sz="1100"/>
          </a:p>
          <a:p>
            <a:endParaRPr lang="en-GB" sz="1100"/>
          </a:p>
        </p:txBody>
      </p:sp>
      <p:sp>
        <p:nvSpPr>
          <p:cNvPr id="54" name="TextBox 53">
            <a:hlinkClick r:id="rId10" action="ppaction://hlinksldjump"/>
            <a:extLst>
              <a:ext uri="{FF2B5EF4-FFF2-40B4-BE49-F238E27FC236}">
                <a16:creationId xmlns:a16="http://schemas.microsoft.com/office/drawing/2014/main" id="{3D7B565A-A35F-42F3-9C1B-60F752AC6C1D}"/>
              </a:ext>
            </a:extLst>
          </p:cNvPr>
          <p:cNvSpPr txBox="1"/>
          <p:nvPr/>
        </p:nvSpPr>
        <p:spPr>
          <a:xfrm>
            <a:off x="5817511" y="5539248"/>
            <a:ext cx="7275842" cy="523220"/>
          </a:xfrm>
          <a:prstGeom prst="rect">
            <a:avLst/>
          </a:prstGeom>
          <a:noFill/>
        </p:spPr>
        <p:txBody>
          <a:bodyPr wrap="square" rtlCol="0">
            <a:spAutoFit/>
          </a:bodyPr>
          <a:lstStyle/>
          <a:p>
            <a:endParaRPr lang="en-GB" sz="2800"/>
          </a:p>
        </p:txBody>
      </p:sp>
    </p:spTree>
    <p:extLst>
      <p:ext uri="{BB962C8B-B14F-4D97-AF65-F5344CB8AC3E}">
        <p14:creationId xmlns:p14="http://schemas.microsoft.com/office/powerpoint/2010/main" val="197724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3"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4F3792A-AA5C-4A08-B7BE-5D05FB050C9C}"/>
              </a:ext>
            </a:extLst>
          </p:cNvPr>
          <p:cNvSpPr txBox="1"/>
          <p:nvPr/>
        </p:nvSpPr>
        <p:spPr>
          <a:xfrm>
            <a:off x="493321" y="818647"/>
            <a:ext cx="11196000" cy="1831448"/>
          </a:xfrm>
          <a:prstGeom prst="rect">
            <a:avLst/>
          </a:prstGeom>
          <a:noFill/>
        </p:spPr>
        <p:style>
          <a:lnRef idx="2">
            <a:schemeClr val="accent1"/>
          </a:lnRef>
          <a:fillRef idx="1">
            <a:schemeClr val="lt1"/>
          </a:fillRef>
          <a:effectRef idx="0">
            <a:schemeClr val="accent1"/>
          </a:effectRef>
          <a:fontRef idx="minor">
            <a:schemeClr val="dk1"/>
          </a:fontRef>
        </p:style>
        <p:txBody>
          <a:bodyPr wrap="square">
            <a:normAutofit/>
          </a:bodyPr>
          <a:lstStyle/>
          <a:p>
            <a:pPr>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Identify and float the idea for collaborative provision </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Ideas to develop new collaborative provision can come from many sources e.g., market intelligence, discussions with colleagues, building on existing work, developed from other projects, calls from funders, Higher Education Institution (HEI) strategies, HEI initiatives, and Government directives. </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When developing the idea, it is important to get feedback, preferably from colleagues who can look at the idea objectively and critically, usually this should be your Head of School (or equivalent) as you will need their support to go any further! Revise / refine your idea based on the feedback and be clear about the </a:t>
            </a:r>
            <a:r>
              <a:rPr lang="en-GB"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of Collaborating </a:t>
            </a:r>
            <a:r>
              <a:rPr lang="en-GB" sz="1100">
                <a:effectLst/>
                <a:latin typeface="Calibri" panose="020F0502020204030204" pitchFamily="34" charset="0"/>
                <a:ea typeface="Calibri" panose="020F0502020204030204" pitchFamily="34" charset="0"/>
                <a:cs typeface="Times New Roman" panose="02020603050405020304" pitchFamily="18" charset="0"/>
              </a:rPr>
              <a:t>over doing this by yourself (/at your HEI only). Gain support from your Head of School to pursue your idea further and find out more about collaborating.</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Opportunities to put forward new ideas may be possible at any time at your HEI, or it could be part of an annual planning round or specific curriculum review. Find out what the timeframe is at your HEI and plan accordingly.</a:t>
            </a:r>
          </a:p>
        </p:txBody>
      </p:sp>
      <p:sp>
        <p:nvSpPr>
          <p:cNvPr id="11" name="TextBox 10">
            <a:extLst>
              <a:ext uri="{FF2B5EF4-FFF2-40B4-BE49-F238E27FC236}">
                <a16:creationId xmlns:a16="http://schemas.microsoft.com/office/drawing/2014/main" id="{869AFA30-BD4F-46E0-91EA-E752154C0AAB}"/>
              </a:ext>
            </a:extLst>
          </p:cNvPr>
          <p:cNvSpPr txBox="1"/>
          <p:nvPr/>
        </p:nvSpPr>
        <p:spPr>
          <a:xfrm>
            <a:off x="493321" y="3043171"/>
            <a:ext cx="8739034" cy="2783977"/>
          </a:xfrm>
          <a:prstGeom prst="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normAutofit fontScale="62500" lnSpcReduction="20000"/>
          </a:bodyPr>
          <a:lstStyle/>
          <a:p>
            <a:pPr>
              <a:lnSpc>
                <a:spcPct val="120000"/>
              </a:lnSpc>
              <a:spcBef>
                <a:spcPts val="600"/>
              </a:spcBef>
              <a:spcAft>
                <a:spcPts val="600"/>
              </a:spcAft>
            </a:pPr>
            <a:r>
              <a:rPr lang="en-GB" sz="1900" b="1">
                <a:solidFill>
                  <a:schemeClr val="tx1"/>
                </a:solidFill>
                <a:effectLst/>
                <a:latin typeface="Calibri" panose="020F0502020204030204" pitchFamily="34" charset="0"/>
                <a:ea typeface="Times New Roman" panose="02020603050405020304" pitchFamily="18" charset="0"/>
              </a:rPr>
              <a:t>Understand collaboration</a:t>
            </a:r>
            <a:endParaRPr lang="en-GB" sz="1900" spc="-15">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30000"/>
              </a:lnSpc>
              <a:spcAft>
                <a:spcPts val="600"/>
              </a:spcAft>
            </a:pPr>
            <a:r>
              <a:rPr lang="en-GB" sz="1800" spc="-15">
                <a:solidFill>
                  <a:srgbClr val="000000"/>
                </a:solidFill>
                <a:effectLst/>
                <a:ea typeface="Calibri" panose="020F0502020204030204" pitchFamily="34" charset="0"/>
                <a:cs typeface="Calibri" panose="020F0502020204030204" pitchFamily="34" charset="0"/>
              </a:rPr>
              <a:t>There are many resources available to help you understand what is involved in collaborating in Higher Education. </a:t>
            </a:r>
            <a:r>
              <a:rPr lang="en-GB" sz="1800">
                <a:effectLst/>
                <a:ea typeface="Calibri" panose="020F0502020204030204" pitchFamily="34" charset="0"/>
                <a:cs typeface="Times New Roman" panose="02020603050405020304" pitchFamily="18" charset="0"/>
              </a:rPr>
              <a:t>The UK Quality Code for Higher Education (</a:t>
            </a:r>
            <a:r>
              <a:rPr lang="en-GB" sz="1800" b="1" u="sng">
                <a:solidFill>
                  <a:schemeClr val="accent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Quality Code</a:t>
            </a:r>
            <a:r>
              <a:rPr lang="en-GB" sz="1800">
                <a:effectLst/>
                <a:ea typeface="Calibri" panose="020F0502020204030204" pitchFamily="34" charset="0"/>
                <a:cs typeface="Times New Roman" panose="02020603050405020304" pitchFamily="18" charset="0"/>
              </a:rPr>
              <a:t>) sets out the expectations and core practices that all providers of UK higher education are expected to meet. The Quality Assurance Agency for Higher Education (QAA) has published </a:t>
            </a:r>
            <a:r>
              <a:rPr lang="en-GB" sz="1800" b="1" u="sng">
                <a:solidFill>
                  <a:schemeClr val="accent1"/>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Advice and Guidance Themes</a:t>
            </a:r>
            <a:r>
              <a:rPr lang="en-GB" sz="1800" b="1">
                <a:solidFill>
                  <a:schemeClr val="accent1"/>
                </a:solidFill>
                <a:effectLst/>
                <a:ea typeface="Calibri" panose="020F0502020204030204" pitchFamily="34" charset="0"/>
                <a:cs typeface="Times New Roman" panose="02020603050405020304" pitchFamily="18" charset="0"/>
              </a:rPr>
              <a:t> </a:t>
            </a:r>
            <a:r>
              <a:rPr lang="en-GB" sz="1800">
                <a:effectLst/>
                <a:ea typeface="Calibri" panose="020F0502020204030204" pitchFamily="34" charset="0"/>
                <a:cs typeface="Times New Roman" panose="02020603050405020304" pitchFamily="18" charset="0"/>
              </a:rPr>
              <a:t>and several other resources that support the core part of the Quality Code. QAA </a:t>
            </a:r>
            <a:r>
              <a:rPr lang="en-GB" sz="1800" b="1" u="sng">
                <a:solidFill>
                  <a:schemeClr val="accent1"/>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Characteristics Statements</a:t>
            </a:r>
            <a:r>
              <a:rPr lang="en-GB" sz="1800" b="1">
                <a:solidFill>
                  <a:schemeClr val="accent1"/>
                </a:solidFill>
                <a:effectLst/>
                <a:ea typeface="Calibri" panose="020F0502020204030204" pitchFamily="34" charset="0"/>
                <a:cs typeface="Times New Roman" panose="02020603050405020304" pitchFamily="18" charset="0"/>
              </a:rPr>
              <a:t> </a:t>
            </a:r>
            <a:r>
              <a:rPr lang="en-GB" sz="1800">
                <a:effectLst/>
                <a:ea typeface="Calibri" panose="020F0502020204030204" pitchFamily="34" charset="0"/>
                <a:cs typeface="Times New Roman" panose="02020603050405020304" pitchFamily="18" charset="0"/>
              </a:rPr>
              <a:t>sit alongside these resources to help you develop provision. </a:t>
            </a:r>
          </a:p>
          <a:p>
            <a:pPr algn="just">
              <a:lnSpc>
                <a:spcPct val="130000"/>
              </a:lnSpc>
              <a:spcAft>
                <a:spcPts val="600"/>
              </a:spcAft>
            </a:pPr>
            <a:r>
              <a:rPr lang="en-GB" sz="1800">
                <a:effectLst/>
                <a:ea typeface="Calibri" panose="020F0502020204030204" pitchFamily="34" charset="0"/>
                <a:cs typeface="Times New Roman" panose="02020603050405020304" pitchFamily="18" charset="0"/>
              </a:rPr>
              <a:t>Your HEI has a comprehensive process to develop collaborative provision in partnership with others usually described in the Quality Handbook / Codes of Practice. Colleagues in your Planning / Partnership / Quality offices will be able to help you through this process.</a:t>
            </a:r>
          </a:p>
          <a:p>
            <a:pPr algn="just">
              <a:lnSpc>
                <a:spcPct val="130000"/>
              </a:lnSpc>
              <a:spcAft>
                <a:spcPts val="600"/>
              </a:spcAft>
            </a:pPr>
            <a:r>
              <a:rPr lang="en-GB" sz="1800">
                <a:effectLst/>
                <a:ea typeface="Calibri" panose="020F0502020204030204" pitchFamily="34" charset="0"/>
                <a:cs typeface="Times New Roman" panose="02020603050405020304" pitchFamily="18" charset="0"/>
              </a:rPr>
              <a:t>This guidance is based on the experience of Welsh HEIs and is intended as a ‘roadmap’ for you to consider when establishing new collaborative provision. A Responsibility Matrix</a:t>
            </a:r>
            <a:r>
              <a:rPr lang="en-GB" sz="1800">
                <a:solidFill>
                  <a:srgbClr val="4472C4"/>
                </a:solidFill>
                <a:effectLst/>
                <a:ea typeface="Calibri" panose="020F0502020204030204" pitchFamily="34" charset="0"/>
                <a:cs typeface="Times New Roman" panose="02020603050405020304" pitchFamily="18" charset="0"/>
              </a:rPr>
              <a:t> </a:t>
            </a:r>
            <a:r>
              <a:rPr lang="en-GB" sz="1800">
                <a:effectLst/>
                <a:ea typeface="Calibri" panose="020F0502020204030204" pitchFamily="34" charset="0"/>
                <a:cs typeface="Times New Roman" panose="02020603050405020304" pitchFamily="18" charset="0"/>
              </a:rPr>
              <a:t>(</a:t>
            </a:r>
            <a:r>
              <a:rPr lang="en-GB" sz="1800" b="1">
                <a:effectLst/>
                <a:ea typeface="Calibri" panose="020F0502020204030204" pitchFamily="34" charset="0"/>
                <a:cs typeface="Times New Roman" panose="02020603050405020304" pitchFamily="18" charset="0"/>
              </a:rPr>
              <a:t>example RACI</a:t>
            </a:r>
            <a:r>
              <a:rPr lang="en-GB" sz="1800">
                <a:effectLst/>
                <a:ea typeface="Calibri" panose="020F0502020204030204" pitchFamily="34" charset="0"/>
                <a:cs typeface="Times New Roman" panose="02020603050405020304" pitchFamily="18" charset="0"/>
              </a:rPr>
              <a:t>) provides details of which roles are involved in the key activities in this journey. </a:t>
            </a:r>
          </a:p>
          <a:p>
            <a:pPr algn="just">
              <a:lnSpc>
                <a:spcPct val="130000"/>
              </a:lnSpc>
              <a:spcAft>
                <a:spcPts val="600"/>
              </a:spcAft>
            </a:pPr>
            <a:r>
              <a:rPr lang="en-GB" sz="1800">
                <a:effectLst/>
                <a:ea typeface="Calibri" panose="020F0502020204030204" pitchFamily="34" charset="0"/>
                <a:cs typeface="Times New Roman" panose="02020603050405020304" pitchFamily="18" charset="0"/>
              </a:rPr>
              <a:t>Requirements for collaboration / partnerships and best practice from the Higher Education community have been synthesised to provide a </a:t>
            </a:r>
            <a:r>
              <a:rPr lang="en-GB" sz="1800" b="1">
                <a:effectLst/>
                <a:ea typeface="Calibri" panose="020F0502020204030204" pitchFamily="34" charset="0"/>
                <a:cs typeface="Times New Roman" panose="02020603050405020304" pitchFamily="18" charset="0"/>
              </a:rPr>
              <a:t>Checklist</a:t>
            </a:r>
            <a:r>
              <a:rPr lang="en-GB" sz="1800">
                <a:solidFill>
                  <a:srgbClr val="4472C4"/>
                </a:solidFill>
                <a:effectLst/>
                <a:ea typeface="Calibri" panose="020F0502020204030204" pitchFamily="34" charset="0"/>
                <a:cs typeface="Times New Roman" panose="02020603050405020304" pitchFamily="18" charset="0"/>
              </a:rPr>
              <a:t> </a:t>
            </a:r>
            <a:r>
              <a:rPr lang="en-GB" sz="1800">
                <a:effectLst/>
                <a:ea typeface="Calibri" panose="020F0502020204030204" pitchFamily="34" charset="0"/>
                <a:cs typeface="Times New Roman" panose="02020603050405020304" pitchFamily="18" charset="0"/>
              </a:rPr>
              <a:t>that you may want to consider when developing and delivering the Collaborative Provision. </a:t>
            </a:r>
          </a:p>
          <a:p>
            <a:pPr>
              <a:lnSpc>
                <a:spcPct val="130000"/>
              </a:lnSpc>
              <a:spcAft>
                <a:spcPts val="600"/>
              </a:spcAft>
            </a:pPr>
            <a:r>
              <a:rPr lang="en-GB" sz="1800" b="1" u="sng" spc="-15">
                <a:solidFill>
                  <a:schemeClr val="accent1"/>
                </a:solidFill>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Collaboration skills</a:t>
            </a:r>
            <a:r>
              <a:rPr lang="en-GB" sz="1800" b="1">
                <a:solidFill>
                  <a:schemeClr val="accent1"/>
                </a:solidFill>
                <a:effectLst/>
                <a:ea typeface="Calibri" panose="020F0502020204030204" pitchFamily="34" charset="0"/>
                <a:cs typeface="Times New Roman" panose="02020603050405020304" pitchFamily="18" charset="0"/>
              </a:rPr>
              <a:t> </a:t>
            </a:r>
            <a:r>
              <a:rPr lang="en-GB" sz="1800">
                <a:solidFill>
                  <a:srgbClr val="000000"/>
                </a:solidFill>
                <a:effectLst/>
                <a:ea typeface="Calibri" panose="020F0502020204030204" pitchFamily="34" charset="0"/>
                <a:cs typeface="Times New Roman" panose="02020603050405020304" pitchFamily="18" charset="0"/>
              </a:rPr>
              <a:t>and </a:t>
            </a:r>
            <a:r>
              <a:rPr lang="en-GB" sz="1800" b="1">
                <a:solidFill>
                  <a:srgbClr val="000000"/>
                </a:solidFill>
                <a:effectLst/>
                <a:ea typeface="Calibri" panose="020F0502020204030204" pitchFamily="34" charset="0"/>
                <a:cs typeface="Times New Roman" panose="02020603050405020304" pitchFamily="18" charset="0"/>
              </a:rPr>
              <a:t>Kick-off meeting agenda </a:t>
            </a:r>
            <a:r>
              <a:rPr lang="en-GB" sz="1800">
                <a:solidFill>
                  <a:srgbClr val="000000"/>
                </a:solidFill>
                <a:effectLst/>
                <a:ea typeface="Calibri" panose="020F0502020204030204" pitchFamily="34" charset="0"/>
                <a:cs typeface="Times New Roman" panose="02020603050405020304" pitchFamily="18" charset="0"/>
              </a:rPr>
              <a:t>have been suggested so you can make the most out of initial meetings and hit the ground running.</a:t>
            </a:r>
            <a:endParaRPr lang="en-GB" sz="1800">
              <a:effectLst/>
              <a:ea typeface="Calibri" panose="020F0502020204030204" pitchFamily="34" charset="0"/>
              <a:cs typeface="Times New Roman" panose="02020603050405020304" pitchFamily="18" charset="0"/>
            </a:endParaRPr>
          </a:p>
        </p:txBody>
      </p:sp>
      <p:graphicFrame>
        <p:nvGraphicFramePr>
          <p:cNvPr id="7" name="Object 6">
            <a:hlinkClick r:id="" action="ppaction://ole?verb=1"/>
            <a:extLst>
              <a:ext uri="{FF2B5EF4-FFF2-40B4-BE49-F238E27FC236}">
                <a16:creationId xmlns:a16="http://schemas.microsoft.com/office/drawing/2014/main" id="{8B0AA262-A7BE-478A-8A89-F3156ABCEBC5}"/>
              </a:ext>
            </a:extLst>
          </p:cNvPr>
          <p:cNvGraphicFramePr>
            <a:graphicFrameLocks noChangeAspect="1"/>
          </p:cNvGraphicFramePr>
          <p:nvPr>
            <p:extLst>
              <p:ext uri="{D42A27DB-BD31-4B8C-83A1-F6EECF244321}">
                <p14:modId xmlns:p14="http://schemas.microsoft.com/office/powerpoint/2010/main" val="981515243"/>
              </p:ext>
            </p:extLst>
          </p:nvPr>
        </p:nvGraphicFramePr>
        <p:xfrm>
          <a:off x="10678207" y="5015472"/>
          <a:ext cx="1020473" cy="900000"/>
        </p:xfrm>
        <a:graphic>
          <a:graphicData uri="http://schemas.openxmlformats.org/presentationml/2006/ole">
            <mc:AlternateContent xmlns:mc="http://schemas.openxmlformats.org/markup-compatibility/2006">
              <mc:Choice xmlns:v="urn:schemas-microsoft-com:vml" Requires="v">
                <p:oleObj spid="_x0000_s1070" name="Document" showAsIcon="1" r:id="rId8" imgW="914597" imgH="806311" progId="Word.Document.12">
                  <p:embed/>
                </p:oleObj>
              </mc:Choice>
              <mc:Fallback>
                <p:oleObj name="Document" showAsIcon="1" r:id="rId8" imgW="914597" imgH="806311" progId="Word.Document.12">
                  <p:embed/>
                  <p:pic>
                    <p:nvPicPr>
                      <p:cNvPr id="7" name="Object 6">
                        <a:hlinkClick r:id="" action="ppaction://ole?verb=1"/>
                        <a:extLst>
                          <a:ext uri="{FF2B5EF4-FFF2-40B4-BE49-F238E27FC236}">
                            <a16:creationId xmlns:a16="http://schemas.microsoft.com/office/drawing/2014/main" id="{8B0AA262-A7BE-478A-8A89-F3156ABCEBC5}"/>
                          </a:ext>
                        </a:extLst>
                      </p:cNvPr>
                      <p:cNvPicPr/>
                      <p:nvPr/>
                    </p:nvPicPr>
                    <p:blipFill>
                      <a:blip r:embed="rId9"/>
                      <a:stretch>
                        <a:fillRect/>
                      </a:stretch>
                    </p:blipFill>
                    <p:spPr>
                      <a:xfrm>
                        <a:off x="10678207" y="5015472"/>
                        <a:ext cx="1020473" cy="9000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56930F0-57A8-4B51-ACC2-82D39079AEC0}"/>
              </a:ext>
            </a:extLst>
          </p:cNvPr>
          <p:cNvSpPr txBox="1"/>
          <p:nvPr/>
        </p:nvSpPr>
        <p:spPr>
          <a:xfrm>
            <a:off x="9117683" y="3164552"/>
            <a:ext cx="2979005" cy="338554"/>
          </a:xfrm>
          <a:prstGeom prst="rect">
            <a:avLst/>
          </a:prstGeom>
          <a:noFill/>
        </p:spPr>
        <p:txBody>
          <a:bodyPr wrap="square" rtlCol="0">
            <a:spAutoFit/>
          </a:bodyPr>
          <a:lstStyle/>
          <a:p>
            <a:pPr algn="ctr"/>
            <a:r>
              <a:rPr lang="en-GB" sz="1600" b="1"/>
              <a:t>Useful resources:</a:t>
            </a:r>
          </a:p>
        </p:txBody>
      </p:sp>
      <p:sp>
        <p:nvSpPr>
          <p:cNvPr id="15" name="Action Button: Go to Beginning 14">
            <a:hlinkClick r:id="rId10" action="ppaction://hlinksldjump" highlightClick="1"/>
            <a:extLst>
              <a:ext uri="{FF2B5EF4-FFF2-40B4-BE49-F238E27FC236}">
                <a16:creationId xmlns:a16="http://schemas.microsoft.com/office/drawing/2014/main" id="{67A5ECCD-9397-4A46-908D-7F34BF351B79}"/>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hlinkClick r:id="" action="ppaction://ole?verb=1"/>
            <a:extLst>
              <a:ext uri="{FF2B5EF4-FFF2-40B4-BE49-F238E27FC236}">
                <a16:creationId xmlns:a16="http://schemas.microsoft.com/office/drawing/2014/main" id="{2A3A1086-29A1-464C-B47A-0F5DD5753AF1}"/>
              </a:ext>
            </a:extLst>
          </p:cNvPr>
          <p:cNvGraphicFramePr>
            <a:graphicFrameLocks noChangeAspect="1"/>
          </p:cNvGraphicFramePr>
          <p:nvPr>
            <p:extLst>
              <p:ext uri="{D42A27DB-BD31-4B8C-83A1-F6EECF244321}">
                <p14:modId xmlns:p14="http://schemas.microsoft.com/office/powerpoint/2010/main" val="355059834"/>
              </p:ext>
            </p:extLst>
          </p:nvPr>
        </p:nvGraphicFramePr>
        <p:xfrm>
          <a:off x="9543403" y="3804542"/>
          <a:ext cx="1020472" cy="900000"/>
        </p:xfrm>
        <a:graphic>
          <a:graphicData uri="http://schemas.openxmlformats.org/presentationml/2006/ole">
            <mc:AlternateContent xmlns:mc="http://schemas.openxmlformats.org/markup-compatibility/2006">
              <mc:Choice xmlns:v="urn:schemas-microsoft-com:vml" Requires="v">
                <p:oleObj spid="_x0000_s1071" name="Document" showAsIcon="1" r:id="rId11" imgW="914597" imgH="806311" progId="Word.Document.12">
                  <p:embed/>
                </p:oleObj>
              </mc:Choice>
              <mc:Fallback>
                <p:oleObj name="Document" showAsIcon="1" r:id="rId11" imgW="914597" imgH="806311" progId="Word.Document.12">
                  <p:embed/>
                  <p:pic>
                    <p:nvPicPr>
                      <p:cNvPr id="3" name="Object 2">
                        <a:hlinkClick r:id="" action="ppaction://ole?verb=1"/>
                        <a:extLst>
                          <a:ext uri="{FF2B5EF4-FFF2-40B4-BE49-F238E27FC236}">
                            <a16:creationId xmlns:a16="http://schemas.microsoft.com/office/drawing/2014/main" id="{2A3A1086-29A1-464C-B47A-0F5DD5753AF1}"/>
                          </a:ext>
                        </a:extLst>
                      </p:cNvPr>
                      <p:cNvPicPr/>
                      <p:nvPr/>
                    </p:nvPicPr>
                    <p:blipFill>
                      <a:blip r:embed="rId12"/>
                      <a:stretch>
                        <a:fillRect/>
                      </a:stretch>
                    </p:blipFill>
                    <p:spPr>
                      <a:xfrm>
                        <a:off x="9543403" y="3804542"/>
                        <a:ext cx="1020472" cy="90000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EE539EE7-3F9A-4DB0-8E42-8AD81F05F79F}"/>
              </a:ext>
            </a:extLst>
          </p:cNvPr>
          <p:cNvSpPr txBox="1"/>
          <p:nvPr/>
        </p:nvSpPr>
        <p:spPr>
          <a:xfrm>
            <a:off x="986352" y="46208"/>
            <a:ext cx="4248000" cy="369332"/>
          </a:xfrm>
          <a:prstGeom prst="rect">
            <a:avLst/>
          </a:prstGeom>
          <a:solidFill>
            <a:srgbClr val="77B3D2"/>
          </a:solidFill>
          <a:ln>
            <a:solidFill>
              <a:schemeClr val="accent1"/>
            </a:solidFill>
          </a:ln>
        </p:spPr>
        <p:txBody>
          <a:bodyPr wrap="square" rtlCol="0">
            <a:spAutoFit/>
          </a:bodyPr>
          <a:lstStyle/>
          <a:p>
            <a:r>
              <a:rPr lang="en-GB" b="1"/>
              <a:t>1. Idea and Initial Proposal: Key Activities</a:t>
            </a:r>
          </a:p>
        </p:txBody>
      </p:sp>
      <p:graphicFrame>
        <p:nvGraphicFramePr>
          <p:cNvPr id="2" name="Object 1">
            <a:hlinkClick r:id="" action="ppaction://ole?verb=1"/>
            <a:extLst>
              <a:ext uri="{FF2B5EF4-FFF2-40B4-BE49-F238E27FC236}">
                <a16:creationId xmlns:a16="http://schemas.microsoft.com/office/drawing/2014/main" id="{84BF865A-D318-47A4-8BAC-3AEB908B1215}"/>
              </a:ext>
            </a:extLst>
          </p:cNvPr>
          <p:cNvGraphicFramePr>
            <a:graphicFrameLocks noChangeAspect="1"/>
          </p:cNvGraphicFramePr>
          <p:nvPr>
            <p:extLst>
              <p:ext uri="{D42A27DB-BD31-4B8C-83A1-F6EECF244321}">
                <p14:modId xmlns:p14="http://schemas.microsoft.com/office/powerpoint/2010/main" val="2622367708"/>
              </p:ext>
            </p:extLst>
          </p:nvPr>
        </p:nvGraphicFramePr>
        <p:xfrm>
          <a:off x="9588500" y="5056188"/>
          <a:ext cx="930275" cy="815975"/>
        </p:xfrm>
        <a:graphic>
          <a:graphicData uri="http://schemas.openxmlformats.org/presentationml/2006/ole">
            <mc:AlternateContent xmlns:mc="http://schemas.openxmlformats.org/markup-compatibility/2006">
              <mc:Choice xmlns:v="urn:schemas-microsoft-com:vml" Requires="v">
                <p:oleObj spid="_x0000_s1072" name="Worksheet" showAsIcon="1" r:id="rId13" imgW="834480" imgH="732240" progId="Excel.Sheet.12">
                  <p:embed/>
                </p:oleObj>
              </mc:Choice>
              <mc:Fallback>
                <p:oleObj name="Worksheet" showAsIcon="1" r:id="rId13" imgW="834480" imgH="732240" progId="Excel.Sheet.12">
                  <p:embed/>
                  <p:pic>
                    <p:nvPicPr>
                      <p:cNvPr id="2" name="Object 1">
                        <a:hlinkClick r:id="" action="ppaction://ole?verb=1"/>
                        <a:extLst>
                          <a:ext uri="{FF2B5EF4-FFF2-40B4-BE49-F238E27FC236}">
                            <a16:creationId xmlns:a16="http://schemas.microsoft.com/office/drawing/2014/main" id="{84BF865A-D318-47A4-8BAC-3AEB908B1215}"/>
                          </a:ext>
                        </a:extLst>
                      </p:cNvPr>
                      <p:cNvPicPr/>
                      <p:nvPr/>
                    </p:nvPicPr>
                    <p:blipFill>
                      <a:blip r:embed="rId14"/>
                      <a:stretch>
                        <a:fillRect/>
                      </a:stretch>
                    </p:blipFill>
                    <p:spPr>
                      <a:xfrm>
                        <a:off x="9588500" y="5056188"/>
                        <a:ext cx="930275" cy="815975"/>
                      </a:xfrm>
                      <a:prstGeom prst="rect">
                        <a:avLst/>
                      </a:prstGeom>
                    </p:spPr>
                  </p:pic>
                </p:oleObj>
              </mc:Fallback>
            </mc:AlternateContent>
          </a:graphicData>
        </a:graphic>
      </p:graphicFrame>
      <p:graphicFrame>
        <p:nvGraphicFramePr>
          <p:cNvPr id="4" name="Object 3">
            <a:hlinkClick r:id="" action="ppaction://ole?verb=1"/>
            <a:extLst>
              <a:ext uri="{FF2B5EF4-FFF2-40B4-BE49-F238E27FC236}">
                <a16:creationId xmlns:a16="http://schemas.microsoft.com/office/drawing/2014/main" id="{B6E31045-9DC9-4F34-AA1A-05F3F0C6C258}"/>
              </a:ext>
            </a:extLst>
          </p:cNvPr>
          <p:cNvGraphicFramePr>
            <a:graphicFrameLocks noChangeAspect="1"/>
          </p:cNvGraphicFramePr>
          <p:nvPr>
            <p:extLst>
              <p:ext uri="{D42A27DB-BD31-4B8C-83A1-F6EECF244321}">
                <p14:modId xmlns:p14="http://schemas.microsoft.com/office/powerpoint/2010/main" val="615595279"/>
              </p:ext>
            </p:extLst>
          </p:nvPr>
        </p:nvGraphicFramePr>
        <p:xfrm>
          <a:off x="10721975" y="3846513"/>
          <a:ext cx="931863" cy="815975"/>
        </p:xfrm>
        <a:graphic>
          <a:graphicData uri="http://schemas.openxmlformats.org/presentationml/2006/ole">
            <mc:AlternateContent xmlns:mc="http://schemas.openxmlformats.org/markup-compatibility/2006">
              <mc:Choice xmlns:v="urn:schemas-microsoft-com:vml" Requires="v">
                <p:oleObj spid="_x0000_s1073" name="Worksheet" showAsIcon="1" r:id="rId15" imgW="834480" imgH="732240" progId="Excel.Sheet.12">
                  <p:embed/>
                </p:oleObj>
              </mc:Choice>
              <mc:Fallback>
                <p:oleObj name="Worksheet" showAsIcon="1" r:id="rId15" imgW="834480" imgH="732240" progId="Excel.Sheet.12">
                  <p:embed/>
                  <p:pic>
                    <p:nvPicPr>
                      <p:cNvPr id="4" name="Object 3">
                        <a:hlinkClick r:id="" action="ppaction://ole?verb=1"/>
                        <a:extLst>
                          <a:ext uri="{FF2B5EF4-FFF2-40B4-BE49-F238E27FC236}">
                            <a16:creationId xmlns:a16="http://schemas.microsoft.com/office/drawing/2014/main" id="{B6E31045-9DC9-4F34-AA1A-05F3F0C6C258}"/>
                          </a:ext>
                        </a:extLst>
                      </p:cNvPr>
                      <p:cNvPicPr/>
                      <p:nvPr/>
                    </p:nvPicPr>
                    <p:blipFill>
                      <a:blip r:embed="rId16"/>
                      <a:stretch>
                        <a:fillRect/>
                      </a:stretch>
                    </p:blipFill>
                    <p:spPr>
                      <a:xfrm>
                        <a:off x="10721975" y="3846513"/>
                        <a:ext cx="931863" cy="815975"/>
                      </a:xfrm>
                      <a:prstGeom prst="rect">
                        <a:avLst/>
                      </a:prstGeom>
                    </p:spPr>
                  </p:pic>
                </p:oleObj>
              </mc:Fallback>
            </mc:AlternateContent>
          </a:graphicData>
        </a:graphic>
      </p:graphicFrame>
    </p:spTree>
    <p:extLst>
      <p:ext uri="{BB962C8B-B14F-4D97-AF65-F5344CB8AC3E}">
        <p14:creationId xmlns:p14="http://schemas.microsoft.com/office/powerpoint/2010/main" val="401100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3"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4F3792A-AA5C-4A08-B7BE-5D05FB050C9C}"/>
              </a:ext>
            </a:extLst>
          </p:cNvPr>
          <p:cNvSpPr txBox="1"/>
          <p:nvPr/>
        </p:nvSpPr>
        <p:spPr>
          <a:xfrm>
            <a:off x="493321" y="817201"/>
            <a:ext cx="9463504" cy="1621200"/>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spcBef>
                <a:spcPts val="600"/>
              </a:spcBef>
              <a:spcAft>
                <a:spcPts val="600"/>
              </a:spcAft>
            </a:pPr>
            <a:r>
              <a:rPr lang="en-GB" sz="1200" b="1">
                <a:solidFill>
                  <a:schemeClr val="tx1"/>
                </a:solidFill>
                <a:effectLst/>
                <a:ea typeface="Times New Roman" panose="02020603050405020304" pitchFamily="18" charset="0"/>
              </a:rPr>
              <a:t>Develop a clear vision with partners</a:t>
            </a:r>
          </a:p>
          <a:p>
            <a:pPr algn="just">
              <a:lnSpc>
                <a:spcPct val="110000"/>
              </a:lnSpc>
              <a:spcAft>
                <a:spcPts val="600"/>
              </a:spcAft>
            </a:pPr>
            <a:r>
              <a:rPr lang="en-GB" sz="1100">
                <a:solidFill>
                  <a:schemeClr val="tx1"/>
                </a:solidFill>
                <a:effectLst/>
                <a:ea typeface="Times New Roman" panose="02020603050405020304" pitchFamily="18" charset="0"/>
              </a:rPr>
              <a:t>A clear vision provides a shared or common interest. This helps unify everyone into a team that is organized, focused, and working together to accomplish big things. ‘Buy-in’ from your colleagues and partners is essential for success.</a:t>
            </a:r>
            <a:r>
              <a:rPr lang="en-GB" sz="1100">
                <a:solidFill>
                  <a:schemeClr val="tx1"/>
                </a:solidFill>
                <a:ea typeface="Times New Roman" panose="02020603050405020304" pitchFamily="18" charset="0"/>
              </a:rPr>
              <a:t> </a:t>
            </a:r>
            <a:r>
              <a:rPr lang="en-GB" sz="1100">
                <a:solidFill>
                  <a:schemeClr val="tx1"/>
                </a:solidFill>
                <a:effectLst/>
                <a:ea typeface="Times New Roman" panose="02020603050405020304" pitchFamily="18" charset="0"/>
              </a:rPr>
              <a:t>Your vision should be inspiring. This will motivate everyone involved with the collaboration. It should create energy and enthusiasm, which will increase commitment and foster change.  Having a clear vision provides a sense of purpose and direction. Your vision will help you define your short and long-term goals and guide the decisions you make along the way.</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Your HEI may require internal approval of the proposal before you approach any potential partners. Check the approval process with your Quality team when you can start these discussions. </a:t>
            </a:r>
            <a:r>
              <a:rPr lang="en-GB"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Finding Collaborators </a:t>
            </a:r>
            <a:r>
              <a:rPr lang="en-GB" sz="1100">
                <a:effectLst/>
                <a:latin typeface="Calibri" panose="020F0502020204030204" pitchFamily="34" charset="0"/>
                <a:ea typeface="Calibri" panose="020F0502020204030204" pitchFamily="34" charset="0"/>
                <a:cs typeface="Times New Roman" panose="02020603050405020304" pitchFamily="18" charset="0"/>
              </a:rPr>
              <a:t>provides advice on how to find potential partners.</a:t>
            </a:r>
            <a:endParaRPr lang="en-GB" sz="1800">
              <a:solidFill>
                <a:schemeClr val="tx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869AFA30-BD4F-46E0-91EA-E752154C0AAB}"/>
              </a:ext>
            </a:extLst>
          </p:cNvPr>
          <p:cNvSpPr txBox="1"/>
          <p:nvPr/>
        </p:nvSpPr>
        <p:spPr>
          <a:xfrm>
            <a:off x="493321" y="2883659"/>
            <a:ext cx="11196000" cy="2860343"/>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20000"/>
              </a:lnSpc>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Identify the strategic fit with Government and HEI strategies and priority against other projects</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It is important to demonstrate how your idea might contribute to national and/or institutional strategies as this will allow the senior management team to consider and prioritise your idea. Discuss this with your Strategy and Planning colleagues.</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Uniquely for Wales, there is legislation promoting collaboration (</a:t>
            </a:r>
            <a:r>
              <a:rPr lang="en-GB" sz="1100" i="1">
                <a:effectLst/>
                <a:latin typeface="Calibri" panose="020F0502020204030204" pitchFamily="34" charset="0"/>
                <a:ea typeface="Calibri" panose="020F0502020204030204" pitchFamily="34" charset="0"/>
                <a:cs typeface="Times New Roman" panose="02020603050405020304" pitchFamily="18" charset="0"/>
              </a:rPr>
              <a:t>Well-being of Future Generations (Wales) Act 2015) </a:t>
            </a:r>
            <a:r>
              <a:rPr lang="en-GB" sz="1100">
                <a:effectLst/>
                <a:latin typeface="Calibri" panose="020F0502020204030204" pitchFamily="34" charset="0"/>
                <a:ea typeface="Calibri" panose="020F0502020204030204" pitchFamily="34" charset="0"/>
                <a:cs typeface="Times New Roman" panose="02020603050405020304" pitchFamily="18" charset="0"/>
              </a:rPr>
              <a:t>and collaboration within the higher education sector in Wales is now being addressed through the Welsh Government’s </a:t>
            </a:r>
            <a:r>
              <a:rPr lang="en-GB" sz="1100" b="1" i="1" u="sng">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PCET Strategic Vision</a:t>
            </a:r>
            <a:r>
              <a:rPr lang="en-GB" sz="1100">
                <a:effectLst/>
                <a:latin typeface="Calibri" panose="020F0502020204030204" pitchFamily="34" charset="0"/>
                <a:ea typeface="Calibri" panose="020F0502020204030204" pitchFamily="34" charset="0"/>
                <a:cs typeface="Times New Roman" panose="02020603050405020304" pitchFamily="18" charset="0"/>
              </a:rPr>
              <a:t>, the draft </a:t>
            </a:r>
            <a:r>
              <a:rPr lang="en-GB" sz="1100" b="1" i="1" u="sng">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Tertiary Education and Research (Wales) Bill</a:t>
            </a:r>
            <a:r>
              <a:rPr lang="en-GB" sz="1100">
                <a:effectLst/>
                <a:latin typeface="Calibri" panose="020F0502020204030204" pitchFamily="34" charset="0"/>
                <a:ea typeface="Calibri" panose="020F0502020204030204" pitchFamily="34" charset="0"/>
                <a:cs typeface="Times New Roman" panose="02020603050405020304" pitchFamily="18" charset="0"/>
              </a:rPr>
              <a:t>, and the establishment of the new Commission for Tertiary Education and Research (CTER). Engaging in collaboration with other HEIs directly contributes to the objectives set out in these national policies and might be included in institutional audit reports related to how an institution is contributing to these objectives.</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Research the strategy and sub-strategies (e.g., learning and teaching) at your HEI and find ‘hooks’ to demonstrate how your idea might contribute and align to these.  </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Clearly situate your idea and proposal within the national and institutional strategic contexts and make it explicit to partners that their engagement directly addresses the collaborative aims of national strategy.</a:t>
            </a:r>
          </a:p>
          <a:p>
            <a:pPr algn="just">
              <a:lnSpc>
                <a:spcPct val="110000"/>
              </a:lnSpc>
              <a:spcAft>
                <a:spcPts val="60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Resources are finite and you are in competition for support and funding. Find out what other key projects are being discussed within your College/School e.g., planning round, and demonstrate how your idea is worthy of support! Discuss your idea with colleagues and decision makers to gain support and to prioritise your idea over others.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ction Button: Go to Beginning 13">
            <a:hlinkClick r:id="rId6"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6CA8A1B-CD0A-4C4A-8B8F-C80B6A46ADC0}"/>
              </a:ext>
            </a:extLst>
          </p:cNvPr>
          <p:cNvSpPr txBox="1"/>
          <p:nvPr/>
        </p:nvSpPr>
        <p:spPr>
          <a:xfrm>
            <a:off x="986352" y="46208"/>
            <a:ext cx="4248000" cy="369332"/>
          </a:xfrm>
          <a:prstGeom prst="rect">
            <a:avLst/>
          </a:prstGeom>
          <a:solidFill>
            <a:srgbClr val="77B3D2"/>
          </a:solidFill>
          <a:ln>
            <a:solidFill>
              <a:schemeClr val="accent1"/>
            </a:solidFill>
          </a:ln>
        </p:spPr>
        <p:txBody>
          <a:bodyPr wrap="square" rtlCol="0">
            <a:spAutoFit/>
          </a:bodyPr>
          <a:lstStyle/>
          <a:p>
            <a:r>
              <a:rPr lang="en-GB" b="1"/>
              <a:t>1. Idea and Initial Proposal: Key Activities</a:t>
            </a:r>
          </a:p>
        </p:txBody>
      </p:sp>
      <p:sp>
        <p:nvSpPr>
          <p:cNvPr id="7" name="TextBox 6">
            <a:extLst>
              <a:ext uri="{FF2B5EF4-FFF2-40B4-BE49-F238E27FC236}">
                <a16:creationId xmlns:a16="http://schemas.microsoft.com/office/drawing/2014/main" id="{51DC9832-3566-4FCE-9800-2A39C12EE489}"/>
              </a:ext>
            </a:extLst>
          </p:cNvPr>
          <p:cNvSpPr txBox="1"/>
          <p:nvPr/>
        </p:nvSpPr>
        <p:spPr>
          <a:xfrm>
            <a:off x="9956825" y="879079"/>
            <a:ext cx="2094838" cy="338554"/>
          </a:xfrm>
          <a:prstGeom prst="rect">
            <a:avLst/>
          </a:prstGeom>
          <a:noFill/>
        </p:spPr>
        <p:txBody>
          <a:bodyPr wrap="square" rtlCol="0">
            <a:spAutoFit/>
          </a:bodyPr>
          <a:lstStyle/>
          <a:p>
            <a:pPr algn="ctr"/>
            <a:r>
              <a:rPr lang="en-GB" sz="1600" b="1"/>
              <a:t>Useful resources:</a:t>
            </a:r>
          </a:p>
        </p:txBody>
      </p:sp>
      <p:graphicFrame>
        <p:nvGraphicFramePr>
          <p:cNvPr id="8" name="Object 7">
            <a:hlinkClick r:id="" action="ppaction://ole?verb=1"/>
            <a:extLst>
              <a:ext uri="{FF2B5EF4-FFF2-40B4-BE49-F238E27FC236}">
                <a16:creationId xmlns:a16="http://schemas.microsoft.com/office/drawing/2014/main" id="{7C142AF2-FDE2-418A-9331-6C12E3E6F359}"/>
              </a:ext>
            </a:extLst>
          </p:cNvPr>
          <p:cNvGraphicFramePr>
            <a:graphicFrameLocks noChangeAspect="1"/>
          </p:cNvGraphicFramePr>
          <p:nvPr>
            <p:extLst>
              <p:ext uri="{D42A27DB-BD31-4B8C-83A1-F6EECF244321}">
                <p14:modId xmlns:p14="http://schemas.microsoft.com/office/powerpoint/2010/main" val="2578478569"/>
              </p:ext>
            </p:extLst>
          </p:nvPr>
        </p:nvGraphicFramePr>
        <p:xfrm>
          <a:off x="10494008" y="1378017"/>
          <a:ext cx="1020472" cy="900000"/>
        </p:xfrm>
        <a:graphic>
          <a:graphicData uri="http://schemas.openxmlformats.org/presentationml/2006/ole">
            <mc:AlternateContent xmlns:mc="http://schemas.openxmlformats.org/markup-compatibility/2006">
              <mc:Choice xmlns:v="urn:schemas-microsoft-com:vml" Requires="v">
                <p:oleObj spid="_x0000_s2061" name="Document" showAsIcon="1" r:id="rId7" imgW="914597" imgH="806311" progId="Word.Document.12">
                  <p:embed/>
                </p:oleObj>
              </mc:Choice>
              <mc:Fallback>
                <p:oleObj name="Document" showAsIcon="1" r:id="rId7" imgW="914597" imgH="806311" progId="Word.Document.12">
                  <p:embed/>
                  <p:pic>
                    <p:nvPicPr>
                      <p:cNvPr id="8" name="Object 7">
                        <a:hlinkClick r:id="" action="ppaction://ole?verb=1"/>
                        <a:extLst>
                          <a:ext uri="{FF2B5EF4-FFF2-40B4-BE49-F238E27FC236}">
                            <a16:creationId xmlns:a16="http://schemas.microsoft.com/office/drawing/2014/main" id="{7C142AF2-FDE2-418A-9331-6C12E3E6F359}"/>
                          </a:ext>
                        </a:extLst>
                      </p:cNvPr>
                      <p:cNvPicPr/>
                      <p:nvPr/>
                    </p:nvPicPr>
                    <p:blipFill>
                      <a:blip r:embed="rId8"/>
                      <a:stretch>
                        <a:fillRect/>
                      </a:stretch>
                    </p:blipFill>
                    <p:spPr>
                      <a:xfrm>
                        <a:off x="10494008" y="1378017"/>
                        <a:ext cx="1020472" cy="900000"/>
                      </a:xfrm>
                      <a:prstGeom prst="rect">
                        <a:avLst/>
                      </a:prstGeom>
                    </p:spPr>
                  </p:pic>
                </p:oleObj>
              </mc:Fallback>
            </mc:AlternateContent>
          </a:graphicData>
        </a:graphic>
      </p:graphicFrame>
    </p:spTree>
    <p:extLst>
      <p:ext uri="{BB962C8B-B14F-4D97-AF65-F5344CB8AC3E}">
        <p14:creationId xmlns:p14="http://schemas.microsoft.com/office/powerpoint/2010/main" val="17308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EF221B4-620A-434D-B215-12C23F462807}"/>
              </a:ext>
            </a:extLst>
          </p:cNvPr>
          <p:cNvSpPr txBox="1"/>
          <p:nvPr/>
        </p:nvSpPr>
        <p:spPr>
          <a:xfrm>
            <a:off x="477897" y="2276176"/>
            <a:ext cx="11196000" cy="1974079"/>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20000"/>
              </a:lnSpc>
              <a:spcBef>
                <a:spcPts val="600"/>
              </a:spcBef>
              <a:spcAft>
                <a:spcPts val="600"/>
              </a:spcAft>
            </a:pPr>
            <a:r>
              <a:rPr lang="en-GB" sz="1200" b="1">
                <a:solidFill>
                  <a:schemeClr val="tx1"/>
                </a:solidFill>
                <a:effectLst/>
                <a:latin typeface="Calibri" panose="020F0502020204030204" pitchFamily="34" charset="0"/>
                <a:ea typeface="Times New Roman" panose="02020603050405020304" pitchFamily="18" charset="0"/>
              </a:rPr>
              <a:t>Assess the capacity to do the work (e.g., time, cost, staff resources, funding)</a:t>
            </a:r>
            <a:endParaRPr lang="en-GB" sz="1200" b="1">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Collaborative provision can be complex and normally requires significant commitment of time, effort, and resources to develop, manage and sustain. If you can free up time to champion and drive the idea forward it may be more likely to progress. </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An early assessment of the capacity for you and your colleagues to undertake this work is essential. It might be necessary to back-fill key staff to enable them to contribute and this should normally be identified in the financial costings.</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 many cases, initial funding will be required to develop the collaborative provision and additional funding to sustain the provision. At this stage you should identify where you anticipate the funding will come from e.g., Government grant, student fee income, institutional budget etc. You may develop and submit a separate funding bid in parallel with the proposal (depending on timing of calls for funding bids). </a:t>
            </a:r>
          </a:p>
        </p:txBody>
      </p:sp>
      <p:sp>
        <p:nvSpPr>
          <p:cNvPr id="14" name="Action Button: Go to Beginning 13">
            <a:hlinkClick r:id="rId3"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AB2FDA3-BC51-43A9-9EFE-2EA2003A2910}"/>
              </a:ext>
            </a:extLst>
          </p:cNvPr>
          <p:cNvSpPr/>
          <p:nvPr/>
        </p:nvSpPr>
        <p:spPr>
          <a:xfrm>
            <a:off x="493321" y="4523331"/>
            <a:ext cx="4026310" cy="32482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fontAlgn="b"/>
            <a:r>
              <a:rPr lang="en-GB" sz="1400" u="none" strike="noStrike">
                <a:effectLst/>
              </a:rPr>
              <a:t>Gateway decision to develop the idea further</a:t>
            </a:r>
            <a:endParaRPr lang="en-GB" sz="1400" b="0" i="0" u="none" strike="noStrike">
              <a:solidFill>
                <a:srgbClr val="000000"/>
              </a:solidFill>
              <a:effectLst/>
              <a:latin typeface="Calibri" panose="020F0502020204030204" pitchFamily="34" charset="0"/>
            </a:endParaRPr>
          </a:p>
        </p:txBody>
      </p:sp>
      <p:sp>
        <p:nvSpPr>
          <p:cNvPr id="24" name="TextBox 23">
            <a:extLst>
              <a:ext uri="{FF2B5EF4-FFF2-40B4-BE49-F238E27FC236}">
                <a16:creationId xmlns:a16="http://schemas.microsoft.com/office/drawing/2014/main" id="{1FC1AD8C-C135-40EF-A7C2-4454B1F89007}"/>
              </a:ext>
            </a:extLst>
          </p:cNvPr>
          <p:cNvSpPr txBox="1"/>
          <p:nvPr/>
        </p:nvSpPr>
        <p:spPr>
          <a:xfrm>
            <a:off x="418077" y="5028156"/>
            <a:ext cx="11243147" cy="446597"/>
          </a:xfrm>
          <a:prstGeom prst="rect">
            <a:avLst/>
          </a:prstGeom>
          <a:noFill/>
        </p:spPr>
        <p:txBody>
          <a:bodyPr wrap="square">
            <a:spAutoFit/>
          </a:bodyPr>
          <a:lstStyle/>
          <a:p>
            <a:pPr algn="just">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Discuss your vision and rationale for the collaborative provision, the strategic fit, priority of this against other work, capacity to do the work, potential partners with the Head of School and decide if this should be developed further. </a:t>
            </a:r>
          </a:p>
        </p:txBody>
      </p:sp>
      <p:sp>
        <p:nvSpPr>
          <p:cNvPr id="20" name="TextBox 19">
            <a:extLst>
              <a:ext uri="{FF2B5EF4-FFF2-40B4-BE49-F238E27FC236}">
                <a16:creationId xmlns:a16="http://schemas.microsoft.com/office/drawing/2014/main" id="{C9D0A1B7-9340-4C44-8783-80E79625EC02}"/>
              </a:ext>
            </a:extLst>
          </p:cNvPr>
          <p:cNvSpPr txBox="1"/>
          <p:nvPr/>
        </p:nvSpPr>
        <p:spPr>
          <a:xfrm>
            <a:off x="986352" y="46208"/>
            <a:ext cx="4248000" cy="369332"/>
          </a:xfrm>
          <a:prstGeom prst="rect">
            <a:avLst/>
          </a:prstGeom>
          <a:solidFill>
            <a:srgbClr val="77B3D2"/>
          </a:solidFill>
          <a:ln>
            <a:solidFill>
              <a:schemeClr val="accent1"/>
            </a:solidFill>
          </a:ln>
        </p:spPr>
        <p:txBody>
          <a:bodyPr wrap="square" rtlCol="0">
            <a:spAutoFit/>
          </a:bodyPr>
          <a:lstStyle/>
          <a:p>
            <a:r>
              <a:rPr lang="en-GB" b="1"/>
              <a:t>1. Idea and Initial Proposal: Key Activities</a:t>
            </a:r>
          </a:p>
        </p:txBody>
      </p:sp>
      <p:sp>
        <p:nvSpPr>
          <p:cNvPr id="8" name="TextBox 7">
            <a:extLst>
              <a:ext uri="{FF2B5EF4-FFF2-40B4-BE49-F238E27FC236}">
                <a16:creationId xmlns:a16="http://schemas.microsoft.com/office/drawing/2014/main" id="{2A34E4C7-EE1E-4088-947B-13214B09E811}"/>
              </a:ext>
            </a:extLst>
          </p:cNvPr>
          <p:cNvSpPr txBox="1"/>
          <p:nvPr/>
        </p:nvSpPr>
        <p:spPr>
          <a:xfrm>
            <a:off x="493321" y="816746"/>
            <a:ext cx="11196000" cy="1186354"/>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spcBef>
                <a:spcPts val="600"/>
              </a:spcBef>
              <a:spcAft>
                <a:spcPts val="600"/>
              </a:spcAft>
            </a:pPr>
            <a:r>
              <a:rPr lang="en-GB" sz="1200" b="1">
                <a:solidFill>
                  <a:schemeClr val="tx1"/>
                </a:solidFill>
                <a:effectLst/>
                <a:ea typeface="Times New Roman" panose="02020603050405020304" pitchFamily="18" charset="0"/>
              </a:rPr>
              <a:t>Investigate </a:t>
            </a:r>
            <a:r>
              <a:rPr lang="en-GB" sz="1200" b="1">
                <a:solidFill>
                  <a:schemeClr val="tx1"/>
                </a:solidFill>
                <a:ea typeface="Times New Roman" panose="02020603050405020304" pitchFamily="18" charset="0"/>
              </a:rPr>
              <a:t>market</a:t>
            </a:r>
            <a:r>
              <a:rPr lang="en-GB" sz="1200" b="1">
                <a:solidFill>
                  <a:schemeClr val="tx1"/>
                </a:solidFill>
                <a:effectLst/>
                <a:ea typeface="Times New Roman" panose="02020603050405020304" pitchFamily="18" charset="0"/>
              </a:rPr>
              <a:t> demand and financial viability </a:t>
            </a:r>
          </a:p>
          <a:p>
            <a:pPr algn="just">
              <a:lnSpc>
                <a:spcPct val="110000"/>
              </a:lnSpc>
              <a:spcAft>
                <a:spcPts val="600"/>
              </a:spcAft>
            </a:pPr>
            <a:r>
              <a:rPr lang="en-GB" sz="1100">
                <a:effectLst/>
                <a:latin typeface="Calibri" panose="020F0502020204030204" pitchFamily="34" charset="0"/>
                <a:ea typeface="Calibri" panose="020F0502020204030204" pitchFamily="34" charset="0"/>
                <a:cs typeface="Times New Roman" panose="02020603050405020304" pitchFamily="18" charset="0"/>
              </a:rPr>
              <a:t>As you develop your idea, a projection of income and expenditure will normally be produced based upon an initial description of the activity, potential student recruitment (using market data) and an estimate of the fee level that will be required to generate sustainable income to support the activity. You may seek support from the Planning Office and/or Finance Manager to complete this work. You may be able to provide information on development grant funding and subsidies that you intend to apply for. If required, capture the standard ‘overhead’ costs and if you are aware of any specific requirements for expenditure e.g., equipment, IT or Library resources, these should be discussed early in the process. </a:t>
            </a:r>
          </a:p>
        </p:txBody>
      </p:sp>
    </p:spTree>
    <p:extLst>
      <p:ext uri="{BB962C8B-B14F-4D97-AF65-F5344CB8AC3E}">
        <p14:creationId xmlns:p14="http://schemas.microsoft.com/office/powerpoint/2010/main" val="372045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3"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Go to Beginning 13">
            <a:hlinkClick r:id="rId4"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0638482-828E-48BF-A233-049D91214301}"/>
              </a:ext>
            </a:extLst>
          </p:cNvPr>
          <p:cNvSpPr txBox="1"/>
          <p:nvPr/>
        </p:nvSpPr>
        <p:spPr>
          <a:xfrm>
            <a:off x="493321" y="817200"/>
            <a:ext cx="11196000" cy="2545252"/>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spcBef>
                <a:spcPts val="600"/>
              </a:spcBef>
              <a:spcAft>
                <a:spcPts val="600"/>
              </a:spcAft>
            </a:pPr>
            <a:r>
              <a:rPr lang="en-GB" sz="1200" b="1">
                <a:solidFill>
                  <a:schemeClr val="tx1"/>
                </a:solidFill>
                <a:effectLst/>
                <a:ea typeface="Times New Roman" panose="02020603050405020304" pitchFamily="18" charset="0"/>
              </a:rPr>
              <a:t>Ensure project management is undertaken to oversee the project</a:t>
            </a:r>
          </a:p>
          <a:p>
            <a:pPr>
              <a:lnSpc>
                <a:spcPct val="110000"/>
              </a:lnSpc>
              <a:spcBef>
                <a:spcPts val="600"/>
              </a:spcBef>
              <a:spcAft>
                <a:spcPts val="600"/>
              </a:spcAft>
            </a:pPr>
            <a:r>
              <a:rPr lang="en-GB" sz="1100">
                <a:solidFill>
                  <a:srgbClr val="000000"/>
                </a:solidFill>
                <a:effectLst/>
                <a:ea typeface="Times New Roman" panose="02020603050405020304" pitchFamily="18" charset="0"/>
              </a:rPr>
              <a:t>Managing the collaborative provision from idea to teaching students will be complex and involve numerous stakeholders, appointing a project manager or utilising your project management skills to lead the initiative and keep everyone on the same page will be critical to success. For large projects, consider including the costs for a project manager or project management training in the costings to develop the provision.</a:t>
            </a:r>
            <a:endParaRPr lang="en-GB" sz="1100">
              <a:effectLst/>
              <a:ea typeface="Times New Roman" panose="02020603050405020304" pitchFamily="18" charset="0"/>
            </a:endParaRPr>
          </a:p>
          <a:p>
            <a:pPr>
              <a:lnSpc>
                <a:spcPct val="110000"/>
              </a:lnSpc>
              <a:spcBef>
                <a:spcPts val="600"/>
              </a:spcBef>
              <a:spcAft>
                <a:spcPts val="600"/>
              </a:spcAft>
            </a:pPr>
            <a:r>
              <a:rPr lang="en-GB" sz="1100">
                <a:solidFill>
                  <a:srgbClr val="000000"/>
                </a:solidFill>
                <a:effectLst/>
                <a:ea typeface="Times New Roman" panose="02020603050405020304" pitchFamily="18" charset="0"/>
              </a:rPr>
              <a:t>Good project management sets realistic and achievable goals, avoids scope creep, and provides clarity on who should be doing what, when and why. Project Management systems / processes need to be followed to break down the project into more manageable tasks, plan the workload, track progress meet deadlines; and manage budget, quality, risks, issues, changes, and dependencies.</a:t>
            </a:r>
            <a:endParaRPr lang="en-GB" sz="1100">
              <a:effectLst/>
              <a:ea typeface="Times New Roman" panose="02020603050405020304" pitchFamily="18" charset="0"/>
            </a:endParaRPr>
          </a:p>
          <a:p>
            <a:pPr>
              <a:lnSpc>
                <a:spcPct val="110000"/>
              </a:lnSpc>
              <a:spcBef>
                <a:spcPts val="600"/>
              </a:spcBef>
              <a:spcAft>
                <a:spcPts val="600"/>
              </a:spcAft>
            </a:pPr>
            <a:r>
              <a:rPr lang="en-GB" sz="1100">
                <a:solidFill>
                  <a:srgbClr val="000000"/>
                </a:solidFill>
                <a:effectLst/>
                <a:ea typeface="Times New Roman" panose="02020603050405020304" pitchFamily="18" charset="0"/>
              </a:rPr>
              <a:t>Quality assurance is an essential component of project management. Agree standards, and acceptance criteria and describe what success looks like adhering to national and institutional standards (e.g., the QAA Quality Code for Higher Education and your HEI’s Quality Handbook / Code of Practice). Test the outputs and deliverables to provide quality assurance to the governance group, stakeholders, and students (</a:t>
            </a:r>
            <a:r>
              <a:rPr lang="en-GB" sz="1100" i="1">
                <a:solidFill>
                  <a:srgbClr val="000000"/>
                </a:solidFill>
                <a:effectLst/>
                <a:ea typeface="Times New Roman" panose="02020603050405020304" pitchFamily="18" charset="0"/>
              </a:rPr>
              <a:t>see Pre-launch Review in Stage 3</a:t>
            </a:r>
            <a:r>
              <a:rPr lang="en-GB" sz="1100">
                <a:solidFill>
                  <a:srgbClr val="000000"/>
                </a:solidFill>
                <a:effectLst/>
                <a:ea typeface="Times New Roman" panose="02020603050405020304" pitchFamily="18" charset="0"/>
              </a:rPr>
              <a:t>).</a:t>
            </a:r>
            <a:endParaRPr lang="en-GB" sz="1100">
              <a:effectLst/>
              <a:ea typeface="Times New Roman" panose="02020603050405020304" pitchFamily="18" charset="0"/>
            </a:endParaRPr>
          </a:p>
        </p:txBody>
      </p:sp>
      <p:sp>
        <p:nvSpPr>
          <p:cNvPr id="22" name="TextBox 21">
            <a:extLst>
              <a:ext uri="{FF2B5EF4-FFF2-40B4-BE49-F238E27FC236}">
                <a16:creationId xmlns:a16="http://schemas.microsoft.com/office/drawing/2014/main" id="{2C40DD08-BDEC-4089-9872-6847F1D88130}"/>
              </a:ext>
            </a:extLst>
          </p:cNvPr>
          <p:cNvSpPr txBox="1"/>
          <p:nvPr/>
        </p:nvSpPr>
        <p:spPr>
          <a:xfrm>
            <a:off x="986352" y="46208"/>
            <a:ext cx="4248000" cy="369332"/>
          </a:xfrm>
          <a:prstGeom prst="rect">
            <a:avLst/>
          </a:prstGeom>
          <a:solidFill>
            <a:srgbClr val="77B3D2"/>
          </a:solidFill>
          <a:ln>
            <a:solidFill>
              <a:schemeClr val="accent1"/>
            </a:solidFill>
          </a:ln>
        </p:spPr>
        <p:txBody>
          <a:bodyPr wrap="square" rtlCol="0">
            <a:spAutoFit/>
          </a:bodyPr>
          <a:lstStyle/>
          <a:p>
            <a:r>
              <a:rPr lang="en-GB" b="1"/>
              <a:t>1. Idea and Initial Proposal: Key Activities</a:t>
            </a:r>
          </a:p>
        </p:txBody>
      </p:sp>
      <p:sp>
        <p:nvSpPr>
          <p:cNvPr id="7" name="TextBox 6">
            <a:extLst>
              <a:ext uri="{FF2B5EF4-FFF2-40B4-BE49-F238E27FC236}">
                <a16:creationId xmlns:a16="http://schemas.microsoft.com/office/drawing/2014/main" id="{6126BCCE-4C34-409A-8D7E-45DC5C0293D5}"/>
              </a:ext>
            </a:extLst>
          </p:cNvPr>
          <p:cNvSpPr txBox="1"/>
          <p:nvPr/>
        </p:nvSpPr>
        <p:spPr>
          <a:xfrm>
            <a:off x="493321" y="3689709"/>
            <a:ext cx="8231579" cy="1705759"/>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spcBef>
                <a:spcPts val="600"/>
              </a:spcBef>
              <a:spcAft>
                <a:spcPts val="600"/>
              </a:spcAft>
            </a:pPr>
            <a:r>
              <a:rPr lang="en-GB" sz="1200" b="1">
                <a:solidFill>
                  <a:schemeClr val="tx1"/>
                </a:solidFill>
                <a:effectLst/>
                <a:ea typeface="Times New Roman" panose="02020603050405020304" pitchFamily="18" charset="0"/>
              </a:rPr>
              <a:t>Discuss the proposal with Academic and Professional Services colleagues and the student body</a:t>
            </a:r>
          </a:p>
          <a:p>
            <a:pPr algn="just">
              <a:lnSpc>
                <a:spcPct val="110000"/>
              </a:lnSpc>
              <a:spcAft>
                <a:spcPts val="600"/>
              </a:spcAft>
            </a:pPr>
            <a:r>
              <a:rPr lang="en-GB" sz="1100">
                <a:solidFill>
                  <a:schemeClr val="tx1"/>
                </a:solidFill>
                <a:effectLst/>
                <a:ea typeface="Calibri" panose="020F0502020204030204" pitchFamily="34" charset="0"/>
                <a:cs typeface="Times New Roman" panose="02020603050405020304" pitchFamily="18" charset="0"/>
              </a:rPr>
              <a:t>You should now have a clear vision and rationale, some of the detail for the provision, and support from your Head of School / Dean (or equivalent) to write a proposal. During this process you should develop your thinking and discuss the proposal with your Academic and Professional Services colleagues.</a:t>
            </a:r>
          </a:p>
          <a:p>
            <a:pPr algn="just">
              <a:lnSpc>
                <a:spcPct val="110000"/>
              </a:lnSpc>
              <a:spcAft>
                <a:spcPts val="600"/>
              </a:spcAft>
            </a:pPr>
            <a:r>
              <a:rPr lang="en-GB" sz="1100">
                <a:solidFill>
                  <a:schemeClr val="tx1"/>
                </a:solidFill>
                <a:effectLst/>
                <a:ea typeface="Calibri" panose="020F0502020204030204" pitchFamily="34" charset="0"/>
                <a:cs typeface="Times New Roman" panose="02020603050405020304" pitchFamily="18" charset="0"/>
              </a:rPr>
              <a:t>Your colleagues will be able to add detail, share their experience and highlight barriers and considerations that will need to be addressed. </a:t>
            </a:r>
          </a:p>
          <a:p>
            <a:pPr algn="just">
              <a:lnSpc>
                <a:spcPct val="110000"/>
              </a:lnSpc>
              <a:spcAft>
                <a:spcPts val="600"/>
              </a:spcAft>
            </a:pPr>
            <a:r>
              <a:rPr lang="en-GB" sz="1100">
                <a:solidFill>
                  <a:schemeClr val="tx1"/>
                </a:solidFill>
                <a:effectLst/>
                <a:ea typeface="Calibri" panose="020F0502020204030204" pitchFamily="34" charset="0"/>
                <a:cs typeface="Times New Roman" panose="02020603050405020304" pitchFamily="18" charset="0"/>
              </a:rPr>
              <a:t>The CPW </a:t>
            </a:r>
            <a:r>
              <a:rPr lang="en-GB" sz="1100">
                <a:solidFill>
                  <a:schemeClr val="tx1"/>
                </a:solidFill>
                <a:ea typeface="Calibri" panose="020F0502020204030204" pitchFamily="34" charset="0"/>
                <a:cs typeface="Times New Roman" panose="02020603050405020304" pitchFamily="18" charset="0"/>
              </a:rPr>
              <a:t>project team</a:t>
            </a:r>
            <a:r>
              <a:rPr lang="en-GB" sz="1100">
                <a:solidFill>
                  <a:schemeClr val="tx1"/>
                </a:solidFill>
                <a:effectLst/>
                <a:ea typeface="Calibri" panose="020F0502020204030204" pitchFamily="34" charset="0"/>
                <a:cs typeface="Times New Roman" panose="02020603050405020304" pitchFamily="18" charset="0"/>
              </a:rPr>
              <a:t> has consulted with Academic</a:t>
            </a:r>
            <a:r>
              <a:rPr lang="en-GB" sz="1100">
                <a:solidFill>
                  <a:schemeClr val="tx1"/>
                </a:solidFill>
                <a:ea typeface="Calibri" panose="020F0502020204030204" pitchFamily="34" charset="0"/>
                <a:cs typeface="Times New Roman" panose="02020603050405020304" pitchFamily="18" charset="0"/>
              </a:rPr>
              <a:t> and </a:t>
            </a:r>
            <a:r>
              <a:rPr lang="en-GB" sz="1100">
                <a:solidFill>
                  <a:schemeClr val="tx1"/>
                </a:solidFill>
                <a:effectLst/>
                <a:ea typeface="Calibri" panose="020F0502020204030204" pitchFamily="34" charset="0"/>
                <a:cs typeface="Times New Roman" panose="02020603050405020304" pitchFamily="18" charset="0"/>
              </a:rPr>
              <a:t>Professional Services staff and student representatives at Welsh HEIs to capture barriers / risks and lessons learned (see </a:t>
            </a:r>
            <a:r>
              <a:rPr lang="en-GB" sz="1100" b="1">
                <a:solidFill>
                  <a:schemeClr val="tx1"/>
                </a:solidFill>
                <a:effectLst/>
                <a:ea typeface="Calibri" panose="020F0502020204030204" pitchFamily="34" charset="0"/>
                <a:cs typeface="Times New Roman" panose="02020603050405020304" pitchFamily="18" charset="0"/>
              </a:rPr>
              <a:t>Risk Log</a:t>
            </a:r>
            <a:r>
              <a:rPr lang="en-GB" sz="1100">
                <a:solidFill>
                  <a:schemeClr val="tx1"/>
                </a:solidFill>
                <a:effectLst/>
                <a:ea typeface="Calibri" panose="020F0502020204030204" pitchFamily="34" charset="0"/>
                <a:cs typeface="Times New Roman" panose="02020603050405020304" pitchFamily="18" charset="0"/>
              </a:rPr>
              <a:t>). A </a:t>
            </a:r>
            <a:r>
              <a:rPr lang="en-GB" sz="1100" b="1">
                <a:solidFill>
                  <a:schemeClr val="tx1"/>
                </a:solidFill>
                <a:effectLst/>
                <a:ea typeface="Calibri" panose="020F0502020204030204" pitchFamily="34" charset="0"/>
                <a:cs typeface="Times New Roman" panose="02020603050405020304" pitchFamily="18" charset="0"/>
              </a:rPr>
              <a:t>Storyboard</a:t>
            </a:r>
            <a:r>
              <a:rPr lang="en-GB" sz="1100">
                <a:solidFill>
                  <a:schemeClr val="tx1"/>
                </a:solidFill>
                <a:effectLst/>
                <a:ea typeface="Calibri" panose="020F0502020204030204" pitchFamily="34" charset="0"/>
                <a:cs typeface="Times New Roman" panose="02020603050405020304" pitchFamily="18" charset="0"/>
              </a:rPr>
              <a:t> </a:t>
            </a:r>
            <a:r>
              <a:rPr lang="en-GB" sz="1100">
                <a:solidFill>
                  <a:schemeClr val="tx1"/>
                </a:solidFill>
                <a:effectLst/>
                <a:ea typeface="Calibri" panose="020F0502020204030204" pitchFamily="34" charset="0"/>
                <a:cs typeface="Calibri" panose="020F0502020204030204" pitchFamily="34" charset="0"/>
              </a:rPr>
              <a:t>that describes interactions, </a:t>
            </a:r>
            <a:r>
              <a:rPr lang="en-GB" sz="1100">
                <a:solidFill>
                  <a:schemeClr val="tx1"/>
                </a:solidFill>
                <a:ea typeface="Calibri" panose="020F0502020204030204" pitchFamily="34" charset="0"/>
                <a:cs typeface="Calibri" panose="020F0502020204030204" pitchFamily="34" charset="0"/>
              </a:rPr>
              <a:t>may</a:t>
            </a:r>
            <a:r>
              <a:rPr lang="en-GB" sz="1100">
                <a:solidFill>
                  <a:schemeClr val="tx1"/>
                </a:solidFill>
                <a:effectLst/>
                <a:ea typeface="Calibri" panose="020F0502020204030204" pitchFamily="34" charset="0"/>
                <a:cs typeface="Calibri" panose="020F0502020204030204" pitchFamily="34" charset="0"/>
              </a:rPr>
              <a:t> prompt thought and discussion on things to consider.</a:t>
            </a:r>
            <a:endParaRPr lang="en-GB" sz="1100">
              <a:solidFill>
                <a:schemeClr val="tx1"/>
              </a:solidFill>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A2C0F25-824B-49AB-B33F-3BCABCA699BA}"/>
              </a:ext>
            </a:extLst>
          </p:cNvPr>
          <p:cNvSpPr txBox="1"/>
          <p:nvPr/>
        </p:nvSpPr>
        <p:spPr>
          <a:xfrm>
            <a:off x="9282571" y="3689709"/>
            <a:ext cx="2094838" cy="338554"/>
          </a:xfrm>
          <a:prstGeom prst="rect">
            <a:avLst/>
          </a:prstGeom>
          <a:noFill/>
        </p:spPr>
        <p:txBody>
          <a:bodyPr wrap="square" rtlCol="0">
            <a:spAutoFit/>
          </a:bodyPr>
          <a:lstStyle/>
          <a:p>
            <a:pPr algn="ctr"/>
            <a:r>
              <a:rPr lang="en-GB" sz="1600" b="1"/>
              <a:t>Useful resources:</a:t>
            </a:r>
          </a:p>
        </p:txBody>
      </p:sp>
      <p:graphicFrame>
        <p:nvGraphicFramePr>
          <p:cNvPr id="11" name="Object 10">
            <a:hlinkClick r:id="" action="ppaction://ole?verb=0"/>
            <a:extLst>
              <a:ext uri="{FF2B5EF4-FFF2-40B4-BE49-F238E27FC236}">
                <a16:creationId xmlns:a16="http://schemas.microsoft.com/office/drawing/2014/main" id="{DEC7E9B6-3708-4077-AA03-65AC4061D250}"/>
              </a:ext>
            </a:extLst>
          </p:cNvPr>
          <p:cNvGraphicFramePr>
            <a:graphicFrameLocks noChangeAspect="1"/>
          </p:cNvGraphicFramePr>
          <p:nvPr>
            <p:extLst>
              <p:ext uri="{D42A27DB-BD31-4B8C-83A1-F6EECF244321}">
                <p14:modId xmlns:p14="http://schemas.microsoft.com/office/powerpoint/2010/main" val="3955809280"/>
              </p:ext>
            </p:extLst>
          </p:nvPr>
        </p:nvGraphicFramePr>
        <p:xfrm>
          <a:off x="10477500" y="4578350"/>
          <a:ext cx="931863" cy="815975"/>
        </p:xfrm>
        <a:graphic>
          <a:graphicData uri="http://schemas.openxmlformats.org/presentationml/2006/ole">
            <mc:AlternateContent xmlns:mc="http://schemas.openxmlformats.org/markup-compatibility/2006">
              <mc:Choice xmlns:v="urn:schemas-microsoft-com:vml" Requires="v">
                <p:oleObj spid="_x0000_s3096" name="Packager Shell Object" showAsIcon="1" r:id="rId5" imgW="834480" imgH="732240" progId="Package">
                  <p:embed/>
                </p:oleObj>
              </mc:Choice>
              <mc:Fallback>
                <p:oleObj name="Packager Shell Object" showAsIcon="1" r:id="rId5" imgW="834480" imgH="732240" progId="Package">
                  <p:embed/>
                  <p:pic>
                    <p:nvPicPr>
                      <p:cNvPr id="11" name="Object 10">
                        <a:hlinkClick r:id="" action="ppaction://ole?verb=0"/>
                        <a:extLst>
                          <a:ext uri="{FF2B5EF4-FFF2-40B4-BE49-F238E27FC236}">
                            <a16:creationId xmlns:a16="http://schemas.microsoft.com/office/drawing/2014/main" id="{DEC7E9B6-3708-4077-AA03-65AC4061D250}"/>
                          </a:ext>
                        </a:extLst>
                      </p:cNvPr>
                      <p:cNvPicPr/>
                      <p:nvPr/>
                    </p:nvPicPr>
                    <p:blipFill>
                      <a:blip r:embed="rId6"/>
                      <a:stretch>
                        <a:fillRect/>
                      </a:stretch>
                    </p:blipFill>
                    <p:spPr>
                      <a:xfrm>
                        <a:off x="10477500" y="4578350"/>
                        <a:ext cx="931863" cy="815975"/>
                      </a:xfrm>
                      <a:prstGeom prst="rect">
                        <a:avLst/>
                      </a:prstGeom>
                    </p:spPr>
                  </p:pic>
                </p:oleObj>
              </mc:Fallback>
            </mc:AlternateContent>
          </a:graphicData>
        </a:graphic>
      </p:graphicFrame>
      <p:graphicFrame>
        <p:nvGraphicFramePr>
          <p:cNvPr id="12" name="Object 11">
            <a:hlinkClick r:id="" action="ppaction://ole?verb=1"/>
            <a:extLst>
              <a:ext uri="{FF2B5EF4-FFF2-40B4-BE49-F238E27FC236}">
                <a16:creationId xmlns:a16="http://schemas.microsoft.com/office/drawing/2014/main" id="{481E14C1-74A5-4A3A-BC5A-2BEAB89DFD87}"/>
              </a:ext>
            </a:extLst>
          </p:cNvPr>
          <p:cNvGraphicFramePr>
            <a:graphicFrameLocks noChangeAspect="1"/>
          </p:cNvGraphicFramePr>
          <p:nvPr>
            <p:extLst>
              <p:ext uri="{D42A27DB-BD31-4B8C-83A1-F6EECF244321}">
                <p14:modId xmlns:p14="http://schemas.microsoft.com/office/powerpoint/2010/main" val="3691392518"/>
              </p:ext>
            </p:extLst>
          </p:nvPr>
        </p:nvGraphicFramePr>
        <p:xfrm>
          <a:off x="9234488" y="4578350"/>
          <a:ext cx="933450" cy="815975"/>
        </p:xfrm>
        <a:graphic>
          <a:graphicData uri="http://schemas.openxmlformats.org/presentationml/2006/ole">
            <mc:AlternateContent xmlns:mc="http://schemas.openxmlformats.org/markup-compatibility/2006">
              <mc:Choice xmlns:v="urn:schemas-microsoft-com:vml" Requires="v">
                <p:oleObj spid="_x0000_s3097" name="Worksheet" showAsIcon="1" r:id="rId7" imgW="834480" imgH="732240" progId="Excel.Sheet.12">
                  <p:embed/>
                </p:oleObj>
              </mc:Choice>
              <mc:Fallback>
                <p:oleObj name="Worksheet" showAsIcon="1" r:id="rId7" imgW="834480" imgH="732240" progId="Excel.Sheet.12">
                  <p:embed/>
                  <p:pic>
                    <p:nvPicPr>
                      <p:cNvPr id="12" name="Object 11">
                        <a:hlinkClick r:id="" action="ppaction://ole?verb=1"/>
                        <a:extLst>
                          <a:ext uri="{FF2B5EF4-FFF2-40B4-BE49-F238E27FC236}">
                            <a16:creationId xmlns:a16="http://schemas.microsoft.com/office/drawing/2014/main" id="{481E14C1-74A5-4A3A-BC5A-2BEAB89DFD87}"/>
                          </a:ext>
                        </a:extLst>
                      </p:cNvPr>
                      <p:cNvPicPr/>
                      <p:nvPr/>
                    </p:nvPicPr>
                    <p:blipFill>
                      <a:blip r:embed="rId8"/>
                      <a:stretch>
                        <a:fillRect/>
                      </a:stretch>
                    </p:blipFill>
                    <p:spPr>
                      <a:xfrm>
                        <a:off x="9234488" y="4578350"/>
                        <a:ext cx="933450" cy="815975"/>
                      </a:xfrm>
                      <a:prstGeom prst="rect">
                        <a:avLst/>
                      </a:prstGeom>
                    </p:spPr>
                  </p:pic>
                </p:oleObj>
              </mc:Fallback>
            </mc:AlternateContent>
          </a:graphicData>
        </a:graphic>
      </p:graphicFrame>
    </p:spTree>
    <p:extLst>
      <p:ext uri="{BB962C8B-B14F-4D97-AF65-F5344CB8AC3E}">
        <p14:creationId xmlns:p14="http://schemas.microsoft.com/office/powerpoint/2010/main" val="405266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EF221B4-620A-434D-B215-12C23F462807}"/>
              </a:ext>
            </a:extLst>
          </p:cNvPr>
          <p:cNvSpPr txBox="1"/>
          <p:nvPr/>
        </p:nvSpPr>
        <p:spPr>
          <a:xfrm>
            <a:off x="493321" y="2564600"/>
            <a:ext cx="11196000" cy="1462966"/>
          </a:xfrm>
          <a:prstGeom prst="rect">
            <a:avLst/>
          </a:prstGeom>
          <a:noFill/>
        </p:spPr>
        <p:style>
          <a:lnRef idx="2">
            <a:schemeClr val="accent1"/>
          </a:lnRef>
          <a:fillRef idx="1">
            <a:schemeClr val="lt1"/>
          </a:fillRef>
          <a:effectRef idx="0">
            <a:schemeClr val="accent1"/>
          </a:effectRef>
          <a:fontRef idx="minor">
            <a:schemeClr val="dk1"/>
          </a:fontRef>
        </p:style>
        <p:txBody>
          <a:bodyPr wrap="square">
            <a:normAutofit fontScale="25000" lnSpcReduction="20000"/>
          </a:bodyPr>
          <a:lstStyle/>
          <a:p>
            <a:pPr>
              <a:lnSpc>
                <a:spcPct val="120000"/>
              </a:lnSpc>
              <a:spcBef>
                <a:spcPts val="600"/>
              </a:spcBef>
              <a:spcAft>
                <a:spcPts val="600"/>
              </a:spcAft>
            </a:pPr>
            <a:r>
              <a:rPr lang="en-GB" sz="4800" b="1">
                <a:solidFill>
                  <a:schemeClr val="tx1"/>
                </a:solidFill>
                <a:effectLst/>
                <a:ea typeface="Times New Roman" panose="02020603050405020304" pitchFamily="18" charset="0"/>
              </a:rPr>
              <a:t>Investigate Welsh medium provision (and resources)</a:t>
            </a:r>
          </a:p>
          <a:p>
            <a:pPr algn="just">
              <a:lnSpc>
                <a:spcPct val="130000"/>
              </a:lnSpc>
              <a:spcAft>
                <a:spcPts val="600"/>
              </a:spcAft>
            </a:pPr>
            <a:r>
              <a:rPr lang="en-GB" sz="4400">
                <a:effectLst/>
                <a:latin typeface="Calibri" panose="020F0502020204030204" pitchFamily="34" charset="0"/>
                <a:ea typeface="Calibri" panose="020F0502020204030204" pitchFamily="34" charset="0"/>
                <a:cs typeface="Calibri" panose="020F0502020204030204" pitchFamily="34" charset="0"/>
              </a:rPr>
              <a:t>It is essential to comply with the Welsh language policy of the institutions involved. Discuss your idea with the Welsh language representative at your HEI to understand requirements and how they can help. Consider the capacity for delivery in the medium of Welsh (e.g., staff, resources, assessment, external examination) and plan and cost accordingly.</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600"/>
              </a:spcAft>
            </a:pPr>
            <a:r>
              <a:rPr lang="en-GB" sz="4400">
                <a:effectLst/>
                <a:latin typeface="Calibri" panose="020F0502020204030204" pitchFamily="34" charset="0"/>
                <a:ea typeface="Calibri" panose="020F0502020204030204" pitchFamily="34" charset="0"/>
                <a:cs typeface="Calibri" panose="020F0502020204030204" pitchFamily="34" charset="0"/>
              </a:rPr>
              <a:t>The </a:t>
            </a:r>
            <a:r>
              <a:rPr lang="en-GB" sz="4400" b="1" u="sng">
                <a:solidFill>
                  <a:schemeClr val="accent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Coleg Cymraeg Cenedlaethol</a:t>
            </a:r>
            <a:r>
              <a:rPr lang="en-GB" sz="4400" b="1">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GB" sz="4400">
                <a:solidFill>
                  <a:srgbClr val="201F1E"/>
                </a:solidFill>
                <a:effectLst/>
                <a:latin typeface="Calibri" panose="020F0502020204030204" pitchFamily="34" charset="0"/>
                <a:ea typeface="Calibri" panose="020F0502020204030204" pitchFamily="34" charset="0"/>
                <a:cs typeface="Calibri" panose="020F0502020204030204" pitchFamily="34" charset="0"/>
              </a:rPr>
              <a:t>has significant experience and expertise in developing Welsh medium provision across HEIs in Wales and may provide advice and guidance on the opportunities and challenges that may arise. More specifically, the Coleg may work with you to ensure that the collaborative provision identifies opportunities to develop and enhance the Welsh medium provision further.</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ction Button: Go to Beginning 13">
            <a:hlinkClick r:id="rId4"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49D2DDA-A988-4B72-ADB5-52B9228F079A}"/>
              </a:ext>
            </a:extLst>
          </p:cNvPr>
          <p:cNvSpPr txBox="1"/>
          <p:nvPr/>
        </p:nvSpPr>
        <p:spPr>
          <a:xfrm>
            <a:off x="493321" y="817200"/>
            <a:ext cx="11196000" cy="1605839"/>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20000"/>
              </a:lnSpc>
              <a:spcBef>
                <a:spcPts val="600"/>
              </a:spcBef>
              <a:spcAft>
                <a:spcPts val="600"/>
              </a:spcAft>
            </a:pPr>
            <a:r>
              <a:rPr lang="en-GB" sz="1200" b="1">
                <a:solidFill>
                  <a:schemeClr val="tx1"/>
                </a:solidFill>
                <a:effectLst/>
                <a:ea typeface="Times New Roman" panose="02020603050405020304" pitchFamily="18" charset="0"/>
              </a:rPr>
              <a:t>Undertake market research evidencing employment opportunities, employer expectations and any Professional, Statutory and Regulatory Body requirements</a:t>
            </a:r>
          </a:p>
          <a:p>
            <a:pPr algn="just">
              <a:lnSpc>
                <a:spcPct val="107000"/>
              </a:lnSpc>
              <a:spcAft>
                <a:spcPts val="800"/>
              </a:spcAft>
            </a:pPr>
            <a:r>
              <a:rPr lang="en-GB" sz="1100">
                <a:solidFill>
                  <a:schemeClr val="tx1"/>
                </a:solidFill>
                <a:effectLst/>
                <a:ea typeface="Calibri" panose="020F0502020204030204" pitchFamily="34" charset="0"/>
                <a:cs typeface="Times New Roman" panose="02020603050405020304" pitchFamily="18" charset="0"/>
              </a:rPr>
              <a:t>Identify skills and employment benefits for students who will study the collaborative provision. What are the employment opportunities, what skills will they gain, what is the demand for those skills? Work with business and industry directly, or through </a:t>
            </a:r>
            <a:r>
              <a:rPr lang="en-GB" sz="1100" b="1" u="sng">
                <a:solidFill>
                  <a:schemeClr val="accent1"/>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Regional Skills Partnerships</a:t>
            </a:r>
            <a:r>
              <a:rPr lang="en-GB" sz="1100" b="1">
                <a:solidFill>
                  <a:schemeClr val="accent1"/>
                </a:solidFill>
                <a:effectLst/>
                <a:ea typeface="Calibri" panose="020F0502020204030204" pitchFamily="34" charset="0"/>
                <a:cs typeface="Times New Roman" panose="02020603050405020304" pitchFamily="18" charset="0"/>
              </a:rPr>
              <a:t> </a:t>
            </a:r>
            <a:r>
              <a:rPr lang="en-GB" sz="1100">
                <a:solidFill>
                  <a:schemeClr val="tx1"/>
                </a:solidFill>
                <a:effectLst/>
                <a:ea typeface="Calibri" panose="020F0502020204030204" pitchFamily="34" charset="0"/>
                <a:cs typeface="Times New Roman" panose="02020603050405020304" pitchFamily="18" charset="0"/>
              </a:rPr>
              <a:t>to find out what skills they want of graduates and build these into the provision. </a:t>
            </a:r>
          </a:p>
          <a:p>
            <a:pPr algn="just">
              <a:lnSpc>
                <a:spcPct val="107000"/>
              </a:lnSpc>
              <a:spcAft>
                <a:spcPts val="800"/>
              </a:spcAft>
            </a:pPr>
            <a:r>
              <a:rPr lang="en-GB" sz="1100">
                <a:solidFill>
                  <a:schemeClr val="tx1"/>
                </a:solidFill>
                <a:effectLst/>
                <a:ea typeface="Calibri" panose="020F0502020204030204" pitchFamily="34" charset="0"/>
                <a:cs typeface="Times New Roman" panose="02020603050405020304" pitchFamily="18" charset="0"/>
              </a:rPr>
              <a:t>Employee skills surveys and reports on that data can also provide useful insights (search for the latest surveys and reports on the internet).</a:t>
            </a:r>
          </a:p>
          <a:p>
            <a:pPr algn="just">
              <a:lnSpc>
                <a:spcPct val="107000"/>
              </a:lnSpc>
              <a:spcAft>
                <a:spcPts val="800"/>
              </a:spcAft>
            </a:pPr>
            <a:r>
              <a:rPr lang="en-GB" sz="1100">
                <a:solidFill>
                  <a:schemeClr val="tx1"/>
                </a:solidFill>
                <a:effectLst/>
                <a:ea typeface="Calibri" panose="020F0502020204030204" pitchFamily="34" charset="0"/>
                <a:cs typeface="Times New Roman" panose="02020603050405020304" pitchFamily="18" charset="0"/>
              </a:rPr>
              <a:t>If your subject has a </a:t>
            </a:r>
            <a:r>
              <a:rPr lang="en-GB" sz="1100" b="1" u="sng">
                <a:solidFill>
                  <a:schemeClr val="accent1"/>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Professional, Statutory and Regulatory Body</a:t>
            </a:r>
            <a:r>
              <a:rPr lang="en-GB" sz="1100">
                <a:solidFill>
                  <a:schemeClr val="tx1"/>
                </a:solidFill>
                <a:effectLst/>
                <a:ea typeface="Calibri" panose="020F0502020204030204" pitchFamily="34" charset="0"/>
                <a:cs typeface="Times New Roman" panose="02020603050405020304" pitchFamily="18" charset="0"/>
              </a:rPr>
              <a:t>, ensure that you </a:t>
            </a:r>
            <a:r>
              <a:rPr lang="en-GB" sz="1100">
                <a:solidFill>
                  <a:schemeClr val="tx1"/>
                </a:solidFill>
                <a:ea typeface="Calibri" panose="020F0502020204030204" pitchFamily="34" charset="0"/>
                <a:cs typeface="Times New Roman" panose="02020603050405020304" pitchFamily="18" charset="0"/>
              </a:rPr>
              <a:t>consult</a:t>
            </a:r>
            <a:r>
              <a:rPr lang="en-GB" sz="1100">
                <a:solidFill>
                  <a:schemeClr val="tx1"/>
                </a:solidFill>
                <a:effectLst/>
                <a:ea typeface="Calibri" panose="020F0502020204030204" pitchFamily="34" charset="0"/>
                <a:cs typeface="Times New Roman" panose="02020603050405020304" pitchFamily="18" charset="0"/>
              </a:rPr>
              <a:t> with them on the idea, design and development as they  may set standards and need to approve the content.   </a:t>
            </a:r>
          </a:p>
        </p:txBody>
      </p:sp>
      <p:sp>
        <p:nvSpPr>
          <p:cNvPr id="42" name="Rectangle 41">
            <a:extLst>
              <a:ext uri="{FF2B5EF4-FFF2-40B4-BE49-F238E27FC236}">
                <a16:creationId xmlns:a16="http://schemas.microsoft.com/office/drawing/2014/main" id="{1FC26610-4C49-47DF-A087-AB5CD759E43B}"/>
              </a:ext>
            </a:extLst>
          </p:cNvPr>
          <p:cNvSpPr/>
          <p:nvPr/>
        </p:nvSpPr>
        <p:spPr>
          <a:xfrm>
            <a:off x="493321" y="4266415"/>
            <a:ext cx="4026310" cy="32482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fontAlgn="b"/>
            <a:r>
              <a:rPr lang="en-GB" sz="1400" u="none" strike="noStrike">
                <a:effectLst/>
              </a:rPr>
              <a:t>Gateway decision to </a:t>
            </a:r>
            <a:r>
              <a:rPr lang="en-GB" sz="1400"/>
              <a:t>proceed with a proposal</a:t>
            </a:r>
            <a:endParaRPr lang="en-GB" sz="1400" b="0" i="0" u="none" strike="noStrike">
              <a:solidFill>
                <a:srgbClr val="000000"/>
              </a:solidFill>
              <a:effectLst/>
              <a:latin typeface="Calibri" panose="020F0502020204030204" pitchFamily="34" charset="0"/>
            </a:endParaRPr>
          </a:p>
        </p:txBody>
      </p:sp>
      <p:sp>
        <p:nvSpPr>
          <p:cNvPr id="43" name="TextBox 42">
            <a:extLst>
              <a:ext uri="{FF2B5EF4-FFF2-40B4-BE49-F238E27FC236}">
                <a16:creationId xmlns:a16="http://schemas.microsoft.com/office/drawing/2014/main" id="{293C82CD-5435-4C86-8F28-9E7CE4D275AD}"/>
              </a:ext>
            </a:extLst>
          </p:cNvPr>
          <p:cNvSpPr txBox="1"/>
          <p:nvPr/>
        </p:nvSpPr>
        <p:spPr>
          <a:xfrm>
            <a:off x="418077" y="4771240"/>
            <a:ext cx="11243147" cy="446597"/>
          </a:xfrm>
          <a:prstGeom prst="rect">
            <a:avLst/>
          </a:prstGeom>
          <a:noFill/>
        </p:spPr>
        <p:txBody>
          <a:bodyPr wrap="square">
            <a:spAutoFit/>
          </a:bodyPr>
          <a:lstStyle/>
          <a:p>
            <a:pPr algn="just">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You will need approval at University /College / Faculty level (depending on your HEI) to proceed to writing a full proposal. For example, the Head of School (or equivalent) will discuss the idea with the Dean (or equivalent) and decide if this should be developed into a full proposal for the new provision. </a:t>
            </a:r>
          </a:p>
        </p:txBody>
      </p:sp>
      <p:sp>
        <p:nvSpPr>
          <p:cNvPr id="21" name="TextBox 20">
            <a:extLst>
              <a:ext uri="{FF2B5EF4-FFF2-40B4-BE49-F238E27FC236}">
                <a16:creationId xmlns:a16="http://schemas.microsoft.com/office/drawing/2014/main" id="{708E0B13-E766-4038-8A38-8BB03AEF18E6}"/>
              </a:ext>
            </a:extLst>
          </p:cNvPr>
          <p:cNvSpPr txBox="1"/>
          <p:nvPr/>
        </p:nvSpPr>
        <p:spPr>
          <a:xfrm>
            <a:off x="986352" y="46208"/>
            <a:ext cx="4248000" cy="369332"/>
          </a:xfrm>
          <a:prstGeom prst="rect">
            <a:avLst/>
          </a:prstGeom>
          <a:solidFill>
            <a:srgbClr val="77B3D2"/>
          </a:solidFill>
          <a:ln>
            <a:solidFill>
              <a:schemeClr val="accent1"/>
            </a:solidFill>
          </a:ln>
        </p:spPr>
        <p:txBody>
          <a:bodyPr wrap="square" rtlCol="0">
            <a:spAutoFit/>
          </a:bodyPr>
          <a:lstStyle/>
          <a:p>
            <a:r>
              <a:rPr lang="en-GB" b="1"/>
              <a:t>1. Idea and Initial Proposal: Key Activities</a:t>
            </a:r>
          </a:p>
        </p:txBody>
      </p:sp>
    </p:spTree>
    <p:extLst>
      <p:ext uri="{BB962C8B-B14F-4D97-AF65-F5344CB8AC3E}">
        <p14:creationId xmlns:p14="http://schemas.microsoft.com/office/powerpoint/2010/main" val="1365746329"/>
      </p:ext>
    </p:extLst>
  </p:cSld>
  <p:clrMapOvr>
    <a:masterClrMapping/>
  </p:clrMapOvr>
</p:sld>
</file>

<file path=ppt/theme/theme1.xml><?xml version="1.0" encoding="utf-8"?>
<a:theme xmlns:a="http://schemas.openxmlformats.org/drawingml/2006/main" name="Retrospect">
  <a:themeElements>
    <a:clrScheme name="Custom 11">
      <a:dk1>
        <a:sysClr val="windowText" lastClr="000000"/>
      </a:dk1>
      <a:lt1>
        <a:sysClr val="window" lastClr="FFFFFF"/>
      </a:lt1>
      <a:dk2>
        <a:srgbClr val="455F51"/>
      </a:dk2>
      <a:lt2>
        <a:srgbClr val="E2DFCC"/>
      </a:lt2>
      <a:accent1>
        <a:srgbClr val="4E9040"/>
      </a:accent1>
      <a:accent2>
        <a:srgbClr val="BC2024"/>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6035</Words>
  <Application>Microsoft Office PowerPoint</Application>
  <PresentationFormat>Widescreen</PresentationFormat>
  <Paragraphs>255</Paragraphs>
  <Slides>23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32" baseType="lpstr">
      <vt:lpstr>Arial</vt:lpstr>
      <vt:lpstr>Calibri</vt:lpstr>
      <vt:lpstr>Calibri Light</vt:lpstr>
      <vt:lpstr>Symbol</vt:lpstr>
      <vt:lpstr>Times New Roman</vt:lpstr>
      <vt:lpstr>Retrospect</vt:lpstr>
      <vt:lpstr>Document</vt:lpstr>
      <vt:lpstr>Worksheet</vt:lpstr>
      <vt:lpstr>Packager Shell Object</vt:lpstr>
      <vt:lpstr>Collaborative Provision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2022-03-21T11:35:50Z</dcterms:created>
  <dcterms:modified xsi:type="dcterms:W3CDTF">2022-03-21T11:36:32Z</dcterms:modified>
</cp:coreProperties>
</file>