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1"/>
  </p:sldMasterIdLst>
  <p:notesMasterIdLst>
    <p:notesMasterId r:id="rId25"/>
  </p:notesMasterIdLst>
  <p:sldIdLst>
    <p:sldId id="276" r:id="rId2"/>
    <p:sldId id="300" r:id="rId3"/>
    <p:sldId id="301" r:id="rId4"/>
    <p:sldId id="269" r:id="rId5"/>
    <p:sldId id="290" r:id="rId6"/>
    <p:sldId id="291" r:id="rId7"/>
    <p:sldId id="302" r:id="rId8"/>
    <p:sldId id="303" r:id="rId9"/>
    <p:sldId id="292" r:id="rId10"/>
    <p:sldId id="304" r:id="rId11"/>
    <p:sldId id="285" r:id="rId12"/>
    <p:sldId id="286" r:id="rId13"/>
    <p:sldId id="297" r:id="rId14"/>
    <p:sldId id="282" r:id="rId15"/>
    <p:sldId id="283" r:id="rId16"/>
    <p:sldId id="294" r:id="rId17"/>
    <p:sldId id="284" r:id="rId18"/>
    <p:sldId id="306" r:id="rId19"/>
    <p:sldId id="287" r:id="rId20"/>
    <p:sldId id="288" r:id="rId21"/>
    <p:sldId id="298" r:id="rId22"/>
    <p:sldId id="299" r:id="rId23"/>
    <p:sldId id="30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1E"/>
    <a:srgbClr val="BCB100"/>
    <a:srgbClr val="00BEB8"/>
    <a:srgbClr val="77B3D2"/>
    <a:srgbClr val="007BB1"/>
    <a:srgbClr val="BBB000"/>
    <a:srgbClr val="B743B9"/>
    <a:srgbClr val="7A53C4"/>
    <a:srgbClr val="80BCFF"/>
    <a:srgbClr val="B7A1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66E2F-7F5E-4CFB-8766-18B135245002}" v="9" dt="2022-03-21T11:38:35.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1.xml"/><Relationship Id="rId1" Type="http://schemas.openxmlformats.org/officeDocument/2006/relationships/slide" Target="../slides/slide4.xml"/><Relationship Id="rId4"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A5A26-3404-4789-819C-7DE032E3D374}"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GB"/>
        </a:p>
      </dgm:t>
    </dgm:pt>
    <dgm:pt modelId="{E9BBCBBE-DA2A-4C89-8D5D-DC19427F9E44}">
      <dgm:prSet phldrT="[Text]"/>
      <dgm:spPr>
        <a:solidFill>
          <a:srgbClr val="77B3D2"/>
        </a:solidFill>
        <a:ln>
          <a:solidFill>
            <a:schemeClr val="accent1">
              <a:lumMod val="75000"/>
            </a:schemeClr>
          </a:solidFill>
        </a:ln>
      </dgm:spPr>
      <dgm:t>
        <a:bodyPr/>
        <a:lstStyle/>
        <a:p>
          <a:r>
            <a:rPr lang="en-GB"/>
            <a:t>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E05D0A0-8CFA-43A8-9B5B-477B03BF257C}" type="parTrans" cxnId="{9CA324C8-ED57-453C-8F0C-2DDA681F119F}">
      <dgm:prSet/>
      <dgm:spPr/>
      <dgm:t>
        <a:bodyPr/>
        <a:lstStyle/>
        <a:p>
          <a:endParaRPr lang="en-GB"/>
        </a:p>
      </dgm:t>
    </dgm:pt>
    <dgm:pt modelId="{30A67C82-10B3-4C64-AB95-968E21509733}" type="sibTrans" cxnId="{9CA324C8-ED57-453C-8F0C-2DDA681F119F}">
      <dgm:prSet/>
      <dgm:spPr/>
      <dgm:t>
        <a:bodyPr/>
        <a:lstStyle/>
        <a:p>
          <a:endParaRPr lang="en-GB"/>
        </a:p>
      </dgm:t>
    </dgm:pt>
    <dgm:pt modelId="{74827D0F-B270-4BDF-8681-E747F3440CE4}">
      <dgm:prSet phldrT="[Text]"/>
      <dgm:spPr>
        <a:solidFill>
          <a:srgbClr val="FF791E"/>
        </a:solidFill>
        <a:ln>
          <a:solidFill>
            <a:schemeClr val="accent1">
              <a:lumMod val="75000"/>
            </a:schemeClr>
          </a:solidFill>
        </a:ln>
      </dgm:spPr>
      <dgm:t>
        <a:bodyPr/>
        <a:lstStyle/>
        <a:p>
          <a:r>
            <a:rPr lang="en-GB"/>
            <a:t>		</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BC00251-4E08-465E-B9D5-895DBDB19184}" type="parTrans" cxnId="{0677C2AF-6D52-4EC0-AFFD-058F2A89450F}">
      <dgm:prSet/>
      <dgm:spPr/>
      <dgm:t>
        <a:bodyPr/>
        <a:lstStyle/>
        <a:p>
          <a:endParaRPr lang="en-GB"/>
        </a:p>
      </dgm:t>
    </dgm:pt>
    <dgm:pt modelId="{29C60222-C91F-488A-B96F-B76B925CFF9A}" type="sibTrans" cxnId="{0677C2AF-6D52-4EC0-AFFD-058F2A89450F}">
      <dgm:prSet/>
      <dgm:spPr/>
      <dgm:t>
        <a:bodyPr/>
        <a:lstStyle/>
        <a:p>
          <a:endParaRPr lang="en-GB"/>
        </a:p>
      </dgm:t>
    </dgm:pt>
    <dgm:pt modelId="{6B53F5CD-79EF-4914-A675-E5EB664A1329}">
      <dgm:prSet phldrT="[Text]"/>
      <dgm:spPr>
        <a:solidFill>
          <a:srgbClr val="00BEB8"/>
        </a:solidFill>
        <a:ln>
          <a:solidFill>
            <a:schemeClr val="accent1">
              <a:lumMod val="75000"/>
            </a:schemeClr>
          </a:solidFill>
        </a:ln>
      </dgm:spPr>
      <dgm:t>
        <a:bodyPr/>
        <a:lstStyle/>
        <a:p>
          <a:r>
            <a:rPr lang="en-GB"/>
            <a:t>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C718D1E-09E5-4C4E-ABB9-493F830AFC53}" type="sibTrans" cxnId="{F62EA508-56FF-4333-BD48-20B82BFBF353}">
      <dgm:prSet/>
      <dgm:spPr/>
      <dgm:t>
        <a:bodyPr/>
        <a:lstStyle/>
        <a:p>
          <a:endParaRPr lang="en-GB"/>
        </a:p>
      </dgm:t>
    </dgm:pt>
    <dgm:pt modelId="{3CAAF0EC-3C2A-40B2-9E91-0343D1DB9FBA}" type="parTrans" cxnId="{F62EA508-56FF-4333-BD48-20B82BFBF353}">
      <dgm:prSet/>
      <dgm:spPr/>
      <dgm:t>
        <a:bodyPr/>
        <a:lstStyle/>
        <a:p>
          <a:endParaRPr lang="en-GB"/>
        </a:p>
      </dgm:t>
    </dgm:pt>
    <dgm:pt modelId="{AC3D1445-EFF1-439D-9709-0408DB5F2267}">
      <dgm:prSet phldrT="[Text]"/>
      <dgm:spPr>
        <a:solidFill>
          <a:srgbClr val="BCB100"/>
        </a:solidFill>
        <a:ln>
          <a:solidFill>
            <a:schemeClr val="accent1">
              <a:lumMod val="75000"/>
            </a:schemeClr>
          </a:solidFill>
        </a:ln>
      </dgm:spPr>
      <dgm:t>
        <a:bodyPr/>
        <a:lstStyle/>
        <a:p>
          <a:r>
            <a:rPr lang="en-GB"/>
            <a:t>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968160A-8392-4EED-914F-539CCA3198C9}" type="sibTrans" cxnId="{573D41E1-F763-4F70-B24D-D54C4557164E}">
      <dgm:prSet/>
      <dgm:spPr/>
      <dgm:t>
        <a:bodyPr/>
        <a:lstStyle/>
        <a:p>
          <a:endParaRPr lang="en-GB"/>
        </a:p>
      </dgm:t>
    </dgm:pt>
    <dgm:pt modelId="{3AAD5EA5-4228-4A22-A8BB-FFCAF4F974AF}" type="parTrans" cxnId="{573D41E1-F763-4F70-B24D-D54C4557164E}">
      <dgm:prSet/>
      <dgm:spPr/>
      <dgm:t>
        <a:bodyPr/>
        <a:lstStyle/>
        <a:p>
          <a:endParaRPr lang="en-GB"/>
        </a:p>
      </dgm:t>
    </dgm:pt>
    <dgm:pt modelId="{848A7B26-F455-4EAC-803E-5238196EDA7E}" type="pres">
      <dgm:prSet presAssocID="{AE9A5A26-3404-4789-819C-7DE032E3D374}" presName="outerComposite" presStyleCnt="0">
        <dgm:presLayoutVars>
          <dgm:chMax val="5"/>
          <dgm:dir/>
          <dgm:resizeHandles val="exact"/>
        </dgm:presLayoutVars>
      </dgm:prSet>
      <dgm:spPr/>
    </dgm:pt>
    <dgm:pt modelId="{03D8E8DA-5806-4E13-967A-EF0533ABE68A}" type="pres">
      <dgm:prSet presAssocID="{AE9A5A26-3404-4789-819C-7DE032E3D374}" presName="dummyMaxCanvas" presStyleCnt="0">
        <dgm:presLayoutVars/>
      </dgm:prSet>
      <dgm:spPr/>
    </dgm:pt>
    <dgm:pt modelId="{1484E8AB-84FD-4C40-9A3D-AB5F3F5B83EB}" type="pres">
      <dgm:prSet presAssocID="{AE9A5A26-3404-4789-819C-7DE032E3D374}" presName="FourNodes_1" presStyleLbl="node1" presStyleIdx="0" presStyleCnt="4">
        <dgm:presLayoutVars>
          <dgm:bulletEnabled val="1"/>
        </dgm:presLayoutVars>
      </dgm:prSet>
      <dgm:spPr/>
    </dgm:pt>
    <dgm:pt modelId="{6C3F46C0-5E80-4012-A696-98978EA151C3}" type="pres">
      <dgm:prSet presAssocID="{AE9A5A26-3404-4789-819C-7DE032E3D374}" presName="FourNodes_2" presStyleLbl="node1" presStyleIdx="1" presStyleCnt="4">
        <dgm:presLayoutVars>
          <dgm:bulletEnabled val="1"/>
        </dgm:presLayoutVars>
      </dgm:prSet>
      <dgm:spPr/>
    </dgm:pt>
    <dgm:pt modelId="{0E8EDD8E-1A03-4B9D-B823-3E15E9184F40}" type="pres">
      <dgm:prSet presAssocID="{AE9A5A26-3404-4789-819C-7DE032E3D374}" presName="FourNodes_3" presStyleLbl="node1" presStyleIdx="2" presStyleCnt="4">
        <dgm:presLayoutVars>
          <dgm:bulletEnabled val="1"/>
        </dgm:presLayoutVars>
      </dgm:prSet>
      <dgm:spPr/>
    </dgm:pt>
    <dgm:pt modelId="{31EE0239-5DDE-4B01-86A8-B2EEA734E952}" type="pres">
      <dgm:prSet presAssocID="{AE9A5A26-3404-4789-819C-7DE032E3D374}" presName="FourNodes_4" presStyleLbl="node1" presStyleIdx="3" presStyleCnt="4">
        <dgm:presLayoutVars>
          <dgm:bulletEnabled val="1"/>
        </dgm:presLayoutVars>
      </dgm:prSet>
      <dgm:spPr/>
    </dgm:pt>
    <dgm:pt modelId="{57CD6BC4-2CAC-45DB-B898-30D75EF58229}" type="pres">
      <dgm:prSet presAssocID="{AE9A5A26-3404-4789-819C-7DE032E3D374}" presName="FourConn_1-2" presStyleLbl="fgAccFollowNode1" presStyleIdx="0" presStyleCnt="3" custLinFactNeighborX="-43528" custLinFactNeighborY="3840">
        <dgm:presLayoutVars>
          <dgm:bulletEnabled val="1"/>
        </dgm:presLayoutVars>
      </dgm:prSet>
      <dgm:spPr/>
    </dgm:pt>
    <dgm:pt modelId="{16EE5048-F8D9-4D6F-8C4E-279D2027FBF2}" type="pres">
      <dgm:prSet presAssocID="{AE9A5A26-3404-4789-819C-7DE032E3D374}" presName="FourConn_2-3" presStyleLbl="fgAccFollowNode1" presStyleIdx="1" presStyleCnt="3" custLinFactNeighborX="-43528" custLinFactNeighborY="3840">
        <dgm:presLayoutVars>
          <dgm:bulletEnabled val="1"/>
        </dgm:presLayoutVars>
      </dgm:prSet>
      <dgm:spPr/>
    </dgm:pt>
    <dgm:pt modelId="{B8213F79-9251-44A0-813E-5EF8AB9CCEA1}" type="pres">
      <dgm:prSet presAssocID="{AE9A5A26-3404-4789-819C-7DE032E3D374}" presName="FourConn_3-4" presStyleLbl="fgAccFollowNode1" presStyleIdx="2" presStyleCnt="3" custLinFactNeighborX="-43528" custLinFactNeighborY="3840">
        <dgm:presLayoutVars>
          <dgm:bulletEnabled val="1"/>
        </dgm:presLayoutVars>
      </dgm:prSet>
      <dgm:spPr/>
    </dgm:pt>
    <dgm:pt modelId="{D7031DDE-9B5D-45E3-9C57-79369A739B77}" type="pres">
      <dgm:prSet presAssocID="{AE9A5A26-3404-4789-819C-7DE032E3D374}" presName="FourNodes_1_text" presStyleLbl="node1" presStyleIdx="3" presStyleCnt="4">
        <dgm:presLayoutVars>
          <dgm:bulletEnabled val="1"/>
        </dgm:presLayoutVars>
      </dgm:prSet>
      <dgm:spPr/>
    </dgm:pt>
    <dgm:pt modelId="{7759258B-2AFE-4F10-8AF8-84EE57D695A4}" type="pres">
      <dgm:prSet presAssocID="{AE9A5A26-3404-4789-819C-7DE032E3D374}" presName="FourNodes_2_text" presStyleLbl="node1" presStyleIdx="3" presStyleCnt="4">
        <dgm:presLayoutVars>
          <dgm:bulletEnabled val="1"/>
        </dgm:presLayoutVars>
      </dgm:prSet>
      <dgm:spPr/>
    </dgm:pt>
    <dgm:pt modelId="{E710160A-8BC8-41C2-B743-0094B267B624}" type="pres">
      <dgm:prSet presAssocID="{AE9A5A26-3404-4789-819C-7DE032E3D374}" presName="FourNodes_3_text" presStyleLbl="node1" presStyleIdx="3" presStyleCnt="4">
        <dgm:presLayoutVars>
          <dgm:bulletEnabled val="1"/>
        </dgm:presLayoutVars>
      </dgm:prSet>
      <dgm:spPr/>
    </dgm:pt>
    <dgm:pt modelId="{E556D678-6BBF-4D8E-A3E0-E669A7C8630D}" type="pres">
      <dgm:prSet presAssocID="{AE9A5A26-3404-4789-819C-7DE032E3D374}" presName="FourNodes_4_text" presStyleLbl="node1" presStyleIdx="3" presStyleCnt="4">
        <dgm:presLayoutVars>
          <dgm:bulletEnabled val="1"/>
        </dgm:presLayoutVars>
      </dgm:prSet>
      <dgm:spPr/>
    </dgm:pt>
  </dgm:ptLst>
  <dgm:cxnLst>
    <dgm:cxn modelId="{F62EA508-56FF-4333-BD48-20B82BFBF353}" srcId="{AE9A5A26-3404-4789-819C-7DE032E3D374}" destId="{6B53F5CD-79EF-4914-A675-E5EB664A1329}" srcOrd="3" destOrd="0" parTransId="{3CAAF0EC-3C2A-40B2-9E91-0343D1DB9FBA}" sibTransId="{1C718D1E-09E5-4C4E-ABB9-493F830AFC53}"/>
    <dgm:cxn modelId="{A1D3710A-CBFE-4AF2-B078-9FA8FF7244D1}" type="presOf" srcId="{29C60222-C91F-488A-B96F-B76B925CFF9A}" destId="{16EE5048-F8D9-4D6F-8C4E-279D2027FBF2}" srcOrd="0" destOrd="0" presId="urn:microsoft.com/office/officeart/2005/8/layout/vProcess5"/>
    <dgm:cxn modelId="{E256715D-9186-419A-B7F7-CD5BC2144891}" type="presOf" srcId="{74827D0F-B270-4BDF-8681-E747F3440CE4}" destId="{7759258B-2AFE-4F10-8AF8-84EE57D695A4}" srcOrd="1" destOrd="0" presId="urn:microsoft.com/office/officeart/2005/8/layout/vProcess5"/>
    <dgm:cxn modelId="{95B0A742-006F-4776-BA8A-AF02E6B356D1}" type="presOf" srcId="{AC3D1445-EFF1-439D-9709-0408DB5F2267}" destId="{E710160A-8BC8-41C2-B743-0094B267B624}" srcOrd="1" destOrd="0" presId="urn:microsoft.com/office/officeart/2005/8/layout/vProcess5"/>
    <dgm:cxn modelId="{B1C17E6D-5826-4C28-994E-DE2914DC5B80}" type="presOf" srcId="{30A67C82-10B3-4C64-AB95-968E21509733}" destId="{57CD6BC4-2CAC-45DB-B898-30D75EF58229}" srcOrd="0" destOrd="0" presId="urn:microsoft.com/office/officeart/2005/8/layout/vProcess5"/>
    <dgm:cxn modelId="{A6872673-97A8-4947-A01D-1B621FAF9E48}" type="presOf" srcId="{AC3D1445-EFF1-439D-9709-0408DB5F2267}" destId="{0E8EDD8E-1A03-4B9D-B823-3E15E9184F40}" srcOrd="0" destOrd="0" presId="urn:microsoft.com/office/officeart/2005/8/layout/vProcess5"/>
    <dgm:cxn modelId="{52D3EB87-FB2B-4ED6-8C8B-FE0B40DEB9D8}" type="presOf" srcId="{1968160A-8392-4EED-914F-539CCA3198C9}" destId="{B8213F79-9251-44A0-813E-5EF8AB9CCEA1}" srcOrd="0" destOrd="0" presId="urn:microsoft.com/office/officeart/2005/8/layout/vProcess5"/>
    <dgm:cxn modelId="{D4AA569F-001B-40BE-8520-86EF47E7A65E}" type="presOf" srcId="{E9BBCBBE-DA2A-4C89-8D5D-DC19427F9E44}" destId="{D7031DDE-9B5D-45E3-9C57-79369A739B77}" srcOrd="1" destOrd="0" presId="urn:microsoft.com/office/officeart/2005/8/layout/vProcess5"/>
    <dgm:cxn modelId="{9EE2B2AD-C32F-4E67-90D9-8DA3EBC4C90A}" type="presOf" srcId="{74827D0F-B270-4BDF-8681-E747F3440CE4}" destId="{6C3F46C0-5E80-4012-A696-98978EA151C3}" srcOrd="0" destOrd="0" presId="urn:microsoft.com/office/officeart/2005/8/layout/vProcess5"/>
    <dgm:cxn modelId="{0677C2AF-6D52-4EC0-AFFD-058F2A89450F}" srcId="{AE9A5A26-3404-4789-819C-7DE032E3D374}" destId="{74827D0F-B270-4BDF-8681-E747F3440CE4}" srcOrd="1" destOrd="0" parTransId="{4BC00251-4E08-465E-B9D5-895DBDB19184}" sibTransId="{29C60222-C91F-488A-B96F-B76B925CFF9A}"/>
    <dgm:cxn modelId="{85EAD6B6-047A-40BF-9E9C-B2925AA40EC8}" type="presOf" srcId="{6B53F5CD-79EF-4914-A675-E5EB664A1329}" destId="{31EE0239-5DDE-4B01-86A8-B2EEA734E952}" srcOrd="0" destOrd="0" presId="urn:microsoft.com/office/officeart/2005/8/layout/vProcess5"/>
    <dgm:cxn modelId="{770240C2-A6EB-43CA-B388-849317D6EB20}" type="presOf" srcId="{6B53F5CD-79EF-4914-A675-E5EB664A1329}" destId="{E556D678-6BBF-4D8E-A3E0-E669A7C8630D}" srcOrd="1" destOrd="0" presId="urn:microsoft.com/office/officeart/2005/8/layout/vProcess5"/>
    <dgm:cxn modelId="{9CA324C8-ED57-453C-8F0C-2DDA681F119F}" srcId="{AE9A5A26-3404-4789-819C-7DE032E3D374}" destId="{E9BBCBBE-DA2A-4C89-8D5D-DC19427F9E44}" srcOrd="0" destOrd="0" parTransId="{0E05D0A0-8CFA-43A8-9B5B-477B03BF257C}" sibTransId="{30A67C82-10B3-4C64-AB95-968E21509733}"/>
    <dgm:cxn modelId="{CA7620DA-2229-4EE5-850A-F96ED7CBC6C7}" type="presOf" srcId="{E9BBCBBE-DA2A-4C89-8D5D-DC19427F9E44}" destId="{1484E8AB-84FD-4C40-9A3D-AB5F3F5B83EB}" srcOrd="0" destOrd="0" presId="urn:microsoft.com/office/officeart/2005/8/layout/vProcess5"/>
    <dgm:cxn modelId="{573D41E1-F763-4F70-B24D-D54C4557164E}" srcId="{AE9A5A26-3404-4789-819C-7DE032E3D374}" destId="{AC3D1445-EFF1-439D-9709-0408DB5F2267}" srcOrd="2" destOrd="0" parTransId="{3AAD5EA5-4228-4A22-A8BB-FFCAF4F974AF}" sibTransId="{1968160A-8392-4EED-914F-539CCA3198C9}"/>
    <dgm:cxn modelId="{5C83A2FA-8009-4BA6-8CC6-1A7FD419E25D}" type="presOf" srcId="{AE9A5A26-3404-4789-819C-7DE032E3D374}" destId="{848A7B26-F455-4EAC-803E-5238196EDA7E}" srcOrd="0" destOrd="0" presId="urn:microsoft.com/office/officeart/2005/8/layout/vProcess5"/>
    <dgm:cxn modelId="{92742D69-BFB6-457D-B77D-BAD70109D849}" type="presParOf" srcId="{848A7B26-F455-4EAC-803E-5238196EDA7E}" destId="{03D8E8DA-5806-4E13-967A-EF0533ABE68A}" srcOrd="0" destOrd="0" presId="urn:microsoft.com/office/officeart/2005/8/layout/vProcess5"/>
    <dgm:cxn modelId="{CE95FB49-EC2A-4F5F-9FE2-D2DA96621411}" type="presParOf" srcId="{848A7B26-F455-4EAC-803E-5238196EDA7E}" destId="{1484E8AB-84FD-4C40-9A3D-AB5F3F5B83EB}" srcOrd="1" destOrd="0" presId="urn:microsoft.com/office/officeart/2005/8/layout/vProcess5"/>
    <dgm:cxn modelId="{08B722DA-F571-42EF-B243-7DB5D421E7B9}" type="presParOf" srcId="{848A7B26-F455-4EAC-803E-5238196EDA7E}" destId="{6C3F46C0-5E80-4012-A696-98978EA151C3}" srcOrd="2" destOrd="0" presId="urn:microsoft.com/office/officeart/2005/8/layout/vProcess5"/>
    <dgm:cxn modelId="{2389DDFD-77C0-4ACC-91BF-3B8C962A0682}" type="presParOf" srcId="{848A7B26-F455-4EAC-803E-5238196EDA7E}" destId="{0E8EDD8E-1A03-4B9D-B823-3E15E9184F40}" srcOrd="3" destOrd="0" presId="urn:microsoft.com/office/officeart/2005/8/layout/vProcess5"/>
    <dgm:cxn modelId="{5E1C835B-7831-4FEA-BFC8-FADA33AB4AAC}" type="presParOf" srcId="{848A7B26-F455-4EAC-803E-5238196EDA7E}" destId="{31EE0239-5DDE-4B01-86A8-B2EEA734E952}" srcOrd="4" destOrd="0" presId="urn:microsoft.com/office/officeart/2005/8/layout/vProcess5"/>
    <dgm:cxn modelId="{926F30B3-5B93-4E88-8F38-ABC6A7667240}" type="presParOf" srcId="{848A7B26-F455-4EAC-803E-5238196EDA7E}" destId="{57CD6BC4-2CAC-45DB-B898-30D75EF58229}" srcOrd="5" destOrd="0" presId="urn:microsoft.com/office/officeart/2005/8/layout/vProcess5"/>
    <dgm:cxn modelId="{60437D42-11E5-4093-BF9C-81AC19A44549}" type="presParOf" srcId="{848A7B26-F455-4EAC-803E-5238196EDA7E}" destId="{16EE5048-F8D9-4D6F-8C4E-279D2027FBF2}" srcOrd="6" destOrd="0" presId="urn:microsoft.com/office/officeart/2005/8/layout/vProcess5"/>
    <dgm:cxn modelId="{FEE982A9-62DD-422D-BE7A-4C60C586ADD2}" type="presParOf" srcId="{848A7B26-F455-4EAC-803E-5238196EDA7E}" destId="{B8213F79-9251-44A0-813E-5EF8AB9CCEA1}" srcOrd="7" destOrd="0" presId="urn:microsoft.com/office/officeart/2005/8/layout/vProcess5"/>
    <dgm:cxn modelId="{5EBFE048-E784-44B7-A584-5BB8A82A8E62}" type="presParOf" srcId="{848A7B26-F455-4EAC-803E-5238196EDA7E}" destId="{D7031DDE-9B5D-45E3-9C57-79369A739B77}" srcOrd="8" destOrd="0" presId="urn:microsoft.com/office/officeart/2005/8/layout/vProcess5"/>
    <dgm:cxn modelId="{F2EA5F01-1A00-4CB5-93D6-56363BA6D0DF}" type="presParOf" srcId="{848A7B26-F455-4EAC-803E-5238196EDA7E}" destId="{7759258B-2AFE-4F10-8AF8-84EE57D695A4}" srcOrd="9" destOrd="0" presId="urn:microsoft.com/office/officeart/2005/8/layout/vProcess5"/>
    <dgm:cxn modelId="{1C165168-765B-48A3-99E5-1136D2AFBE73}" type="presParOf" srcId="{848A7B26-F455-4EAC-803E-5238196EDA7E}" destId="{E710160A-8BC8-41C2-B743-0094B267B624}" srcOrd="10" destOrd="0" presId="urn:microsoft.com/office/officeart/2005/8/layout/vProcess5"/>
    <dgm:cxn modelId="{9154DCD5-35EA-4D7F-B55C-FE48704192DF}" type="presParOf" srcId="{848A7B26-F455-4EAC-803E-5238196EDA7E}" destId="{E556D678-6BBF-4D8E-A3E0-E669A7C8630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4E8AB-84FD-4C40-9A3D-AB5F3F5B83EB}">
      <dsp:nvSpPr>
        <dsp:cNvPr id="0" name=""/>
        <dsp:cNvSpPr/>
      </dsp:nvSpPr>
      <dsp:spPr>
        <a:xfrm>
          <a:off x="0" y="0"/>
          <a:ext cx="5668965" cy="718386"/>
        </a:xfrm>
        <a:prstGeom prst="roundRect">
          <a:avLst>
            <a:gd name="adj" fmla="val 10000"/>
          </a:avLst>
        </a:prstGeom>
        <a:solidFill>
          <a:srgbClr val="77B3D2"/>
        </a:solidFill>
        <a:ln>
          <a:solidFill>
            <a:schemeClr val="accent1">
              <a:lumMod val="75000"/>
            </a:schemeClr>
          </a:solid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		</a:t>
          </a:r>
        </a:p>
      </dsp:txBody>
      <dsp:txXfrm>
        <a:off x="21041" y="21041"/>
        <a:ext cx="4833067" cy="676304"/>
      </dsp:txXfrm>
    </dsp:sp>
    <dsp:sp modelId="{6C3F46C0-5E80-4012-A696-98978EA151C3}">
      <dsp:nvSpPr>
        <dsp:cNvPr id="0" name=""/>
        <dsp:cNvSpPr/>
      </dsp:nvSpPr>
      <dsp:spPr>
        <a:xfrm>
          <a:off x="474775" y="849001"/>
          <a:ext cx="5668965" cy="718386"/>
        </a:xfrm>
        <a:prstGeom prst="roundRect">
          <a:avLst>
            <a:gd name="adj" fmla="val 10000"/>
          </a:avLst>
        </a:prstGeom>
        <a:solidFill>
          <a:srgbClr val="FF791E"/>
        </a:solidFill>
        <a:ln>
          <a:solidFill>
            <a:schemeClr val="accent1">
              <a:lumMod val="75000"/>
            </a:schemeClr>
          </a:solid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		</a:t>
          </a:r>
        </a:p>
      </dsp:txBody>
      <dsp:txXfrm>
        <a:off x="495816" y="870042"/>
        <a:ext cx="4685156" cy="676304"/>
      </dsp:txXfrm>
    </dsp:sp>
    <dsp:sp modelId="{0E8EDD8E-1A03-4B9D-B823-3E15E9184F40}">
      <dsp:nvSpPr>
        <dsp:cNvPr id="0" name=""/>
        <dsp:cNvSpPr/>
      </dsp:nvSpPr>
      <dsp:spPr>
        <a:xfrm>
          <a:off x="942465" y="1698003"/>
          <a:ext cx="5668965" cy="718386"/>
        </a:xfrm>
        <a:prstGeom prst="roundRect">
          <a:avLst>
            <a:gd name="adj" fmla="val 10000"/>
          </a:avLst>
        </a:prstGeom>
        <a:solidFill>
          <a:srgbClr val="BCB100"/>
        </a:solidFill>
        <a:ln>
          <a:solidFill>
            <a:schemeClr val="accent1">
              <a:lumMod val="75000"/>
            </a:schemeClr>
          </a:solid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		</a:t>
          </a:r>
        </a:p>
      </dsp:txBody>
      <dsp:txXfrm>
        <a:off x="963506" y="1719044"/>
        <a:ext cx="4692243" cy="676304"/>
      </dsp:txXfrm>
    </dsp:sp>
    <dsp:sp modelId="{31EE0239-5DDE-4B01-86A8-B2EEA734E952}">
      <dsp:nvSpPr>
        <dsp:cNvPr id="0" name=""/>
        <dsp:cNvSpPr/>
      </dsp:nvSpPr>
      <dsp:spPr>
        <a:xfrm>
          <a:off x="1417241" y="2547004"/>
          <a:ext cx="5668965" cy="718386"/>
        </a:xfrm>
        <a:prstGeom prst="roundRect">
          <a:avLst>
            <a:gd name="adj" fmla="val 10000"/>
          </a:avLst>
        </a:prstGeom>
        <a:solidFill>
          <a:srgbClr val="00BEB8"/>
        </a:solidFill>
        <a:ln>
          <a:solidFill>
            <a:schemeClr val="accent1">
              <a:lumMod val="75000"/>
            </a:schemeClr>
          </a:solid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		</a:t>
          </a:r>
        </a:p>
      </dsp:txBody>
      <dsp:txXfrm>
        <a:off x="1438282" y="2568045"/>
        <a:ext cx="4685156" cy="676304"/>
      </dsp:txXfrm>
    </dsp:sp>
    <dsp:sp modelId="{57CD6BC4-2CAC-45DB-B898-30D75EF58229}">
      <dsp:nvSpPr>
        <dsp:cNvPr id="0" name=""/>
        <dsp:cNvSpPr/>
      </dsp:nvSpPr>
      <dsp:spPr>
        <a:xfrm>
          <a:off x="4998760" y="568149"/>
          <a:ext cx="466950" cy="46695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5103824" y="568149"/>
        <a:ext cx="256822" cy="351380"/>
      </dsp:txXfrm>
    </dsp:sp>
    <dsp:sp modelId="{16EE5048-F8D9-4D6F-8C4E-279D2027FBF2}">
      <dsp:nvSpPr>
        <dsp:cNvPr id="0" name=""/>
        <dsp:cNvSpPr/>
      </dsp:nvSpPr>
      <dsp:spPr>
        <a:xfrm>
          <a:off x="5473536" y="1417150"/>
          <a:ext cx="466950" cy="46695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5578600" y="1417150"/>
        <a:ext cx="256822" cy="351380"/>
      </dsp:txXfrm>
    </dsp:sp>
    <dsp:sp modelId="{B8213F79-9251-44A0-813E-5EF8AB9CCEA1}">
      <dsp:nvSpPr>
        <dsp:cNvPr id="0" name=""/>
        <dsp:cNvSpPr/>
      </dsp:nvSpPr>
      <dsp:spPr>
        <a:xfrm>
          <a:off x="5941225" y="2266152"/>
          <a:ext cx="466950" cy="46695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046289" y="2266152"/>
        <a:ext cx="256822" cy="3513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E8613-F772-486F-B630-96FAB4B2D683}" type="datetimeFigureOut">
              <a:rPr lang="en-GB" smtClean="0"/>
              <a:t>21/03/2022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832F3-52AF-4BBF-AB85-17B79D431397}" type="slidenum">
              <a:rPr lang="en-GB" smtClean="0"/>
              <a:t>‹#›</a:t>
            </a:fld>
            <a:endParaRPr lang="en-GB"/>
          </a:p>
        </p:txBody>
      </p:sp>
    </p:spTree>
    <p:extLst>
      <p:ext uri="{BB962C8B-B14F-4D97-AF65-F5344CB8AC3E}">
        <p14:creationId xmlns:p14="http://schemas.microsoft.com/office/powerpoint/2010/main" val="121327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6832F3-52AF-4BBF-AB85-17B79D431397}" type="slidenum">
              <a:rPr lang="en-GB" smtClean="0"/>
              <a:t>4</a:t>
            </a:fld>
            <a:endParaRPr lang="en-GB"/>
          </a:p>
        </p:txBody>
      </p:sp>
    </p:spTree>
    <p:extLst>
      <p:ext uri="{BB962C8B-B14F-4D97-AF65-F5344CB8AC3E}">
        <p14:creationId xmlns:p14="http://schemas.microsoft.com/office/powerpoint/2010/main" val="189143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6832F3-52AF-4BBF-AB85-17B79D431397}" type="slidenum">
              <a:rPr lang="en-GB" smtClean="0"/>
              <a:t>11</a:t>
            </a:fld>
            <a:endParaRPr lang="en-GB"/>
          </a:p>
        </p:txBody>
      </p:sp>
    </p:spTree>
    <p:extLst>
      <p:ext uri="{BB962C8B-B14F-4D97-AF65-F5344CB8AC3E}">
        <p14:creationId xmlns:p14="http://schemas.microsoft.com/office/powerpoint/2010/main" val="383738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6832F3-52AF-4BBF-AB85-17B79D431397}" type="slidenum">
              <a:rPr lang="en-GB" smtClean="0"/>
              <a:t>14</a:t>
            </a:fld>
            <a:endParaRPr lang="en-GB"/>
          </a:p>
        </p:txBody>
      </p:sp>
    </p:spTree>
    <p:extLst>
      <p:ext uri="{BB962C8B-B14F-4D97-AF65-F5344CB8AC3E}">
        <p14:creationId xmlns:p14="http://schemas.microsoft.com/office/powerpoint/2010/main" val="417227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6832F3-52AF-4BBF-AB85-17B79D431397}" type="slidenum">
              <a:rPr lang="en-GB" smtClean="0"/>
              <a:t>19</a:t>
            </a:fld>
            <a:endParaRPr lang="en-GB"/>
          </a:p>
        </p:txBody>
      </p:sp>
    </p:spTree>
    <p:extLst>
      <p:ext uri="{BB962C8B-B14F-4D97-AF65-F5344CB8AC3E}">
        <p14:creationId xmlns:p14="http://schemas.microsoft.com/office/powerpoint/2010/main" val="207732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8A889F3-AE65-4F29-90B6-D4B5918BACA3}"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9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1FEA-E842-425D-B306-347BDAA9830E}"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965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E1C116-0DD0-4E3A-A1F3-848559F9E2CC}"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58851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1086E6-3926-4396-A34E-3541835F2A1C}"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8741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59EC05-BCFF-4A56-A22C-C5229AE29EEC}" type="datetime1">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88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3AB7A-02DA-4487-A0FD-1E440CFA95A4}" type="datetime1">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4973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D0FD6B-F54C-4B71-B648-3C451AF96F4A}" type="datetime1">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2960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48893-61C9-4AD2-B695-F8284061260E}" type="datetime1">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5167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01FB55-121C-4403-AEEF-7EE16004A26F}" type="datetime1">
              <a:rPr lang="en-US" smtClean="0"/>
              <a:t>3/21/2022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2877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FEB1D1-EB31-490C-A579-42DECD1AFC33}" type="datetime1">
              <a:rPr lang="en-US" smtClean="0"/>
              <a:t>3/21/2022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98239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84240-EA31-4084-AEAA-0B0376962E97}" type="datetime1">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7843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925C137-D73D-41F2-9A62-0959973413D0}" type="datetime1">
              <a:rPr lang="en-US" smtClean="0"/>
              <a:t>3/21/2022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2424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hyperlink" Target="https://www.qaa.ac.uk/en/quality-code/advice-and-guidance/enabling-student-achievement" TargetMode="External"/><Relationship Id="rId13" Type="http://schemas.openxmlformats.org/officeDocument/2006/relationships/hyperlink" Target="https://www.qaa.ac.uk/en/quality-code/advice-and-guidance/research-degrees" TargetMode="External"/><Relationship Id="rId18" Type="http://schemas.openxmlformats.org/officeDocument/2006/relationships/hyperlink" Target="https://www.hefcw.ac.uk/cy/document/qaf-april-2020-cymraeg/" TargetMode="External"/><Relationship Id="rId3" Type="http://schemas.openxmlformats.org/officeDocument/2006/relationships/slide" Target="slide11.xml"/><Relationship Id="rId7" Type="http://schemas.openxmlformats.org/officeDocument/2006/relationships/hyperlink" Target="https://www.qaa.ac.uk/en/quality-code/advice-and-guidance/course-design-and-development" TargetMode="External"/><Relationship Id="rId12" Type="http://schemas.openxmlformats.org/officeDocument/2006/relationships/hyperlink" Target="https://www.qaa.ac.uk/en/quality-code/advice-and-guidance/partnerships" TargetMode="External"/><Relationship Id="rId17" Type="http://schemas.openxmlformats.org/officeDocument/2006/relationships/hyperlink" Target="https://www.qaa.ac.uk/quality-code/" TargetMode="External"/><Relationship Id="rId2" Type="http://schemas.openxmlformats.org/officeDocument/2006/relationships/slide" Target="slide3.xml"/><Relationship Id="rId16" Type="http://schemas.openxmlformats.org/officeDocument/2006/relationships/hyperlink" Target="https://www.qaa.ac.uk/en/quality-code/advice-and-guidance/admissions-recruitment-and-widening-access" TargetMode="External"/><Relationship Id="rId1" Type="http://schemas.openxmlformats.org/officeDocument/2006/relationships/slideLayout" Target="../slideLayouts/slideLayout7.xml"/><Relationship Id="rId6" Type="http://schemas.openxmlformats.org/officeDocument/2006/relationships/hyperlink" Target="https://www.qaa.ac.uk/en/quality-code/advice-and-guidance/concerns-complaints-and-appeals" TargetMode="External"/><Relationship Id="rId11" Type="http://schemas.openxmlformats.org/officeDocument/2006/relationships/hyperlink" Target="https://www.qaa.ac.uk/en/quality-code/advice-and-guidance/monitoring-and-evaluation" TargetMode="External"/><Relationship Id="rId5" Type="http://schemas.openxmlformats.org/officeDocument/2006/relationships/hyperlink" Target="https://www.qaa.ac.uk/en/quality-code/advice-and-guidance/assessment" TargetMode="External"/><Relationship Id="rId15" Type="http://schemas.openxmlformats.org/officeDocument/2006/relationships/hyperlink" Target="https://www.qaa.ac.uk/en/quality-code/advice-and-guidance/work-based-learning" TargetMode="External"/><Relationship Id="rId10" Type="http://schemas.openxmlformats.org/officeDocument/2006/relationships/hyperlink" Target="https://www.qaa.ac.uk/en/quality-code/advice-and-guidance/learning-and-teaching" TargetMode="External"/><Relationship Id="rId4" Type="http://schemas.openxmlformats.org/officeDocument/2006/relationships/image" Target="../media/image12.png"/><Relationship Id="rId9" Type="http://schemas.openxmlformats.org/officeDocument/2006/relationships/hyperlink" Target="https://www.qaa.ac.uk/en/quality-code/advice-and-guidance/external-expertise" TargetMode="External"/><Relationship Id="rId14" Type="http://schemas.openxmlformats.org/officeDocument/2006/relationships/hyperlink" Target="https://www.qaa.ac.uk/en/quality-code/advice-and-guidance/student-engagement"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hyperlink" Target="https://www.bangor.ac.uk/quality/course/documents/Writinglearningoutcomes-guidancefromnottinghamuniversity.pdf" TargetMode="External"/><Relationship Id="rId4" Type="http://schemas.openxmlformats.org/officeDocument/2006/relationships/hyperlink" Target="https://www.bangor.ac.uk/quality/course/ProgrammeSpecificationForm2020.docx"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vance-he.ac.uk/awards/teaching-excellence-awards/collaborative-award-for-teaching-excellence" TargetMode="Externa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package" Target="../embeddings/Microsoft_Excel_Worksheet5.xlsx"/></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Layout" Target="../diagrams/layout1.xml"/><Relationship Id="rId7" Type="http://schemas.openxmlformats.org/officeDocument/2006/relationships/slide" Target="slide19.xml"/><Relationship Id="rId12" Type="http://schemas.openxmlformats.org/officeDocument/2006/relationships/slide" Target="slide23.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slide" Target="slide22.xml"/><Relationship Id="rId5" Type="http://schemas.openxmlformats.org/officeDocument/2006/relationships/diagramColors" Target="../diagrams/colors1.xml"/><Relationship Id="rId10" Type="http://schemas.openxmlformats.org/officeDocument/2006/relationships/slide" Target="slide11.xml"/><Relationship Id="rId4" Type="http://schemas.openxmlformats.org/officeDocument/2006/relationships/diagramQuickStyle" Target="../diagrams/quickStyle1.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7.xml"/><Relationship Id="rId9"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package" Target="../embeddings/Microsoft_Word_Document1.docx"/><Relationship Id="rId3" Type="http://schemas.openxmlformats.org/officeDocument/2006/relationships/slide" Target="slide3.xml"/><Relationship Id="rId7" Type="http://schemas.openxmlformats.org/officeDocument/2006/relationships/hyperlink" Target="https://uk.indeed.com/career-advice/career-development/collaboration-skills" TargetMode="External"/><Relationship Id="rId12" Type="http://schemas.openxmlformats.org/officeDocument/2006/relationships/image" Target="../media/image6.emf"/><Relationship Id="rId2" Type="http://schemas.openxmlformats.org/officeDocument/2006/relationships/slideLayout" Target="../slideLayouts/slideLayout7.xml"/><Relationship Id="rId16" Type="http://schemas.openxmlformats.org/officeDocument/2006/relationships/image" Target="../media/image8.emf"/><Relationship Id="rId1" Type="http://schemas.openxmlformats.org/officeDocument/2006/relationships/vmlDrawing" Target="../drawings/vmlDrawing1.vml"/><Relationship Id="rId6" Type="http://schemas.openxmlformats.org/officeDocument/2006/relationships/hyperlink" Target="https://www.qaa.ac.uk/quality-code/characteristics-statements" TargetMode="External"/><Relationship Id="rId11" Type="http://schemas.openxmlformats.org/officeDocument/2006/relationships/package" Target="../embeddings/Microsoft_Excel_Worksheet.xlsx"/><Relationship Id="rId5" Type="http://schemas.openxmlformats.org/officeDocument/2006/relationships/hyperlink" Target="https://www.qaa.ac.uk/quality-code/advice-and-guidance/" TargetMode="External"/><Relationship Id="rId15" Type="http://schemas.openxmlformats.org/officeDocument/2006/relationships/package" Target="../embeddings/Microsoft_Excel_Worksheet2.xlsx"/><Relationship Id="rId10" Type="http://schemas.openxmlformats.org/officeDocument/2006/relationships/image" Target="../media/image5.emf"/><Relationship Id="rId4" Type="http://schemas.openxmlformats.org/officeDocument/2006/relationships/hyperlink" Target="https://www.qaa.ac.uk/quality-code/" TargetMode="External"/><Relationship Id="rId9" Type="http://schemas.openxmlformats.org/officeDocument/2006/relationships/package" Target="../embeddings/Microsoft_Word_Document.docx"/><Relationship Id="rId14"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 Target="slide3.xml"/><Relationship Id="rId7"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slide" Target="slide4.xml"/><Relationship Id="rId5" Type="http://schemas.openxmlformats.org/officeDocument/2006/relationships/hyperlink" Target="https://llyw.cymru/bil-addysg-drydyddol-ac-ymchwil-cymru" TargetMode="External"/><Relationship Id="rId4" Type="http://schemas.openxmlformats.org/officeDocument/2006/relationships/hyperlink" Target="https://llyw.cymru/datganiad-ysgrifenedig-gweledigaeth-strategol-ar-gyfer-y-sector-addysg-hyfforddiant-ol-orfodol-yng"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 Target="slide3.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package" Target="../embeddings/Microsoft_Excel_Worksheet4.xlsx"/><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hyperlink" Target="https://www.colegcymraeg.ac.uk/cy/" TargetMode="Externa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s://www.qaa.ac.uk/about-us/who-we-work-with/professional-statutory-and-regulatory-bodies" TargetMode="External"/><Relationship Id="rId5" Type="http://schemas.openxmlformats.org/officeDocument/2006/relationships/hyperlink" Target="https://businesswales.gov.wales/skillsgateway/cy/datblygu-sgiliau/partneriaethau-sgiliau-rhanbarthol" TargetMode="Externa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1570-6B76-413B-ACD7-64144DEC4085}"/>
              </a:ext>
            </a:extLst>
          </p:cNvPr>
          <p:cNvSpPr>
            <a:spLocks noGrp="1"/>
          </p:cNvSpPr>
          <p:nvPr>
            <p:ph type="title"/>
          </p:nvPr>
        </p:nvSpPr>
        <p:spPr>
          <a:xfrm>
            <a:off x="6399411" y="1324151"/>
            <a:ext cx="4813072" cy="3686015"/>
          </a:xfrm>
        </p:spPr>
        <p:txBody>
          <a:bodyPr vert="horz" lIns="91440" tIns="45720" rIns="91440" bIns="45720" rtlCol="0" anchor="b">
            <a:normAutofit/>
          </a:bodyPr>
          <a:lstStyle/>
          <a:p>
            <a:r>
              <a:rPr lang="en-US" sz="6800" b="1" dirty="0">
                <a:solidFill>
                  <a:schemeClr val="tx1">
                    <a:lumMod val="85000"/>
                    <a:lumOff val="15000"/>
                  </a:schemeClr>
                </a:solidFill>
                <a:effectLst/>
                <a:latin typeface="Calibri Light" panose="020F0302020204030204" pitchFamily="34" charset="0"/>
                <a:ea typeface="Times New Roman" panose="02020603050405020304" pitchFamily="18" charset="0"/>
                <a:cs typeface="Calibri Light" panose="020F0302020204030204" pitchFamily="34" charset="0"/>
              </a:rPr>
              <a:t>D</a:t>
            </a:r>
            <a:r>
              <a:rPr lang="cy-GB" sz="6800" b="1" dirty="0">
                <a:effectLst/>
                <a:latin typeface="Calibri Light" panose="020F0302020204030204" pitchFamily="34" charset="0"/>
                <a:ea typeface="Times New Roman" panose="02020603050405020304" pitchFamily="18" charset="0"/>
                <a:cs typeface="Calibri Light" panose="020F0302020204030204" pitchFamily="34" charset="0"/>
              </a:rPr>
              <a:t>arpariaeth ar y Cyd: </a:t>
            </a:r>
            <a:br>
              <a:rPr lang="cy-GB" sz="6800" b="1" dirty="0">
                <a:effectLst/>
                <a:latin typeface="Calibri Light" panose="020F0302020204030204" pitchFamily="34" charset="0"/>
                <a:ea typeface="Times New Roman" panose="02020603050405020304" pitchFamily="18" charset="0"/>
                <a:cs typeface="Calibri Light" panose="020F0302020204030204" pitchFamily="34" charset="0"/>
              </a:rPr>
            </a:br>
            <a:r>
              <a:rPr lang="cy-GB" sz="6800" b="1" dirty="0">
                <a:effectLst/>
                <a:latin typeface="Calibri Light" panose="020F0302020204030204" pitchFamily="34" charset="0"/>
                <a:ea typeface="Times New Roman" panose="02020603050405020304" pitchFamily="18" charset="0"/>
                <a:cs typeface="Calibri Light" panose="020F0302020204030204" pitchFamily="34" charset="0"/>
              </a:rPr>
              <a:t>Y Siwrnai</a:t>
            </a:r>
            <a:endParaRPr lang="en-US" sz="6800" b="1"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505A574E-5290-4810-8DBE-98B7EA317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3" y="91289"/>
            <a:ext cx="3390900" cy="638175"/>
          </a:xfrm>
          <a:prstGeom prst="rect">
            <a:avLst/>
          </a:prstGeom>
        </p:spPr>
      </p:pic>
      <p:sp>
        <p:nvSpPr>
          <p:cNvPr id="18" name="Title 1">
            <a:extLst>
              <a:ext uri="{FF2B5EF4-FFF2-40B4-BE49-F238E27FC236}">
                <a16:creationId xmlns:a16="http://schemas.microsoft.com/office/drawing/2014/main" id="{F09D21B2-762B-4237-8BA8-00E0ABF4ABBA}"/>
              </a:ext>
            </a:extLst>
          </p:cNvPr>
          <p:cNvSpPr txBox="1">
            <a:spLocks/>
          </p:cNvSpPr>
          <p:nvPr/>
        </p:nvSpPr>
        <p:spPr>
          <a:xfrm>
            <a:off x="2569233" y="918552"/>
            <a:ext cx="7053534" cy="648758"/>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spcAft>
                <a:spcPts val="800"/>
              </a:spcAft>
            </a:pPr>
            <a:r>
              <a:rPr lang="cy-GB" sz="2700" dirty="0">
                <a:solidFill>
                  <a:schemeClr val="accent5">
                    <a:lumMod val="75000"/>
                  </a:schemeClr>
                </a:solidFill>
                <a:effectLst/>
                <a:latin typeface="Calibri" panose="020F0502020204030204" pitchFamily="34" charset="0"/>
                <a:ea typeface="Times New Roman" panose="02020603050405020304" pitchFamily="18" charset="0"/>
                <a:cs typeface="Calibri" panose="020F0502020204030204" pitchFamily="34" charset="0"/>
              </a:rPr>
              <a:t>Cronfa HEIR HEFCW: Rhaglenni Cydweithio Cymru Prosiect</a:t>
            </a:r>
            <a:endParaRPr lang="en-GB" sz="27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grass, mountain, outdoor, nature&#10;&#10;Description automatically generated">
            <a:extLst>
              <a:ext uri="{FF2B5EF4-FFF2-40B4-BE49-F238E27FC236}">
                <a16:creationId xmlns:a16="http://schemas.microsoft.com/office/drawing/2014/main" id="{6FBEAC44-0EA2-4144-8013-3EC8A034DF08}"/>
              </a:ext>
            </a:extLst>
          </p:cNvPr>
          <p:cNvPicPr>
            <a:picLocks noChangeAspect="1"/>
          </p:cNvPicPr>
          <p:nvPr/>
        </p:nvPicPr>
        <p:blipFill>
          <a:blip r:embed="rId3"/>
          <a:stretch>
            <a:fillRect/>
          </a:stretch>
        </p:blipFill>
        <p:spPr>
          <a:xfrm>
            <a:off x="1198840" y="1754395"/>
            <a:ext cx="4165600" cy="38608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D069B864-45F5-4023-B3D0-B3DB045F7E51}"/>
              </a:ext>
            </a:extLst>
          </p:cNvPr>
          <p:cNvPicPr>
            <a:picLocks noChangeAspect="1"/>
          </p:cNvPicPr>
          <p:nvPr/>
        </p:nvPicPr>
        <p:blipFill>
          <a:blip r:embed="rId4"/>
          <a:stretch>
            <a:fillRect/>
          </a:stretch>
        </p:blipFill>
        <p:spPr>
          <a:xfrm>
            <a:off x="10147605" y="91289"/>
            <a:ext cx="1798171" cy="664409"/>
          </a:xfrm>
          <a:prstGeom prst="rect">
            <a:avLst/>
          </a:prstGeom>
        </p:spPr>
      </p:pic>
    </p:spTree>
    <p:extLst>
      <p:ext uri="{BB962C8B-B14F-4D97-AF65-F5344CB8AC3E}">
        <p14:creationId xmlns:p14="http://schemas.microsoft.com/office/powerpoint/2010/main" val="200260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Go to Beginning 13">
            <a:hlinkClick r:id="rId3" action="ppaction://hlinksldjump" highlightClick="1"/>
            <a:extLst>
              <a:ext uri="{FF2B5EF4-FFF2-40B4-BE49-F238E27FC236}">
                <a16:creationId xmlns:a16="http://schemas.microsoft.com/office/drawing/2014/main" id="{D5F18880-3CBA-4E82-A1B8-4C6381A1487B}"/>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612ACDA-3A00-4EE8-8308-A1D292D1C38C}"/>
              </a:ext>
            </a:extLst>
          </p:cNvPr>
          <p:cNvSpPr txBox="1"/>
          <p:nvPr/>
        </p:nvSpPr>
        <p:spPr>
          <a:xfrm>
            <a:off x="493200" y="1920229"/>
            <a:ext cx="11196000" cy="1256604"/>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latin typeface="Calibri" panose="020F0502020204030204" pitchFamily="34" charset="0"/>
                <a:ea typeface="Times New Roman" panose="02020603050405020304" pitchFamily="18" charset="0"/>
              </a:rPr>
              <a:t>Cyflwyno’r cynnig i bartneriaid posibl</a:t>
            </a:r>
            <a:endParaRPr lang="en-GB" sz="1200" b="1" dirty="0">
              <a:effectLst/>
              <a:latin typeface="Times New Roman" panose="02020603050405020304" pitchFamily="18" charset="0"/>
              <a:ea typeface="Times New Roman" panose="02020603050405020304" pitchFamily="18" charset="0"/>
            </a:endParaRPr>
          </a:p>
          <a:p>
            <a:pPr>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Pan fyddwch chi wedi cael cefnogaeth eich sefydliad, fe allwch chi drafod y cynnig yn fwy ffurfiol â phartneriaid posibl. Gofalwch fod y partneriaethau yn cyd-fynd â’ch strategaeth ar gyfer cydweithio mewn Sefydliadau Addysg Uwch.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dirty="0">
                <a:effectLst/>
                <a:latin typeface="Calibri" panose="020F0502020204030204" pitchFamily="34" charset="0"/>
                <a:ea typeface="Calibri" panose="020F0502020204030204" pitchFamily="34" charset="0"/>
                <a:cs typeface="Times New Roman" panose="02020603050405020304" pitchFamily="18" charset="0"/>
              </a:rPr>
              <a:t>Dylai’r arweinydd ym mhob partner hyrwyddo’r syniad yn eu sefydliadau’u hunain. Bydd cyfarfodydd rheolaidd rhwng yr arweinwyr yn ddefnyddiol i rannu profiadau, datblygu syniadau ac adrodd am y cynnydd. Yn y cam hwn, gan amlaf, bydd angen i bob arweinydd reoli’r broses hyd at pan gaiff y cynnig ei gymeradwyo.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C3972E0-5878-425E-9109-EB6E2A5B3034}"/>
              </a:ext>
            </a:extLst>
          </p:cNvPr>
          <p:cNvSpPr txBox="1"/>
          <p:nvPr/>
        </p:nvSpPr>
        <p:spPr>
          <a:xfrm>
            <a:off x="493200" y="3450142"/>
            <a:ext cx="11196000" cy="829720"/>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latin typeface="Calibri" panose="020F0502020204030204" pitchFamily="34" charset="0"/>
                <a:ea typeface="Times New Roman" panose="02020603050405020304" pitchFamily="18" charset="0"/>
              </a:rPr>
              <a:t>Ystyried cytuno ar Femorandwm Cyd-ddealltwriaeth a’i lofnodi </a:t>
            </a:r>
            <a:endParaRPr lang="en-GB" sz="1200" b="1" dirty="0">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Ar ôl y trafodaethau cychwynnol, os bydd bwriad o ddifrif a photensial i gyflwyno gweithgarwch academaidd penodol ar y cyd â sefydliad arall, mae’n bosibl datblygu Memorandwm Cyd-ddealltwriaeth. Trafodwch gyda’r swyddfa gynllunio / y swyddfa partneriaethau a’r tîm cyfreithiol a oes angen hyn.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6D18A46-6682-4A81-BD8B-16BBC8537D24}"/>
              </a:ext>
            </a:extLst>
          </p:cNvPr>
          <p:cNvSpPr txBox="1"/>
          <p:nvPr/>
        </p:nvSpPr>
        <p:spPr>
          <a:xfrm>
            <a:off x="493200" y="817200"/>
            <a:ext cx="11196000" cy="829720"/>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latin typeface="Calibri" panose="020F0502020204030204" pitchFamily="34" charset="0"/>
                <a:ea typeface="Times New Roman" panose="02020603050405020304" pitchFamily="18" charset="0"/>
              </a:rPr>
              <a:t>Ysgrifennu’r cynnig cychwynnol ar gyfer y ddarpariaeth ar y cyd</a:t>
            </a:r>
            <a:endParaRPr lang="en-GB" sz="1200" b="1" dirty="0">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Wrth ysgrifennu’r cynnig cychwynnol, gallech ofyn am gymorth gan y swyddfa gynllunio / y swyddfa partneriaethau a all roi cyngor ac arweiniad ichi, a bydd y tîm ansawdd yn eich tywys drwy’r broses gymeradwyo yn eich Sefydliad Addysg Uwch. Mae manylion y broses i’w gweld yn y Llawlyfr Ansawdd / y Codau Ymarfer ar gyfer Partneriaethau.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CDB6379-F5F6-4401-824F-3FE65EEE8B31}"/>
              </a:ext>
            </a:extLst>
          </p:cNvPr>
          <p:cNvSpPr txBox="1"/>
          <p:nvPr/>
        </p:nvSpPr>
        <p:spPr>
          <a:xfrm>
            <a:off x="986352" y="46208"/>
            <a:ext cx="5772668" cy="369332"/>
          </a:xfrm>
          <a:prstGeom prst="rect">
            <a:avLst/>
          </a:prstGeom>
          <a:solidFill>
            <a:srgbClr val="77B3D2"/>
          </a:solidFill>
          <a:ln>
            <a:solidFill>
              <a:schemeClr val="accent1"/>
            </a:solidFill>
          </a:ln>
        </p:spPr>
        <p:txBody>
          <a:bodyPr wrap="square" rtlCol="0">
            <a:spAutoFit/>
          </a:bodyPr>
          <a:lstStyle/>
          <a:p>
            <a:r>
              <a:rPr lang="en-GB" b="1" dirty="0"/>
              <a:t>1.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Y Syniad a’r Cynnig Cychwynnol: Y Prif Weithgareddau</a:t>
            </a:r>
            <a:endParaRPr lang="en-GB" b="1" dirty="0"/>
          </a:p>
        </p:txBody>
      </p:sp>
    </p:spTree>
    <p:extLst>
      <p:ext uri="{BB962C8B-B14F-4D97-AF65-F5344CB8AC3E}">
        <p14:creationId xmlns:p14="http://schemas.microsoft.com/office/powerpoint/2010/main" val="331828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83527DF-076B-4A7A-A9EF-D66A75D91A19}"/>
              </a:ext>
            </a:extLst>
          </p:cNvPr>
          <p:cNvSpPr/>
          <p:nvPr/>
        </p:nvSpPr>
        <p:spPr>
          <a:xfrm>
            <a:off x="1368000" y="1080000"/>
            <a:ext cx="7275851" cy="1376873"/>
          </a:xfrm>
          <a:prstGeom prst="roundRect">
            <a:avLst/>
          </a:prstGeom>
          <a:solidFill>
            <a:srgbClr val="FF791E"/>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Deall y prif risgiau a’r gwersi a ddysgir</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Cytuno ar reoliadau a pholisïau (defnyddio’r rhai presennol neu greu rhai newydd)</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Cyflawni’r disgwyliadau o ran safonau ac ansawdd</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Ysgrifennu llwybrau, cynnwys, rhestrau darllen ac asesiadau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293738F9-F9CA-4DB7-BCFF-424C9C1A60AF}"/>
              </a:ext>
            </a:extLst>
          </p:cNvPr>
          <p:cNvSpPr txBox="1"/>
          <p:nvPr/>
        </p:nvSpPr>
        <p:spPr>
          <a:xfrm>
            <a:off x="1282531" y="45843"/>
            <a:ext cx="4813470" cy="369332"/>
          </a:xfrm>
          <a:prstGeom prst="rect">
            <a:avLst/>
          </a:prstGeom>
          <a:solidFill>
            <a:srgbClr val="FF791E"/>
          </a:solidFill>
          <a:ln>
            <a:solidFill>
              <a:schemeClr val="accent1"/>
            </a:solidFill>
          </a:ln>
        </p:spPr>
        <p:txBody>
          <a:bodyPr wrap="square" rtlCol="0">
            <a:spAutoFit/>
          </a:bodyPr>
          <a:lstStyle/>
          <a:p>
            <a:r>
              <a:rPr lang="en-GB" b="1" dirty="0"/>
              <a:t>2.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Dylunio a Datblygu: Y Prif Weithgareddau</a:t>
            </a:r>
            <a:endParaRPr lang="en-GB" b="1" dirty="0"/>
          </a:p>
        </p:txBody>
      </p:sp>
      <p:sp>
        <p:nvSpPr>
          <p:cNvPr id="14" name="Action Button: Go Home 13">
            <a:hlinkClick r:id="rId3" action="ppaction://hlinksldjump" highlightClick="1"/>
            <a:extLst>
              <a:ext uri="{FF2B5EF4-FFF2-40B4-BE49-F238E27FC236}">
                <a16:creationId xmlns:a16="http://schemas.microsoft.com/office/drawing/2014/main" id="{367AD422-FC49-4AD1-9014-FA4B9055BBDF}"/>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D27588B-793F-4B2A-9506-16F607768DA0}"/>
              </a:ext>
            </a:extLst>
          </p:cNvPr>
          <p:cNvSpPr txBox="1"/>
          <p:nvPr/>
        </p:nvSpPr>
        <p:spPr>
          <a:xfrm>
            <a:off x="1282530" y="607649"/>
            <a:ext cx="4813470" cy="281231"/>
          </a:xfrm>
          <a:prstGeom prst="rect">
            <a:avLst/>
          </a:prstGeom>
          <a:noFill/>
        </p:spPr>
        <p:txBody>
          <a:bodyPr wrap="square">
            <a:spAutoFit/>
          </a:bodyPr>
          <a:lstStyle/>
          <a:p>
            <a:pPr algn="just">
              <a:lnSpc>
                <a:spcPct val="107000"/>
              </a:lnSpc>
              <a:spcAft>
                <a:spcPts val="800"/>
              </a:spcAft>
            </a:pPr>
            <a:r>
              <a:rPr lang="cy-GB" sz="1200" i="1" dirty="0">
                <a:effectLst/>
                <a:latin typeface="Calibri" panose="020F0502020204030204" pitchFamily="34" charset="0"/>
                <a:ea typeface="Calibri" panose="020F0502020204030204" pitchFamily="34" charset="0"/>
                <a:cs typeface="Times New Roman" panose="02020603050405020304" pitchFamily="18" charset="0"/>
              </a:rPr>
              <a:t>Cliciwch ar destun y bwledi unigol i gael mwy o fanylion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hlinkClick r:id="rId4" action="ppaction://hlinksldjump"/>
            <a:extLst>
              <a:ext uri="{FF2B5EF4-FFF2-40B4-BE49-F238E27FC236}">
                <a16:creationId xmlns:a16="http://schemas.microsoft.com/office/drawing/2014/main" id="{4AD519CE-D7BA-4A7E-B7FF-84A50E6378AD}"/>
              </a:ext>
            </a:extLst>
          </p:cNvPr>
          <p:cNvSpPr txBox="1"/>
          <p:nvPr/>
        </p:nvSpPr>
        <p:spPr>
          <a:xfrm>
            <a:off x="1367755" y="1233277"/>
            <a:ext cx="7275851" cy="759642"/>
          </a:xfrm>
          <a:prstGeom prst="rect">
            <a:avLst/>
          </a:prstGeom>
          <a:noFill/>
        </p:spPr>
        <p:txBody>
          <a:bodyPr wrap="square" rtlCol="0">
            <a:spAutoFit/>
          </a:bodyPr>
          <a:lstStyle/>
          <a:p>
            <a:endParaRPr lang="en-GB"/>
          </a:p>
        </p:txBody>
      </p:sp>
      <p:sp>
        <p:nvSpPr>
          <p:cNvPr id="39" name="TextBox 38">
            <a:hlinkClick r:id="rId5" action="ppaction://hlinksldjump"/>
            <a:extLst>
              <a:ext uri="{FF2B5EF4-FFF2-40B4-BE49-F238E27FC236}">
                <a16:creationId xmlns:a16="http://schemas.microsoft.com/office/drawing/2014/main" id="{FDC1A86B-8E7F-4CA6-8258-4A6B55468EF1}"/>
              </a:ext>
            </a:extLst>
          </p:cNvPr>
          <p:cNvSpPr txBox="1"/>
          <p:nvPr/>
        </p:nvSpPr>
        <p:spPr>
          <a:xfrm>
            <a:off x="1366615" y="2013151"/>
            <a:ext cx="7275852" cy="369332"/>
          </a:xfrm>
          <a:prstGeom prst="rect">
            <a:avLst/>
          </a:prstGeom>
          <a:noFill/>
        </p:spPr>
        <p:txBody>
          <a:bodyPr wrap="square" rtlCol="0">
            <a:spAutoFit/>
          </a:bodyPr>
          <a:lstStyle/>
          <a:p>
            <a:endParaRPr lang="en-GB" sz="900"/>
          </a:p>
          <a:p>
            <a:endParaRPr lang="en-GB" sz="900"/>
          </a:p>
        </p:txBody>
      </p:sp>
    </p:spTree>
    <p:extLst>
      <p:ext uri="{BB962C8B-B14F-4D97-AF65-F5344CB8AC3E}">
        <p14:creationId xmlns:p14="http://schemas.microsoft.com/office/powerpoint/2010/main" val="309679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626426"/>
            <a:ext cx="5602800" cy="1976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Deall y prif risgiau a’r gwersi a ddysgir</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Ymgynghorodd tîm Rhaglenni Cydweithio Cymru yn eang a chanfod y ‘rhwystrau’ i gydweithio’n llwyddiannus a’r risgiau wrth wneud hynny. Aeth y tîm ati i greu cofnod risgiau sy’n rhoi arweiniad ar sail profiad a gwersi a ddysgwyd mewn prosiectau blaenorol (mae adnoddau’r Cofnod Risgiau a’r Rhestr Wirio i’w cael yn y cam cyntaf). Mae modd i arweinydd y prosiect ddefnyddio’r cofnod risgiau, neu gellid rheoli risgiau mewn ffordd wahanol.</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Mae rhestr wirio wedi’i datblygu o’r cofnod risgiau, ac mae’n rhoi pethau defnyddiol i arweinwyr prosiect ac aelodau o dimau ansawdd eu gwirio. Gobeithio y bydd hyn yn sicrhau nad oes dim byd annisgwyl yn digwydd yn nes ymlaen!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ction Button: Go to Beginning 5">
            <a:hlinkClick r:id="rId3" action="ppaction://hlinksldjump" highlightClick="1"/>
            <a:extLst>
              <a:ext uri="{FF2B5EF4-FFF2-40B4-BE49-F238E27FC236}">
                <a16:creationId xmlns:a16="http://schemas.microsoft.com/office/drawing/2014/main" id="{91F3BEBF-7F56-409E-848A-D812A01120CC}"/>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3E64A28-366B-4B2B-AB71-C4E5BF8EAC2E}"/>
              </a:ext>
            </a:extLst>
          </p:cNvPr>
          <p:cNvSpPr/>
          <p:nvPr/>
        </p:nvSpPr>
        <p:spPr>
          <a:xfrm>
            <a:off x="493200" y="2770983"/>
            <a:ext cx="5602800" cy="3431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Cytuno ar reoliadau a pholisïau (defnyddio’r rhai presennol neu greu rhai newydd)</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Mae gan bob prifysgol yng Nghymru bwerau i ddyfarnu graddau a addysgir, ac mae pob un yn gyfrifol am roi darpariaeth sy’n addas ac o ansawdd da.</a:t>
            </a:r>
            <a:r>
              <a:rPr lang="en-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cy-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Gan hynny, mae gan bob un ei gyfres ei hun o reoliadau, polisïau a gweithdrefnau a geir gan amlaf mewn Codau Ymarfer / Llawlyfr Ansawdd. Mae disgwyl i bob darpariaeth a phob aelod o’r Brifysgol ddilyn y rhain. Mae pethau tebyg a gwahanol rhwng y rheoliadau a’r polisïau hyn, a gallai fod angen i arweinydd y prosiect gynnal trafodaethau i gytuno ar ba rai a ddefnyddir. Mewn rhai achosion, e.e. cydweithio gyda 4 partner neu ragor, gallai fod angen ysgrifennu a chytuno ar gyfres ar wahân o reoliadau a pholisïau sy’n benodol ar gyfer y ddarpariaeth honno, fel y digwyddodd yn achos yr MA Addysg (Cymru).</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Ymhlith y polisïau y bydd angen cytuno arnyn nhw mae: y trefniadau asesu, marcio, adborth, delio â chwynion, addasiadau, y trothwy ar gyfer derbyn myfyrwyr, dewis y staff addysgu, marchnata, creu llawlyfr y myfyrwyr, TG (Amgylchedd Dysgu Rhithwir, cofrestru untro, trwyddedau), y Llyfrgell (mynediad, adnoddau, cefnogaeth ac ati), cymorth i fyfyrwyr (Cynorthwywyr Dysgu Myfyrwyr, mynediad ac ati), data (prosesu, mynediad, mynediad myfyrwyr i’r system), cynrychiolwyr y myfyrwyr ac ymwneud â myfyrwyr, ymateb i adroddiadau arholwyr allanol, monitro blynyddol, adolygiad cyfnodol, gwelliannau / datblygiadau, trefniadau wrth gefn (os bydd staff allweddol yn gadael).</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4008B055-D026-4BA3-BDB1-FE1375FAA232}"/>
              </a:ext>
            </a:extLst>
          </p:cNvPr>
          <p:cNvGrpSpPr/>
          <p:nvPr/>
        </p:nvGrpSpPr>
        <p:grpSpPr>
          <a:xfrm>
            <a:off x="9070735" y="615711"/>
            <a:ext cx="3099807" cy="3836869"/>
            <a:chOff x="9070735" y="832532"/>
            <a:chExt cx="3099807" cy="3836869"/>
          </a:xfrm>
        </p:grpSpPr>
        <p:pic>
          <p:nvPicPr>
            <p:cNvPr id="37" name="Picture 36" descr="Diagram, icon&#10;&#10;Description automatically generated">
              <a:extLst>
                <a:ext uri="{FF2B5EF4-FFF2-40B4-BE49-F238E27FC236}">
                  <a16:creationId xmlns:a16="http://schemas.microsoft.com/office/drawing/2014/main" id="{F23CC6A2-D1F7-45C9-B1D9-8436C7A1E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8092" y="1160391"/>
              <a:ext cx="3092450" cy="3509010"/>
            </a:xfrm>
            <a:prstGeom prst="rect">
              <a:avLst/>
            </a:prstGeom>
          </p:spPr>
        </p:pic>
        <p:sp>
          <p:nvSpPr>
            <p:cNvPr id="38" name="TextBox 37">
              <a:extLst>
                <a:ext uri="{FF2B5EF4-FFF2-40B4-BE49-F238E27FC236}">
                  <a16:creationId xmlns:a16="http://schemas.microsoft.com/office/drawing/2014/main" id="{7343AB1D-8F01-4673-AED7-57C2E36B260D}"/>
                </a:ext>
              </a:extLst>
            </p:cNvPr>
            <p:cNvSpPr txBox="1"/>
            <p:nvPr/>
          </p:nvSpPr>
          <p:spPr>
            <a:xfrm>
              <a:off x="9070735" y="832532"/>
              <a:ext cx="3099807" cy="276999"/>
            </a:xfrm>
            <a:prstGeom prst="rect">
              <a:avLst/>
            </a:prstGeom>
            <a:noFill/>
          </p:spPr>
          <p:txBody>
            <a:bodyPr wrap="square">
              <a:spAutoFit/>
            </a:bodyPr>
            <a:lstStyle/>
            <a:p>
              <a:pPr algn="ctr"/>
              <a:r>
                <a:rPr lang="cy-GB" sz="1200" b="1" dirty="0">
                  <a:effectLst/>
                  <a:latin typeface="Calibri" panose="020F0502020204030204" pitchFamily="34" charset="0"/>
                  <a:ea typeface="Calibri" panose="020F0502020204030204" pitchFamily="34" charset="0"/>
                  <a:cs typeface="Times New Roman" panose="02020603050405020304" pitchFamily="18" charset="0"/>
                </a:rPr>
                <a:t>Themâu Cyngor ac Arweiniad y QAA:</a:t>
              </a:r>
              <a:endParaRPr lang="en-GB" sz="1200" b="1" dirty="0"/>
            </a:p>
          </p:txBody>
        </p:sp>
        <p:sp>
          <p:nvSpPr>
            <p:cNvPr id="35" name="TextBox 34">
              <a:hlinkClick r:id="rId5"/>
              <a:extLst>
                <a:ext uri="{FF2B5EF4-FFF2-40B4-BE49-F238E27FC236}">
                  <a16:creationId xmlns:a16="http://schemas.microsoft.com/office/drawing/2014/main" id="{C01D76E7-2DBF-4D8F-BAC2-822EBC2F6C41}"/>
                </a:ext>
              </a:extLst>
            </p:cNvPr>
            <p:cNvSpPr txBox="1"/>
            <p:nvPr/>
          </p:nvSpPr>
          <p:spPr>
            <a:xfrm>
              <a:off x="10295214" y="1317480"/>
              <a:ext cx="650845" cy="742950"/>
            </a:xfrm>
            <a:prstGeom prst="rect">
              <a:avLst/>
            </a:prstGeom>
            <a:noFill/>
          </p:spPr>
          <p:txBody>
            <a:bodyPr wrap="square" rtlCol="0">
              <a:spAutoFit/>
            </a:bodyPr>
            <a:lstStyle/>
            <a:p>
              <a:endParaRPr lang="en-GB"/>
            </a:p>
          </p:txBody>
        </p:sp>
        <p:sp>
          <p:nvSpPr>
            <p:cNvPr id="39" name="TextBox 38">
              <a:hlinkClick r:id="rId6"/>
              <a:extLst>
                <a:ext uri="{FF2B5EF4-FFF2-40B4-BE49-F238E27FC236}">
                  <a16:creationId xmlns:a16="http://schemas.microsoft.com/office/drawing/2014/main" id="{E7AA2CB8-F7CB-43D7-B4B2-0B298775DEDB}"/>
                </a:ext>
              </a:extLst>
            </p:cNvPr>
            <p:cNvSpPr txBox="1"/>
            <p:nvPr/>
          </p:nvSpPr>
          <p:spPr>
            <a:xfrm>
              <a:off x="11179729" y="1315965"/>
              <a:ext cx="650845" cy="742950"/>
            </a:xfrm>
            <a:prstGeom prst="rect">
              <a:avLst/>
            </a:prstGeom>
            <a:noFill/>
          </p:spPr>
          <p:txBody>
            <a:bodyPr wrap="square" rtlCol="0">
              <a:spAutoFit/>
            </a:bodyPr>
            <a:lstStyle/>
            <a:p>
              <a:endParaRPr lang="en-GB"/>
            </a:p>
          </p:txBody>
        </p:sp>
        <p:sp>
          <p:nvSpPr>
            <p:cNvPr id="40" name="TextBox 39">
              <a:hlinkClick r:id="rId7"/>
              <a:extLst>
                <a:ext uri="{FF2B5EF4-FFF2-40B4-BE49-F238E27FC236}">
                  <a16:creationId xmlns:a16="http://schemas.microsoft.com/office/drawing/2014/main" id="{7637B1A0-6A38-4261-AA2F-B95F4EBE3A39}"/>
                </a:ext>
              </a:extLst>
            </p:cNvPr>
            <p:cNvSpPr txBox="1"/>
            <p:nvPr/>
          </p:nvSpPr>
          <p:spPr>
            <a:xfrm>
              <a:off x="9410699" y="2155155"/>
              <a:ext cx="650845" cy="742950"/>
            </a:xfrm>
            <a:prstGeom prst="rect">
              <a:avLst/>
            </a:prstGeom>
            <a:noFill/>
          </p:spPr>
          <p:txBody>
            <a:bodyPr wrap="square" rtlCol="0">
              <a:spAutoFit/>
            </a:bodyPr>
            <a:lstStyle/>
            <a:p>
              <a:endParaRPr lang="en-GB"/>
            </a:p>
          </p:txBody>
        </p:sp>
        <p:sp>
          <p:nvSpPr>
            <p:cNvPr id="41" name="TextBox 40">
              <a:hlinkClick r:id="rId8"/>
              <a:extLst>
                <a:ext uri="{FF2B5EF4-FFF2-40B4-BE49-F238E27FC236}">
                  <a16:creationId xmlns:a16="http://schemas.microsoft.com/office/drawing/2014/main" id="{15823E26-3D9F-42EB-9DF5-ECBF589C9F16}"/>
                </a:ext>
              </a:extLst>
            </p:cNvPr>
            <p:cNvSpPr txBox="1"/>
            <p:nvPr/>
          </p:nvSpPr>
          <p:spPr>
            <a:xfrm>
              <a:off x="10295214" y="2152582"/>
              <a:ext cx="650845" cy="742950"/>
            </a:xfrm>
            <a:prstGeom prst="rect">
              <a:avLst/>
            </a:prstGeom>
            <a:noFill/>
          </p:spPr>
          <p:txBody>
            <a:bodyPr wrap="square" rtlCol="0">
              <a:spAutoFit/>
            </a:bodyPr>
            <a:lstStyle/>
            <a:p>
              <a:endParaRPr lang="en-GB"/>
            </a:p>
          </p:txBody>
        </p:sp>
        <p:sp>
          <p:nvSpPr>
            <p:cNvPr id="42" name="TextBox 41">
              <a:hlinkClick r:id="rId9"/>
              <a:extLst>
                <a:ext uri="{FF2B5EF4-FFF2-40B4-BE49-F238E27FC236}">
                  <a16:creationId xmlns:a16="http://schemas.microsoft.com/office/drawing/2014/main" id="{3F7CF5A1-51D9-4A1F-9DDD-E28A3D78CAB9}"/>
                </a:ext>
              </a:extLst>
            </p:cNvPr>
            <p:cNvSpPr txBox="1"/>
            <p:nvPr/>
          </p:nvSpPr>
          <p:spPr>
            <a:xfrm>
              <a:off x="11179730" y="2148435"/>
              <a:ext cx="650845" cy="742950"/>
            </a:xfrm>
            <a:prstGeom prst="rect">
              <a:avLst/>
            </a:prstGeom>
            <a:noFill/>
          </p:spPr>
          <p:txBody>
            <a:bodyPr wrap="square" rtlCol="0">
              <a:spAutoFit/>
            </a:bodyPr>
            <a:lstStyle/>
            <a:p>
              <a:endParaRPr lang="en-GB"/>
            </a:p>
          </p:txBody>
        </p:sp>
        <p:sp>
          <p:nvSpPr>
            <p:cNvPr id="43" name="TextBox 42">
              <a:hlinkClick r:id="rId10"/>
              <a:extLst>
                <a:ext uri="{FF2B5EF4-FFF2-40B4-BE49-F238E27FC236}">
                  <a16:creationId xmlns:a16="http://schemas.microsoft.com/office/drawing/2014/main" id="{028EC146-5147-4E05-A8A8-1880586700BF}"/>
                </a:ext>
              </a:extLst>
            </p:cNvPr>
            <p:cNvSpPr txBox="1"/>
            <p:nvPr/>
          </p:nvSpPr>
          <p:spPr>
            <a:xfrm>
              <a:off x="9410698" y="2946225"/>
              <a:ext cx="650845" cy="742950"/>
            </a:xfrm>
            <a:prstGeom prst="rect">
              <a:avLst/>
            </a:prstGeom>
            <a:noFill/>
          </p:spPr>
          <p:txBody>
            <a:bodyPr wrap="square" rtlCol="0">
              <a:spAutoFit/>
            </a:bodyPr>
            <a:lstStyle/>
            <a:p>
              <a:endParaRPr lang="en-GB"/>
            </a:p>
          </p:txBody>
        </p:sp>
        <p:sp>
          <p:nvSpPr>
            <p:cNvPr id="44" name="TextBox 43">
              <a:hlinkClick r:id="rId11"/>
              <a:extLst>
                <a:ext uri="{FF2B5EF4-FFF2-40B4-BE49-F238E27FC236}">
                  <a16:creationId xmlns:a16="http://schemas.microsoft.com/office/drawing/2014/main" id="{3FD9C7E7-6292-4AD6-A8B0-65835D18671F}"/>
                </a:ext>
              </a:extLst>
            </p:cNvPr>
            <p:cNvSpPr txBox="1"/>
            <p:nvPr/>
          </p:nvSpPr>
          <p:spPr>
            <a:xfrm>
              <a:off x="10296784" y="2946225"/>
              <a:ext cx="650845" cy="742950"/>
            </a:xfrm>
            <a:prstGeom prst="rect">
              <a:avLst/>
            </a:prstGeom>
            <a:noFill/>
          </p:spPr>
          <p:txBody>
            <a:bodyPr wrap="square" rtlCol="0">
              <a:spAutoFit/>
            </a:bodyPr>
            <a:lstStyle/>
            <a:p>
              <a:endParaRPr lang="en-GB"/>
            </a:p>
          </p:txBody>
        </p:sp>
        <p:sp>
          <p:nvSpPr>
            <p:cNvPr id="45" name="TextBox 44">
              <a:hlinkClick r:id="rId12"/>
              <a:extLst>
                <a:ext uri="{FF2B5EF4-FFF2-40B4-BE49-F238E27FC236}">
                  <a16:creationId xmlns:a16="http://schemas.microsoft.com/office/drawing/2014/main" id="{CC1404DD-08DC-4AA5-A516-80B446560EA9}"/>
                </a:ext>
              </a:extLst>
            </p:cNvPr>
            <p:cNvSpPr txBox="1"/>
            <p:nvPr/>
          </p:nvSpPr>
          <p:spPr>
            <a:xfrm>
              <a:off x="11179730" y="2946225"/>
              <a:ext cx="650845" cy="742950"/>
            </a:xfrm>
            <a:prstGeom prst="rect">
              <a:avLst/>
            </a:prstGeom>
            <a:noFill/>
          </p:spPr>
          <p:txBody>
            <a:bodyPr wrap="square" rtlCol="0">
              <a:spAutoFit/>
            </a:bodyPr>
            <a:lstStyle/>
            <a:p>
              <a:endParaRPr lang="en-GB"/>
            </a:p>
          </p:txBody>
        </p:sp>
        <p:sp>
          <p:nvSpPr>
            <p:cNvPr id="46" name="TextBox 45">
              <a:hlinkClick r:id="rId13"/>
              <a:extLst>
                <a:ext uri="{FF2B5EF4-FFF2-40B4-BE49-F238E27FC236}">
                  <a16:creationId xmlns:a16="http://schemas.microsoft.com/office/drawing/2014/main" id="{8188F6B0-0179-4A93-BBBD-D367146E44E4}"/>
                </a:ext>
              </a:extLst>
            </p:cNvPr>
            <p:cNvSpPr txBox="1"/>
            <p:nvPr/>
          </p:nvSpPr>
          <p:spPr>
            <a:xfrm>
              <a:off x="9410697" y="3737295"/>
              <a:ext cx="650845" cy="742950"/>
            </a:xfrm>
            <a:prstGeom prst="rect">
              <a:avLst/>
            </a:prstGeom>
            <a:noFill/>
          </p:spPr>
          <p:txBody>
            <a:bodyPr wrap="square" rtlCol="0">
              <a:spAutoFit/>
            </a:bodyPr>
            <a:lstStyle/>
            <a:p>
              <a:endParaRPr lang="en-GB"/>
            </a:p>
          </p:txBody>
        </p:sp>
        <p:sp>
          <p:nvSpPr>
            <p:cNvPr id="47" name="TextBox 46">
              <a:hlinkClick r:id="rId14"/>
              <a:extLst>
                <a:ext uri="{FF2B5EF4-FFF2-40B4-BE49-F238E27FC236}">
                  <a16:creationId xmlns:a16="http://schemas.microsoft.com/office/drawing/2014/main" id="{E01E9E3C-89AC-46E4-99B8-13C1C2D18E4E}"/>
                </a:ext>
              </a:extLst>
            </p:cNvPr>
            <p:cNvSpPr txBox="1"/>
            <p:nvPr/>
          </p:nvSpPr>
          <p:spPr>
            <a:xfrm>
              <a:off x="10295214" y="3737295"/>
              <a:ext cx="650845" cy="742950"/>
            </a:xfrm>
            <a:prstGeom prst="rect">
              <a:avLst/>
            </a:prstGeom>
            <a:noFill/>
          </p:spPr>
          <p:txBody>
            <a:bodyPr wrap="square" rtlCol="0">
              <a:spAutoFit/>
            </a:bodyPr>
            <a:lstStyle/>
            <a:p>
              <a:endParaRPr lang="en-GB"/>
            </a:p>
          </p:txBody>
        </p:sp>
        <p:sp>
          <p:nvSpPr>
            <p:cNvPr id="48" name="TextBox 47">
              <a:hlinkClick r:id="rId15"/>
              <a:extLst>
                <a:ext uri="{FF2B5EF4-FFF2-40B4-BE49-F238E27FC236}">
                  <a16:creationId xmlns:a16="http://schemas.microsoft.com/office/drawing/2014/main" id="{E6851A60-53A3-4ACE-AA6A-3F57E319C3B8}"/>
                </a:ext>
              </a:extLst>
            </p:cNvPr>
            <p:cNvSpPr txBox="1"/>
            <p:nvPr/>
          </p:nvSpPr>
          <p:spPr>
            <a:xfrm>
              <a:off x="11179729" y="3737295"/>
              <a:ext cx="650845" cy="742950"/>
            </a:xfrm>
            <a:prstGeom prst="rect">
              <a:avLst/>
            </a:prstGeom>
            <a:noFill/>
          </p:spPr>
          <p:txBody>
            <a:bodyPr wrap="square" rtlCol="0">
              <a:spAutoFit/>
            </a:bodyPr>
            <a:lstStyle/>
            <a:p>
              <a:endParaRPr lang="en-GB"/>
            </a:p>
          </p:txBody>
        </p:sp>
        <p:sp>
          <p:nvSpPr>
            <p:cNvPr id="49" name="TextBox 48">
              <a:hlinkClick r:id="rId16"/>
              <a:extLst>
                <a:ext uri="{FF2B5EF4-FFF2-40B4-BE49-F238E27FC236}">
                  <a16:creationId xmlns:a16="http://schemas.microsoft.com/office/drawing/2014/main" id="{B3873333-80EB-4536-9FBB-7AC82F166E7A}"/>
                </a:ext>
              </a:extLst>
            </p:cNvPr>
            <p:cNvSpPr txBox="1"/>
            <p:nvPr/>
          </p:nvSpPr>
          <p:spPr>
            <a:xfrm>
              <a:off x="9411270" y="1315965"/>
              <a:ext cx="650845" cy="742950"/>
            </a:xfrm>
            <a:prstGeom prst="rect">
              <a:avLst/>
            </a:prstGeom>
            <a:noFill/>
          </p:spPr>
          <p:txBody>
            <a:bodyPr wrap="square" rtlCol="0">
              <a:spAutoFit/>
            </a:bodyPr>
            <a:lstStyle/>
            <a:p>
              <a:endParaRPr lang="en-GB"/>
            </a:p>
          </p:txBody>
        </p:sp>
      </p:grpSp>
      <p:sp>
        <p:nvSpPr>
          <p:cNvPr id="36" name="Rectangle 35">
            <a:extLst>
              <a:ext uri="{FF2B5EF4-FFF2-40B4-BE49-F238E27FC236}">
                <a16:creationId xmlns:a16="http://schemas.microsoft.com/office/drawing/2014/main" id="{21A84019-6D39-43B7-B540-3814DF28DA29}"/>
              </a:ext>
            </a:extLst>
          </p:cNvPr>
          <p:cNvSpPr/>
          <p:nvPr/>
        </p:nvSpPr>
        <p:spPr>
          <a:xfrm>
            <a:off x="6241083" y="628662"/>
            <a:ext cx="2867025" cy="557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Cyflawni’r disgwyliadau o ran safonau ac ansawdd</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Wrth ddylunio a datblygu darpariaeth newydd, drwy lynu wrth y disgwyliadau cenedlaethol a disgwyliadau’r sefydliad o ran safonau ac ansawdd, mae modd sicrhau bod y profiad academaidd o ansawdd uchel waeth ble na sut y mae cyrsiau’n cael eu darparu, na phwy sy’n eu darparu.</a:t>
            </a: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tabLst>
                <a:tab pos="2438400" algn="l"/>
              </a:tabLs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Mae </a:t>
            </a:r>
            <a:r>
              <a:rPr lang="cy-GB" sz="1100" u="sng" dirty="0">
                <a:solidFill>
                  <a:srgbClr val="FF791E"/>
                </a:solidFill>
                <a:effectLst/>
                <a:latin typeface="Calibri" panose="020F0502020204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Cod Ansawdd Addysg Uwch y Deyrnas Unedig (y Cod Ansawdd)</a:t>
            </a:r>
            <a:r>
              <a:rPr lang="cy-GB" sz="1100" dirty="0">
                <a:solidFill>
                  <a:srgbClr val="FF791E"/>
                </a:solidFill>
                <a:effectLst/>
                <a:latin typeface="Calibri" panose="020F0502020204030204" pitchFamily="34" charset="0"/>
                <a:ea typeface="Calibri" panose="020F0502020204030204" pitchFamily="34" charset="0"/>
                <a:cs typeface="Times New Roman" panose="02020603050405020304" pitchFamily="18" charset="0"/>
              </a:rPr>
              <a:t> </a:t>
            </a: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yn cyflwyno’r disgwyliadau a’r arferion craidd y mae disgwyl i bob darparwr addysg uwch yn y Deyrnas Unedig eu dilyn. Dylai darparwyr yn yr Alban, Cymru a Gogledd Iwerddon hefyd ddilyn yr arferion cyffredin a geir yn y Cod Ansawdd.</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tabLst>
                <a:tab pos="2438400" algn="l"/>
              </a:tabLs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Mae’r Asiantaeth Sicrwydd Ansawdd ar gyfer Addysg Uwch (QAA) hefyd wedi cyhoeddi 12 o themâu i roi cyngor ac arweiniad, ynghyd â nifer o adnoddau eraill sy’n cefnogi rhan greiddiol y Cod Ansawdd. I gyd-fynd â’r adnoddau hyn ceir Datganiadau Nodweddion i helpu darparwyr i ddatblygu cyrsiau a mireinio cwricwla, ond nid ydyn nhw’n rhan o’r gofynion a reoleiddir ar gyfer darparwyr addysg uwch yn y Deyrnas Unedig (gweler paragraff 12 yn y </a:t>
            </a:r>
            <a:r>
              <a:rPr lang="cy-GB" sz="1100" u="sng" dirty="0">
                <a:solidFill>
                  <a:srgbClr val="FF791E"/>
                </a:solidFill>
                <a:effectLst/>
                <a:latin typeface="Calibri" panose="020F0502020204030204" pitchFamily="34" charset="0"/>
                <a:ea typeface="Calibri" panose="020F050202020403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Fframwaith Asesu Ansawdd ar gyfer Cymru</a:t>
            </a:r>
            <a:r>
              <a:rPr lang="cy-GB" sz="1100" dirty="0">
                <a:solidFill>
                  <a:srgbClr val="FF791E"/>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solidFill>
                <a:srgbClr val="FF79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18879175-6F79-4BE7-B8DC-37C317EF5D5E}"/>
              </a:ext>
            </a:extLst>
          </p:cNvPr>
          <p:cNvSpPr txBox="1"/>
          <p:nvPr/>
        </p:nvSpPr>
        <p:spPr>
          <a:xfrm>
            <a:off x="1282531" y="45843"/>
            <a:ext cx="4813470" cy="369332"/>
          </a:xfrm>
          <a:prstGeom prst="rect">
            <a:avLst/>
          </a:prstGeom>
          <a:solidFill>
            <a:srgbClr val="FF791E"/>
          </a:solidFill>
          <a:ln>
            <a:solidFill>
              <a:schemeClr val="accent1"/>
            </a:solidFill>
          </a:ln>
        </p:spPr>
        <p:txBody>
          <a:bodyPr wrap="square" rtlCol="0">
            <a:spAutoFit/>
          </a:bodyPr>
          <a:lstStyle/>
          <a:p>
            <a:r>
              <a:rPr lang="en-GB" b="1" dirty="0"/>
              <a:t>2.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Dylunio a Datblygu: Y Prif Weithgareddau</a:t>
            </a:r>
            <a:endParaRPr lang="en-GB" b="1" dirty="0"/>
          </a:p>
        </p:txBody>
      </p:sp>
    </p:spTree>
    <p:extLst>
      <p:ext uri="{BB962C8B-B14F-4D97-AF65-F5344CB8AC3E}">
        <p14:creationId xmlns:p14="http://schemas.microsoft.com/office/powerpoint/2010/main" val="76520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817200"/>
            <a:ext cx="11196000" cy="261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Ysgrifennu llwybrau, cynnwys, rhestrau darllen ac asesiadau</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Pan fydd hynny’n addas, ewch ati i ddatblygu llwybrau fel y gall myfyrwyr weld at ba opsiynau y bydd y ddarpariaeth yn arwain, e.e. tystysgrif lefel 4, cydweddu â rhaglen radd. Gan amlaf bydd gan Sefydliadau Addysg Uwch brofforma ar gyfer y llwybrau hyn. Pan ganiateir hynny, ceisiwch sicrhau mai un gyfres o brofforma a fydd yn cael ei defnyddio rhwng yr holl bartneriaid i osgoi gorfod ailfformadu gwybodaeth, sy’n gallu cymryd llawer o amser.</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Bydd y tîm yn ysgrifennu’r cynnwys, y rhestrau darllen, a’r asesiadau, a bydd angen i arweinydd y prosiect gynllunio a chadw golwg ar y gwaith hwn yn ofalus i sicrhau ei fod yn cael ei wneud yn brydlon cyn ei gyflwyno i gael ei gymeradwyo a’i ddilysu.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Ystyriwch gyhoeddi canllaw cyffredinol i fyfyrwyr, gan nodi’r prif ffynonellau gwybodaeth a’r gwasanaethau cymorth.</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Efallai y bydd angen ichi drafod y broses gymeradwyo a dilysu sawl gwaith er mwyn sicrhau bod yr holl sefydliadau partner yn cytuno arni, ac mae’n bosibl y bydd hyn yn cymryd llawer iawn o amser. Sicrhewch fod gan y tîm gynrychiolaeth lawn a bod pobl arno a all wneud penderfyniadau i ddelio â phroblemau’n gyflym, a chofiwch gynnwys dulliau i roi adborth yn nyluniad / datblygiad eich cynnwys a’r trefniadau asesu. Ceisiwch ddeall y gall fod gan Sefydliadau Addysg Uwch sy’n bartneriaid ichi wahanol brosesau cymeradwyo a dilysu, a chynlluniwch yn unol â hynny.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pPr>
            <a:r>
              <a:rPr lang="cy-GB" sz="1100" spc="-15" dirty="0">
                <a:solidFill>
                  <a:schemeClr val="tx1"/>
                </a:solidFill>
                <a:effectLst/>
                <a:latin typeface="Calibri" panose="020F0502020204030204" pitchFamily="34" charset="0"/>
                <a:ea typeface="Calibri" panose="020F0502020204030204" pitchFamily="34" charset="0"/>
              </a:rPr>
              <a:t>Efallai y bydd modd ichi ddefnyddio modiwlau sy’n bodoli’n barod (wedi’u dilysu) neu ficro-gymwysterau i greu’r cynnwys newydd, a gallai hynny wneud y broses gymeradwyo a dilysu’n haws.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ction Button: Go to Beginning 5">
            <a:hlinkClick r:id="rId3" action="ppaction://hlinksldjump" highlightClick="1"/>
            <a:extLst>
              <a:ext uri="{FF2B5EF4-FFF2-40B4-BE49-F238E27FC236}">
                <a16:creationId xmlns:a16="http://schemas.microsoft.com/office/drawing/2014/main" id="{91F3BEBF-7F56-409E-848A-D812A01120CC}"/>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94F77FC-1BED-4352-97CD-2FABE968B5FF}"/>
              </a:ext>
            </a:extLst>
          </p:cNvPr>
          <p:cNvSpPr txBox="1"/>
          <p:nvPr/>
        </p:nvSpPr>
        <p:spPr>
          <a:xfrm>
            <a:off x="1282531" y="45843"/>
            <a:ext cx="4813470" cy="369332"/>
          </a:xfrm>
          <a:prstGeom prst="rect">
            <a:avLst/>
          </a:prstGeom>
          <a:solidFill>
            <a:srgbClr val="FF791E"/>
          </a:solidFill>
          <a:ln>
            <a:solidFill>
              <a:schemeClr val="accent1"/>
            </a:solidFill>
          </a:ln>
        </p:spPr>
        <p:txBody>
          <a:bodyPr wrap="square" rtlCol="0">
            <a:spAutoFit/>
          </a:bodyPr>
          <a:lstStyle/>
          <a:p>
            <a:r>
              <a:rPr lang="en-GB" b="1" dirty="0"/>
              <a:t>2.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Dylunio a Datblygu: Y Prif Weithgareddau</a:t>
            </a:r>
            <a:endParaRPr lang="en-GB" b="1" dirty="0"/>
          </a:p>
        </p:txBody>
      </p:sp>
    </p:spTree>
    <p:extLst>
      <p:ext uri="{BB962C8B-B14F-4D97-AF65-F5344CB8AC3E}">
        <p14:creationId xmlns:p14="http://schemas.microsoft.com/office/powerpoint/2010/main" val="232422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83527DF-076B-4A7A-A9EF-D66A75D91A19}"/>
              </a:ext>
            </a:extLst>
          </p:cNvPr>
          <p:cNvSpPr/>
          <p:nvPr/>
        </p:nvSpPr>
        <p:spPr>
          <a:xfrm>
            <a:off x="1368000" y="1080000"/>
            <a:ext cx="8142626" cy="2562311"/>
          </a:xfrm>
          <a:prstGeom prst="roundRect">
            <a:avLst/>
          </a:prstGeom>
          <a:solidFill>
            <a:srgbClr val="BCB100"/>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Datblygu’r cynnig</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Cyflwyno’r cynnig a’r dogfennau ategol i’w cymeradwyo</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Gwneud cais am gyllid</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Ysgrifennu manyleb ar gyfer y ddarpariaeth / rhaglen</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Gwneud gwaith diwydrwydd dyladwy ar y partneriaid, gan gynnwys ymweld â safleoedd </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Cynnal digwyddiad dilysu</a:t>
            </a:r>
            <a:r>
              <a:rPr lang="cy-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Drafftio’r adroddiad dilysu a bodloni unrhyw amodau ac argymhellion</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Cytuno ar y Memorandwm Cyd-ddealltwriaeth a’i lofnodi</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Adolygiad cyn lansio gan gynnwys profi (porth mynd yn fyw)</a:t>
            </a:r>
            <a:endParaRPr lang="en-GB" sz="1400" u="none" strike="noStrike" dirty="0">
              <a:effectLst/>
            </a:endParaRPr>
          </a:p>
        </p:txBody>
      </p:sp>
      <p:sp>
        <p:nvSpPr>
          <p:cNvPr id="44" name="TextBox 43">
            <a:extLst>
              <a:ext uri="{FF2B5EF4-FFF2-40B4-BE49-F238E27FC236}">
                <a16:creationId xmlns:a16="http://schemas.microsoft.com/office/drawing/2014/main" id="{293738F9-F9CA-4DB7-BCFF-424C9C1A60AF}"/>
              </a:ext>
            </a:extLst>
          </p:cNvPr>
          <p:cNvSpPr txBox="1"/>
          <p:nvPr/>
        </p:nvSpPr>
        <p:spPr>
          <a:xfrm>
            <a:off x="1282532" y="45843"/>
            <a:ext cx="8228094" cy="369332"/>
          </a:xfrm>
          <a:prstGeom prst="rect">
            <a:avLst/>
          </a:prstGeom>
          <a:solidFill>
            <a:srgbClr val="BCB100"/>
          </a:solidFill>
          <a:ln>
            <a:solidFill>
              <a:schemeClr val="accent1"/>
            </a:solidFill>
          </a:ln>
        </p:spPr>
        <p:txBody>
          <a:bodyPr wrap="square" rtlCol="0">
            <a:spAutoFit/>
          </a:bodyPr>
          <a:lstStyle/>
          <a:p>
            <a:r>
              <a:rPr lang="en-GB" b="1" dirty="0"/>
              <a:t>3.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Cymeradwyaeth gan Bartneriaid a Dilysu’r Ddarpariaeth: Y Prif Weithgareddau</a:t>
            </a:r>
            <a:endParaRPr lang="en-GB" b="1" dirty="0"/>
          </a:p>
        </p:txBody>
      </p:sp>
      <p:sp>
        <p:nvSpPr>
          <p:cNvPr id="14" name="Action Button: Go Home 13">
            <a:hlinkClick r:id="rId3" action="ppaction://hlinksldjump" highlightClick="1"/>
            <a:extLst>
              <a:ext uri="{FF2B5EF4-FFF2-40B4-BE49-F238E27FC236}">
                <a16:creationId xmlns:a16="http://schemas.microsoft.com/office/drawing/2014/main" id="{367AD422-FC49-4AD1-9014-FA4B9055BBDF}"/>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hlinkClick r:id="rId4" action="ppaction://hlinksldjump"/>
            <a:extLst>
              <a:ext uri="{FF2B5EF4-FFF2-40B4-BE49-F238E27FC236}">
                <a16:creationId xmlns:a16="http://schemas.microsoft.com/office/drawing/2014/main" id="{2ED18C46-7B51-40E4-B3D6-DCF98B767E5C}"/>
              </a:ext>
            </a:extLst>
          </p:cNvPr>
          <p:cNvSpPr txBox="1"/>
          <p:nvPr/>
        </p:nvSpPr>
        <p:spPr>
          <a:xfrm>
            <a:off x="1383710" y="1239730"/>
            <a:ext cx="8164625" cy="261610"/>
          </a:xfrm>
          <a:prstGeom prst="rect">
            <a:avLst/>
          </a:prstGeom>
          <a:noFill/>
        </p:spPr>
        <p:txBody>
          <a:bodyPr wrap="square" rtlCol="0">
            <a:spAutoFit/>
          </a:bodyPr>
          <a:lstStyle/>
          <a:p>
            <a:endParaRPr lang="en-GB" sz="1100"/>
          </a:p>
        </p:txBody>
      </p:sp>
      <p:sp>
        <p:nvSpPr>
          <p:cNvPr id="53" name="TextBox 52">
            <a:hlinkClick r:id="rId5" action="ppaction://hlinksldjump"/>
            <a:extLst>
              <a:ext uri="{FF2B5EF4-FFF2-40B4-BE49-F238E27FC236}">
                <a16:creationId xmlns:a16="http://schemas.microsoft.com/office/drawing/2014/main" id="{3B78DC58-F6B9-4C1E-B68F-D5870112A3C2}"/>
              </a:ext>
            </a:extLst>
          </p:cNvPr>
          <p:cNvSpPr txBox="1"/>
          <p:nvPr/>
        </p:nvSpPr>
        <p:spPr>
          <a:xfrm>
            <a:off x="1390191" y="1522503"/>
            <a:ext cx="8120627" cy="707886"/>
          </a:xfrm>
          <a:prstGeom prst="rect">
            <a:avLst/>
          </a:prstGeom>
          <a:noFill/>
        </p:spPr>
        <p:txBody>
          <a:bodyPr wrap="square" rtlCol="0">
            <a:spAutoFit/>
          </a:bodyPr>
          <a:lstStyle/>
          <a:p>
            <a:endParaRPr lang="en-GB" sz="1000"/>
          </a:p>
          <a:p>
            <a:endParaRPr lang="en-GB" sz="1000"/>
          </a:p>
          <a:p>
            <a:endParaRPr lang="en-GB" sz="1000"/>
          </a:p>
          <a:p>
            <a:endParaRPr lang="en-GB" sz="1000"/>
          </a:p>
        </p:txBody>
      </p:sp>
      <p:sp>
        <p:nvSpPr>
          <p:cNvPr id="54" name="TextBox 53">
            <a:hlinkClick r:id="rId6" action="ppaction://hlinksldjump"/>
            <a:extLst>
              <a:ext uri="{FF2B5EF4-FFF2-40B4-BE49-F238E27FC236}">
                <a16:creationId xmlns:a16="http://schemas.microsoft.com/office/drawing/2014/main" id="{25A1F1AB-1A9E-49E5-84BF-755E231A6CD7}"/>
              </a:ext>
            </a:extLst>
          </p:cNvPr>
          <p:cNvSpPr txBox="1"/>
          <p:nvPr/>
        </p:nvSpPr>
        <p:spPr>
          <a:xfrm>
            <a:off x="1387853" y="2260909"/>
            <a:ext cx="8142626" cy="692497"/>
          </a:xfrm>
          <a:prstGeom prst="rect">
            <a:avLst/>
          </a:prstGeom>
          <a:noFill/>
        </p:spPr>
        <p:txBody>
          <a:bodyPr wrap="square" rtlCol="0">
            <a:spAutoFit/>
          </a:bodyPr>
          <a:lstStyle/>
          <a:p>
            <a:endParaRPr lang="en-GB" sz="1300"/>
          </a:p>
          <a:p>
            <a:endParaRPr lang="en-GB" sz="1300"/>
          </a:p>
          <a:p>
            <a:endParaRPr lang="en-GB" sz="1300"/>
          </a:p>
        </p:txBody>
      </p:sp>
      <p:sp>
        <p:nvSpPr>
          <p:cNvPr id="21" name="TextBox 20">
            <a:extLst>
              <a:ext uri="{FF2B5EF4-FFF2-40B4-BE49-F238E27FC236}">
                <a16:creationId xmlns:a16="http://schemas.microsoft.com/office/drawing/2014/main" id="{ABEDF0F5-8F1A-454B-A253-52F20802CA8B}"/>
              </a:ext>
            </a:extLst>
          </p:cNvPr>
          <p:cNvSpPr txBox="1"/>
          <p:nvPr/>
        </p:nvSpPr>
        <p:spPr>
          <a:xfrm>
            <a:off x="1282530" y="607649"/>
            <a:ext cx="4071895" cy="281231"/>
          </a:xfrm>
          <a:prstGeom prst="rect">
            <a:avLst/>
          </a:prstGeom>
          <a:noFill/>
        </p:spPr>
        <p:txBody>
          <a:bodyPr wrap="square">
            <a:spAutoFit/>
          </a:bodyPr>
          <a:lstStyle/>
          <a:p>
            <a:pPr algn="just">
              <a:lnSpc>
                <a:spcPct val="107000"/>
              </a:lnSpc>
              <a:spcAft>
                <a:spcPts val="800"/>
              </a:spcAft>
            </a:pPr>
            <a:r>
              <a:rPr lang="cy-GB" sz="1200" i="1" dirty="0">
                <a:effectLst/>
                <a:latin typeface="Calibri" panose="020F0502020204030204" pitchFamily="34" charset="0"/>
                <a:ea typeface="Calibri" panose="020F0502020204030204" pitchFamily="34" charset="0"/>
                <a:cs typeface="Times New Roman" panose="02020603050405020304" pitchFamily="18" charset="0"/>
              </a:rPr>
              <a:t>Cliciwch ar destun y bwledi unigol i gael mwy o fanylion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hlinkClick r:id="rId7" action="ppaction://hlinksldjump"/>
            <a:extLst>
              <a:ext uri="{FF2B5EF4-FFF2-40B4-BE49-F238E27FC236}">
                <a16:creationId xmlns:a16="http://schemas.microsoft.com/office/drawing/2014/main" id="{496B903F-C8CD-4AF9-91C0-2E3D0B420A43}"/>
              </a:ext>
            </a:extLst>
          </p:cNvPr>
          <p:cNvSpPr txBox="1"/>
          <p:nvPr/>
        </p:nvSpPr>
        <p:spPr>
          <a:xfrm>
            <a:off x="1383231" y="2977433"/>
            <a:ext cx="8142626" cy="507831"/>
          </a:xfrm>
          <a:prstGeom prst="rect">
            <a:avLst/>
          </a:prstGeom>
          <a:noFill/>
        </p:spPr>
        <p:txBody>
          <a:bodyPr wrap="square" rtlCol="0">
            <a:spAutoFit/>
          </a:bodyPr>
          <a:lstStyle/>
          <a:p>
            <a:endParaRPr lang="en-GB" sz="900"/>
          </a:p>
          <a:p>
            <a:endParaRPr lang="en-GB" sz="900"/>
          </a:p>
          <a:p>
            <a:endParaRPr lang="en-GB" sz="900"/>
          </a:p>
        </p:txBody>
      </p:sp>
    </p:spTree>
    <p:extLst>
      <p:ext uri="{BB962C8B-B14F-4D97-AF65-F5344CB8AC3E}">
        <p14:creationId xmlns:p14="http://schemas.microsoft.com/office/powerpoint/2010/main" val="205390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817201"/>
            <a:ext cx="11196000" cy="42072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Datblygu’r cynnig</a:t>
            </a:r>
            <a:endParaRPr lang="en-GB" sz="1200" b="1" dirty="0">
              <a:solidFill>
                <a:schemeClr val="tx1"/>
              </a:solidFill>
              <a:effectLst/>
              <a:latin typeface="Times New Roman" panose="02020603050405020304" pitchFamily="18" charset="0"/>
              <a:ea typeface="Times New Roman" panose="02020603050405020304" pitchFamily="18" charset="0"/>
            </a:endParaRPr>
          </a:p>
          <a:p>
            <a:pPr>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Mae gan bob Sefydliad Addysg Uwch brofforma ar gyfer cynnig (neu achos busnes). Bydd angen cwblhau’r profforma, sy’n cynnwys: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 rhesymeg strategol dros y ddarpariaeth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Teitl y dyfarniad, lefel y cymhwyster, gwerth y credyd, manylion trosglwyddo’r credyd, a sut mae’n cyd-fynd â fframweithiau</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 dull o ddarparu a hyd y ddarpariaeth, wedi’i integreiddio â systemau ac arddulliau dysgu</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Staffio, gofodau dysgu ac adnoddau a chyfleusterau dysgu a chymorth eraill:</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Symbol" panose="05050102010706020507" pitchFamily="18" charset="2"/>
              <a:buChar char=""/>
            </a:pPr>
            <a:r>
              <a:rPr lang="cy-GB" sz="1100" b="0" dirty="0">
                <a:solidFill>
                  <a:schemeClr val="tx1"/>
                </a:solidFill>
                <a:effectLst/>
                <a:latin typeface="Calibri" panose="020F0502020204030204" pitchFamily="34" charset="0"/>
                <a:ea typeface="Times New Roman" panose="02020603050405020304" pitchFamily="18" charset="0"/>
              </a:rPr>
              <a:t>Datblygwch dîm o bobl y gallai fod angen ichi weithio gyda nhw, gan ganfod y prif randdeiliaid yn gynnar, fel eu bod yn barod i ddatblygu’r ddarpariaeth ar y cyd pan fyddan nhw’n cael caniatâd i wneud hynny. </a:t>
            </a:r>
            <a:endParaRPr lang="en-GB" sz="1100" b="1" dirty="0">
              <a:solidFill>
                <a:schemeClr val="tx1"/>
              </a:solidFill>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cy-GB" sz="1100" b="0" dirty="0">
                <a:solidFill>
                  <a:schemeClr val="tx1"/>
                </a:solidFill>
                <a:effectLst/>
                <a:latin typeface="Calibri" panose="020F0502020204030204" pitchFamily="34" charset="0"/>
                <a:ea typeface="Times New Roman" panose="02020603050405020304" pitchFamily="18" charset="0"/>
              </a:rPr>
              <a:t>Ymchwiliwch i weld pa ofodau dysgu, adnoddau a chyfleusterau sydd ar gael ym mhob safle partner fel bod y myfyrwyr yn cael yr un profiad ym mhob man. Ewch ati i ganfod unrhyw fylchau yn y ddarpariaeth neu unrhyw ofynion penodol ac ystyriwch sut y mae unrhyw gostau ychwanegol ar gyfer y rhain wedi’u cynnwys yn y Cynnig. Ystyriwch rannu adnoddau wrth ddarparu’r cwrs er mwyn bod mor effeithlon â phosibl.</a:t>
            </a:r>
            <a:endParaRPr lang="en-GB" sz="1100" b="1" dirty="0">
              <a:solidFill>
                <a:schemeClr val="tx1"/>
              </a:solidFill>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cy-GB" sz="1100" b="0" dirty="0">
                <a:solidFill>
                  <a:schemeClr val="tx1"/>
                </a:solidFill>
                <a:effectLst/>
                <a:latin typeface="Calibri" panose="020F0502020204030204" pitchFamily="34" charset="0"/>
                <a:ea typeface="Times New Roman" panose="02020603050405020304" pitchFamily="18" charset="0"/>
              </a:rPr>
              <a:t>Sgwrsiwch â’r swyddfeydd Adnoddau Dynol a Chaffael am y rheoliadau, y cyfyngiadau, a’r amseroedd arwain, ac ewch ati i gynnwys y rhain yn eich cynllun. </a:t>
            </a:r>
            <a:r>
              <a:rPr lang="en-GB" sz="1100" b="0" dirty="0">
                <a:solidFill>
                  <a:schemeClr val="tx1"/>
                </a:solidFill>
                <a:effectLst/>
                <a:latin typeface="Calibri" panose="020F0502020204030204" pitchFamily="34" charset="0"/>
                <a:ea typeface="Times New Roman" panose="02020603050405020304" pitchFamily="18" charset="0"/>
              </a:rPr>
              <a:t>   </a:t>
            </a:r>
            <a:endParaRPr lang="en-GB" sz="1100" b="1"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lnSpc>
                <a:spcPct val="107000"/>
              </a:lnSpc>
              <a:spcBef>
                <a:spcPts val="600"/>
              </a:spcBef>
              <a:spcAft>
                <a:spcPts val="800"/>
              </a:spcAft>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Cytuno ar fodelau Cyllid a Llwyth Gwaith:</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Mae’r amcanestyniad o’r incwm a’r gwariant yn rhan o’r Achos Busnes (neu’r ddogfen gyfatebol) a gan amlaf dylid ei gynnwys i’w gymeradwyo CYN dechrau cynnal unrhyw drafodaethau am gyllid gyda’r partneriaid posibl.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Bydd trafodaethau ariannol gan amlaf yn cael eu cynnal naill ai gan uwch reolwr cyllid neu gan y Swyddfa Partneriaethau ar ran y Sefydliad Addysg Uwch. Gan amlaf, ni ddylai staff academaidd gymryd rhan mewn trafodaethau ariannol. Mae’r cynllun ariannol a ffioedd y myfyrwyr wedi’u hamcangyfrif yn y cam hwn, a gellid eu haddasu wrth ddatblygu’r cynnig.</a:t>
            </a:r>
            <a:endPar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Ewch ati i ymwneud â’r timau Cyllid ym mhob Sefydliad Addysg Uwch sy’n bartner, a rhowch ddigon o amser i ddatblygu a chytuno ar y model cyllid a llwyth gwaith y bartneriaeth.</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ction Button: Go to Beginning 5">
            <a:hlinkClick r:id="rId3" action="ppaction://hlinksldjump" highlightClick="1"/>
            <a:extLst>
              <a:ext uri="{FF2B5EF4-FFF2-40B4-BE49-F238E27FC236}">
                <a16:creationId xmlns:a16="http://schemas.microsoft.com/office/drawing/2014/main" id="{66BA426D-B7CD-46BC-9808-DCE76D3D1564}"/>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877972B-62F6-40B8-93BD-FD8E0118F193}"/>
              </a:ext>
            </a:extLst>
          </p:cNvPr>
          <p:cNvSpPr txBox="1"/>
          <p:nvPr/>
        </p:nvSpPr>
        <p:spPr>
          <a:xfrm>
            <a:off x="1282532" y="45843"/>
            <a:ext cx="8228094" cy="369332"/>
          </a:xfrm>
          <a:prstGeom prst="rect">
            <a:avLst/>
          </a:prstGeom>
          <a:solidFill>
            <a:srgbClr val="BCB100"/>
          </a:solidFill>
          <a:ln>
            <a:solidFill>
              <a:schemeClr val="accent1"/>
            </a:solidFill>
          </a:ln>
        </p:spPr>
        <p:txBody>
          <a:bodyPr wrap="square" rtlCol="0">
            <a:spAutoFit/>
          </a:bodyPr>
          <a:lstStyle/>
          <a:p>
            <a:r>
              <a:rPr lang="en-GB" b="1" dirty="0"/>
              <a:t>3.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Cymeradwyaeth gan Bartneriaid a Dilysu’r Ddarpariaeth: Y Prif Weithgareddau</a:t>
            </a:r>
            <a:endParaRPr lang="en-GB" b="1" dirty="0"/>
          </a:p>
        </p:txBody>
      </p:sp>
    </p:spTree>
    <p:extLst>
      <p:ext uri="{BB962C8B-B14F-4D97-AF65-F5344CB8AC3E}">
        <p14:creationId xmlns:p14="http://schemas.microsoft.com/office/powerpoint/2010/main" val="322152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817200"/>
            <a:ext cx="11196000" cy="1162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Cyflwyno’r cynnig a’r dogfennau ategol i’w cymeradwyo</a:t>
            </a:r>
            <a:endParaRPr lang="en-GB" sz="1200" b="1" dirty="0">
              <a:solidFill>
                <a:schemeClr val="tx1"/>
              </a:solidFill>
              <a:effectLst/>
              <a:latin typeface="Times New Roman" panose="02020603050405020304" pitchFamily="18" charset="0"/>
              <a:ea typeface="Times New Roman" panose="02020603050405020304" pitchFamily="18" charset="0"/>
            </a:endParaRPr>
          </a:p>
          <a:p>
            <a:pPr>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Mae gan bob Sefydliad Addysg Uwch broses wedi’i sefydlu ar gyfer cyflwyno, adolygu a chymeradwyo’r cynnig ar gyfer darpariaeth ar y cyd. Gall hyn fod ar ffurf grŵp craffu e.e. Bwrdd y Gyfadran, cyn y caiff y cynnig ei anfon ymlaen at un o bwyllgorau’r brifysgol, e.e. yr Uwch Dîm Rheoli / y Bwrdd Academaidd / y Senedd i’w gymeradwyo (porth penderfynu). Ewch ati i ganfod beth yw’r broses yn eich Sefydliad Addysg Uwch chi a’r Sefydliadau Addysg Uwch sy’n bartneriaid ichi, ynghyd â chanfod amserlen y cyfarfodydd ac ati, er mwyn ichi allu cynllunio’r ‘llwybr’ i gymeradwyo’r cynnig.</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ction Button: Go to Beginning 5">
            <a:hlinkClick r:id="rId3" action="ppaction://hlinksldjump" highlightClick="1"/>
            <a:extLst>
              <a:ext uri="{FF2B5EF4-FFF2-40B4-BE49-F238E27FC236}">
                <a16:creationId xmlns:a16="http://schemas.microsoft.com/office/drawing/2014/main" id="{74B715DA-13CA-4341-888F-3FB1BA2B57C3}"/>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13AAF6B-A378-441B-8F94-7BA2FE3999C4}"/>
              </a:ext>
            </a:extLst>
          </p:cNvPr>
          <p:cNvSpPr/>
          <p:nvPr/>
        </p:nvSpPr>
        <p:spPr>
          <a:xfrm>
            <a:off x="493200" y="2237068"/>
            <a:ext cx="11196000" cy="844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Gwneud cais am gyllid</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Gallai fod angen ichi wneud cais am gyllid ar gyfer y ddarpariaeth ar y cyd. Os oes angen cyllid allanol, yna bydd angen dod o hyd i gyllidwr addas a theilwra’r cais yn unol â hynny ar ôl i’r cynnig gael ei gymeradwyo. Bydd amserlen benodol ynghlwm wrth y cais am gyllid, a bydd angen glynu wrthi. Dylid ystyried hyn yng nghynllun y prosiect.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11AF7F3F-C1C5-48E8-AA91-3713B3BB93B4}"/>
              </a:ext>
            </a:extLst>
          </p:cNvPr>
          <p:cNvSpPr/>
          <p:nvPr/>
        </p:nvSpPr>
        <p:spPr>
          <a:xfrm>
            <a:off x="498000" y="3334874"/>
            <a:ext cx="11196000" cy="2142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Ysgrifennu manyleb ar gyfer y ddarpariaeth / rhaglen </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b="0" dirty="0">
                <a:solidFill>
                  <a:schemeClr val="tx1"/>
                </a:solidFill>
                <a:effectLst/>
                <a:latin typeface="Calibri" panose="020F0502020204030204" pitchFamily="34" charset="0"/>
                <a:ea typeface="Times New Roman" panose="02020603050405020304" pitchFamily="18" charset="0"/>
              </a:rPr>
              <a:t>Mae modd cwblhau ‘manyleb y rhaglen’ neu ‘ddogfen ddiffiniol y rhaglen’ (</a:t>
            </a:r>
            <a:r>
              <a:rPr lang="cy-GB" sz="1100" u="sng" dirty="0">
                <a:solidFill>
                  <a:srgbClr val="FF791E"/>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Enghraifft</a:t>
            </a:r>
            <a:r>
              <a:rPr lang="cy-GB" sz="1100" b="0" dirty="0">
                <a:solidFill>
                  <a:schemeClr val="tx1"/>
                </a:solidFill>
                <a:effectLst/>
                <a:latin typeface="Calibri" panose="020F0502020204030204" pitchFamily="34" charset="0"/>
                <a:ea typeface="Times New Roman" panose="02020603050405020304" pitchFamily="18" charset="0"/>
              </a:rPr>
              <a:t>) ar yr un pryd â’r Cynnig mewn rhai sefydliadau, neu gellid ei chwblhau ar ôl i’r cynnig gael ei gymeradwyo. I gwblhau’r profforma, efallai y bydd angen ichi wneud y canlynol:</a:t>
            </a:r>
            <a:endParaRPr lang="en-GB" sz="1100" b="1" dirty="0">
              <a:solidFill>
                <a:schemeClr val="tx1"/>
              </a:solidFill>
              <a:effectLst/>
              <a:latin typeface="Times New Roman" panose="02020603050405020304" pitchFamily="18" charset="0"/>
              <a:ea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Cytuno ar deitl y dyfarniad</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Dynodi’r deilliannau dysgu (gweler y </a:t>
            </a:r>
            <a:r>
              <a:rPr lang="cy-GB" sz="1100" u="sng" dirty="0">
                <a:solidFill>
                  <a:srgbClr val="FF791E"/>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canllawiau ar gyfer ysgrifennu deilliannau dysgu</a:t>
            </a: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Cytuno ar strategaethau a dulliau addysgu a dysgu</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Cytuno ar ddull asesu ac arholi allanol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Penderfynu ar y dyfarniad(au) gadael</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B7B8FFA-7ED4-4072-810D-37F1F405F32B}"/>
              </a:ext>
            </a:extLst>
          </p:cNvPr>
          <p:cNvSpPr txBox="1"/>
          <p:nvPr/>
        </p:nvSpPr>
        <p:spPr>
          <a:xfrm>
            <a:off x="1282532" y="45843"/>
            <a:ext cx="8228094" cy="369332"/>
          </a:xfrm>
          <a:prstGeom prst="rect">
            <a:avLst/>
          </a:prstGeom>
          <a:solidFill>
            <a:srgbClr val="BCB100"/>
          </a:solidFill>
          <a:ln>
            <a:solidFill>
              <a:schemeClr val="accent1"/>
            </a:solidFill>
          </a:ln>
        </p:spPr>
        <p:txBody>
          <a:bodyPr wrap="square" rtlCol="0">
            <a:spAutoFit/>
          </a:bodyPr>
          <a:lstStyle/>
          <a:p>
            <a:r>
              <a:rPr lang="en-GB" b="1" dirty="0"/>
              <a:t>3.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Cymeradwyaeth gan Bartneriaid a Dilysu’r Ddarpariaeth: Y Prif Weithgareddau</a:t>
            </a:r>
            <a:endParaRPr lang="en-GB" b="1" dirty="0"/>
          </a:p>
        </p:txBody>
      </p:sp>
    </p:spTree>
    <p:extLst>
      <p:ext uri="{BB962C8B-B14F-4D97-AF65-F5344CB8AC3E}">
        <p14:creationId xmlns:p14="http://schemas.microsoft.com/office/powerpoint/2010/main" val="79143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90E760-7C20-404B-918D-2DB9F792C6A9}"/>
              </a:ext>
            </a:extLst>
          </p:cNvPr>
          <p:cNvSpPr/>
          <p:nvPr/>
        </p:nvSpPr>
        <p:spPr>
          <a:xfrm>
            <a:off x="493200" y="817200"/>
            <a:ext cx="11196000" cy="3321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Gwneud gwaith diwydrwydd dyladwy ar y partneriaid, gan gynnwys ymweld â safleoedd</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Bydd adolygiad / gwaith diwydrwydd dyladwy ar y sefydliad neu’r sefydliadau partner yn galluogi’ch Sefydliad Addysg Uwch i gadarnhau eu bod yn prima facie, yn cyd-fynd â’ch cenhadaeth, bod iddyn nhw statws academaidd a chyfreithiol, a bod ganddyn nhw ddigon o gadernid ariannol i gefnogi’r gweithgarwch ar y cyd. Gan amlaf, bydd y Tîm Ansawdd yn gwneud y gwaith diwydrwydd dyladwy gan weithio gyda’r timau Academaidd, Cyllid a Chyfreithiol pan fydd hynny’n addas. Efallai y bydd rhai sefydliadau am ystyried elfennau ychwanegol hefyd, fel ystyriaethau moesegol.</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Bydd gwaith diwydrwydd dyladwy academaidd yn ystyried ansawdd ac enw da academaidd y darpar bartner, ac fe’i defnyddir i benderfynu a oes gan y partner y pwerau angenrheidiol i ddyfarnu graddau, adnoddau ar gyfer ysgoloriaethau/ymchwil, a’r gallu i roi’r un math o brofiad i fyfyrwyr, er mwyn bod yn rhan o’r cydweithio.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Bydd gwaith diwydrwydd dyladwy ariannol yn edrych ar gryfder ariannol y darpar bartner, ac yn penderfynu a oes risg o fethiant ariannol neu bryderon am solfedd neu bryderon am gynaliadwyedd ariannol.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Mae gwaith diwydrwydd dyladwy cyfreithiol yn hanfodol ym mhob achos o gydweithio. Fodd bynnag, bydd natur a hyd a lled y gwaith hwnnw’n dibynnu ar risg y prosiect. Mae hyn yn golygu deall pwerau ac awdurdod y darpar bartner i gydweithio a chanfod unrhyw broblemau cyfreithiol a allai amharu ar y prosiect, neu ar barodrwydd eich Sefydliad Addysg Uwch chi i weithio gyda’r sefydliad arall. Bydd hyd a lled y gwaith diwydrwydd dyladwy cyfreithiol sy’n angenrheidiol yn dibynnu ar natur y cydweithio arfaethedig. Bydd mentrau sydd â risgiau uwch a phrosiectau mwy o faint yn golygu mwy o drafod â Thîm Gwasanaethau Cyfreithiol y Sefydliad Addysg Uwch.</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Arfer cyffredin yw cynnal ymweliad â safle unrhyw ddarpar bartner er mwyn asesu a oedd modd cynnig yr un profiad i fyfyrwyr ym mhob man. Bydd dull sydd wedi’i seilio ar risgiau a dyletswydd gofal at fyfyrwyr yn cael ei ddilyn. Bydd adroddiad ar yr ymweliad â’r safle gan amlaf yn rhan o ddogfennau ategol y gwaith diwydrwydd dyladwy. Gellid cyfuno’r ymweliad â’r safle â’r digwyddiad dilysu e.e. gellid ei gynnal ar safle’r partner.</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Action Button: Go Home 17">
            <a:hlinkClick r:id="rId2" action="ppaction://hlinksldjump" highlightClick="1"/>
            <a:extLst>
              <a:ext uri="{FF2B5EF4-FFF2-40B4-BE49-F238E27FC236}">
                <a16:creationId xmlns:a16="http://schemas.microsoft.com/office/drawing/2014/main" id="{6FD64E99-0D90-4948-9106-8B69926A57DA}"/>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to Beginning 6">
            <a:hlinkClick r:id="rId3" action="ppaction://hlinksldjump" highlightClick="1"/>
            <a:extLst>
              <a:ext uri="{FF2B5EF4-FFF2-40B4-BE49-F238E27FC236}">
                <a16:creationId xmlns:a16="http://schemas.microsoft.com/office/drawing/2014/main" id="{7632EF20-3F14-4872-8562-0144053FB224}"/>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FA4E185-7020-436D-8CF8-9E4751DBC6A8}"/>
              </a:ext>
            </a:extLst>
          </p:cNvPr>
          <p:cNvSpPr/>
          <p:nvPr/>
        </p:nvSpPr>
        <p:spPr>
          <a:xfrm>
            <a:off x="493200" y="4381376"/>
            <a:ext cx="11196000" cy="8124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Cynnal digwyddiad dilysu</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Bydd y cynnig, manyleb y ddarpariaeth / y rhaglen / dogfen ddiffiniol y rhaglen, disgrifyddion o fodiwlau, deilliannau dysgu, CVs staff, a nodiadau am y cyfleusterau a’r adnoddau yn cael eu hadolygu yn y digwyddiad dilysu.</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7D3051C8-E0E2-4726-8CF6-12852CBFBC89}"/>
              </a:ext>
            </a:extLst>
          </p:cNvPr>
          <p:cNvSpPr/>
          <p:nvPr/>
        </p:nvSpPr>
        <p:spPr>
          <a:xfrm>
            <a:off x="493200" y="5436824"/>
            <a:ext cx="11196000" cy="603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Drafftio’r adroddiad dilysu a bodloni unrhyw amodau ac argymhellion</a:t>
            </a:r>
            <a:endParaRPr lang="en-GB" sz="1200" b="1" dirty="0">
              <a:solidFill>
                <a:schemeClr val="tx1"/>
              </a:solidFill>
              <a:effectLst/>
              <a:latin typeface="Times New Roman" panose="02020603050405020304" pitchFamily="18" charset="0"/>
              <a:ea typeface="Times New Roman" panose="02020603050405020304" pitchFamily="18" charset="0"/>
            </a:endParaRPr>
          </a:p>
          <a:p>
            <a:pPr>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Gwneir cofnod o’r digwyddiad dilysu gan ddefnyddio adroddiad dilysu sy’n cofnodi unrhyw gymeradwyaethau, amodau ac argymhellion.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C811901-9DF1-46BF-AEEC-B16DB1A1AD33}"/>
              </a:ext>
            </a:extLst>
          </p:cNvPr>
          <p:cNvSpPr txBox="1"/>
          <p:nvPr/>
        </p:nvSpPr>
        <p:spPr>
          <a:xfrm>
            <a:off x="1282532" y="45843"/>
            <a:ext cx="8228094" cy="369332"/>
          </a:xfrm>
          <a:prstGeom prst="rect">
            <a:avLst/>
          </a:prstGeom>
          <a:solidFill>
            <a:srgbClr val="BCB100"/>
          </a:solidFill>
          <a:ln>
            <a:solidFill>
              <a:schemeClr val="accent1"/>
            </a:solidFill>
          </a:ln>
        </p:spPr>
        <p:txBody>
          <a:bodyPr wrap="square" rtlCol="0">
            <a:spAutoFit/>
          </a:bodyPr>
          <a:lstStyle/>
          <a:p>
            <a:r>
              <a:rPr lang="en-GB" b="1" dirty="0"/>
              <a:t>3.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Cymeradwyaeth gan Bartneriaid a Dilysu’r Ddarpariaeth: Y Prif Weithgareddau</a:t>
            </a:r>
            <a:endParaRPr lang="en-GB" b="1" dirty="0"/>
          </a:p>
        </p:txBody>
      </p:sp>
    </p:spTree>
    <p:extLst>
      <p:ext uri="{BB962C8B-B14F-4D97-AF65-F5344CB8AC3E}">
        <p14:creationId xmlns:p14="http://schemas.microsoft.com/office/powerpoint/2010/main" val="93203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ction Button: Go Home 17">
            <a:hlinkClick r:id="rId2" action="ppaction://hlinksldjump" highlightClick="1"/>
            <a:extLst>
              <a:ext uri="{FF2B5EF4-FFF2-40B4-BE49-F238E27FC236}">
                <a16:creationId xmlns:a16="http://schemas.microsoft.com/office/drawing/2014/main" id="{6FD64E99-0D90-4948-9106-8B69926A57DA}"/>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Go to Beginning 6">
            <a:hlinkClick r:id="rId3" action="ppaction://hlinksldjump" highlightClick="1"/>
            <a:extLst>
              <a:ext uri="{FF2B5EF4-FFF2-40B4-BE49-F238E27FC236}">
                <a16:creationId xmlns:a16="http://schemas.microsoft.com/office/drawing/2014/main" id="{7632EF20-3F14-4872-8562-0144053FB224}"/>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BA05290-B5E6-4232-96DF-C4B5E7792FF5}"/>
              </a:ext>
            </a:extLst>
          </p:cNvPr>
          <p:cNvSpPr/>
          <p:nvPr/>
        </p:nvSpPr>
        <p:spPr>
          <a:xfrm>
            <a:off x="493200" y="817200"/>
            <a:ext cx="11196000" cy="851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Cytuno ar y Memorandwm Cyd-ddealltwriaeth a’i lofnodi </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Pan fydd unrhyw amodau (yn yr adroddiad dilysu) wedi’u bodloni, llofnodir Memorandwm Cyd-ddealltwriaeth i ffurfioli’r trefniant cydweithio â’ch partner(iaid). Mae’r Memorandwm yn ffurf ar ddogfen gyfreithiol ac mae’n disgrifio telerau a manylion y bartneriaeth y cytunwyd arni. Mae’r Memorandwm yn gosod telerau’r trefniadau ar gyfer rheoli a monitro’r cydweithio.</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C005126-2CDC-4473-B444-4E8DE1C53042}"/>
              </a:ext>
            </a:extLst>
          </p:cNvPr>
          <p:cNvSpPr/>
          <p:nvPr/>
        </p:nvSpPr>
        <p:spPr>
          <a:xfrm>
            <a:off x="493200" y="1991063"/>
            <a:ext cx="11196000" cy="1506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Adolygiad cyn lansio (porth mynd yn fyw)</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 gyfer prosiectau mawr, pan fydd yr holl reoliadau, polisïau, cynnwys, asesiadau a phrosesau (o’r gwaith marchnata ac ymholiadau i’r trefniadau ar gyfer cyn-fyfyrwyr) wedi’u datblygu a’u cymeradwyo, dylid trefnu i’r staff a’r myfyrwyr eu profi.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tabLst>
                <a:tab pos="987425" algn="l"/>
              </a:tabLs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Gelwir hyn yn aml yn ‘Brofi Derbynioldeb i’r Cwsmer’ (UAT) ac mae’n dasg allweddol er mwyn profi ansawdd yr hyn a ddarperir a pha mor dderbyniol yw. Bydd angen gwaith cynllunio a gweithredu trylwyr ar gyfer y broses UAT, a bydd angen datrys ac yna ailbrofi unrhyw broblemau a godir (gwallau ac ati). Yn dilyn hyn, bydd angen i’r staff a chynrychiolydd y myfyrwyr gymeradwyo’r gwaith profi a’r argymhelliad i’r Bwrdd i fynd yn fyw / lansio’r ddarpariaeth.</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A11AE97-889A-475B-A900-D39AE8112F62}"/>
              </a:ext>
            </a:extLst>
          </p:cNvPr>
          <p:cNvSpPr txBox="1"/>
          <p:nvPr/>
        </p:nvSpPr>
        <p:spPr>
          <a:xfrm>
            <a:off x="1282532" y="45843"/>
            <a:ext cx="8228094" cy="369332"/>
          </a:xfrm>
          <a:prstGeom prst="rect">
            <a:avLst/>
          </a:prstGeom>
          <a:solidFill>
            <a:srgbClr val="BCB100"/>
          </a:solidFill>
          <a:ln>
            <a:solidFill>
              <a:schemeClr val="accent1"/>
            </a:solidFill>
          </a:ln>
        </p:spPr>
        <p:txBody>
          <a:bodyPr wrap="square" rtlCol="0">
            <a:spAutoFit/>
          </a:bodyPr>
          <a:lstStyle/>
          <a:p>
            <a:r>
              <a:rPr lang="en-GB" b="1" dirty="0"/>
              <a:t>3.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Cymeradwyaeth gan Bartneriaid a Dilysu’r Ddarpariaeth: Y Prif Weithgareddau</a:t>
            </a:r>
            <a:endParaRPr lang="en-GB" b="1" dirty="0"/>
          </a:p>
        </p:txBody>
      </p:sp>
    </p:spTree>
    <p:extLst>
      <p:ext uri="{BB962C8B-B14F-4D97-AF65-F5344CB8AC3E}">
        <p14:creationId xmlns:p14="http://schemas.microsoft.com/office/powerpoint/2010/main" val="302907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83527DF-076B-4A7A-A9EF-D66A75D91A19}"/>
              </a:ext>
            </a:extLst>
          </p:cNvPr>
          <p:cNvSpPr/>
          <p:nvPr/>
        </p:nvSpPr>
        <p:spPr>
          <a:xfrm>
            <a:off x="1368000" y="1080000"/>
            <a:ext cx="7275851" cy="2163705"/>
          </a:xfrm>
          <a:prstGeom prst="roundRect">
            <a:avLst/>
          </a:prstGeom>
          <a:solidFill>
            <a:srgbClr val="00BEB8"/>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Deall y prif risgiau, problemau a newidiadau</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Defnyddio systemau i fonitro profiad y myfyrwyr</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Gwella safonau ac ansawdd y ddarpariaeth ar y cyd</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Creu trefniadau llywodraethu drwy Gyd-Fwrdd Astudiaethau neu drefniant tebyg</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Cofnodi’r gwersi’r a ddysgir a chamau dilynol i’w cymryd</a:t>
            </a:r>
          </a:p>
          <a:p>
            <a:pPr marL="452438" indent="-285750" algn="l" fontAlgn="b">
              <a:lnSpc>
                <a:spcPct val="114000"/>
              </a:lnSpc>
              <a:buFont typeface="Arial" panose="020B0604020202020204" pitchFamily="34" charset="0"/>
              <a:buChar char="•"/>
            </a:pPr>
            <a:r>
              <a:rPr lang="cy-GB" sz="1400" dirty="0">
                <a:effectLst/>
                <a:latin typeface="Calibri" panose="020F0502020204030204" pitchFamily="34" charset="0"/>
                <a:ea typeface="Calibri" panose="020F0502020204030204" pitchFamily="34" charset="0"/>
                <a:cs typeface="Times New Roman" panose="02020603050405020304" pitchFamily="18" charset="0"/>
              </a:rPr>
              <a:t>Gwobrwyo / cydnabod canlyniadau</a:t>
            </a:r>
            <a:endParaRPr lang="en-GB" sz="1400" u="none" strike="noStrike" dirty="0">
              <a:effectLst/>
            </a:endParaRPr>
          </a:p>
        </p:txBody>
      </p:sp>
      <p:sp>
        <p:nvSpPr>
          <p:cNvPr id="14" name="Action Button: Go Home 13">
            <a:hlinkClick r:id="rId3" action="ppaction://hlinksldjump" highlightClick="1"/>
            <a:extLst>
              <a:ext uri="{FF2B5EF4-FFF2-40B4-BE49-F238E27FC236}">
                <a16:creationId xmlns:a16="http://schemas.microsoft.com/office/drawing/2014/main" id="{367AD422-FC49-4AD1-9014-FA4B9055BBDF}"/>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8D56C0C-111E-41C1-B5C1-77F6EB3A3E48}"/>
              </a:ext>
            </a:extLst>
          </p:cNvPr>
          <p:cNvSpPr txBox="1"/>
          <p:nvPr/>
        </p:nvSpPr>
        <p:spPr>
          <a:xfrm>
            <a:off x="1282532" y="45843"/>
            <a:ext cx="5712157" cy="369332"/>
          </a:xfrm>
          <a:prstGeom prst="rect">
            <a:avLst/>
          </a:prstGeom>
          <a:solidFill>
            <a:srgbClr val="00BEB8"/>
          </a:solidFill>
          <a:ln>
            <a:solidFill>
              <a:schemeClr val="accent1"/>
            </a:solidFill>
          </a:ln>
        </p:spPr>
        <p:txBody>
          <a:bodyPr wrap="square" rtlCol="0">
            <a:spAutoFit/>
          </a:bodyPr>
          <a:lstStyle/>
          <a:p>
            <a:r>
              <a:rPr lang="en-GB" b="1" dirty="0"/>
              <a:t>4.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Darparu, Gweithredu a Rheoli: Y Prif Weithgareddau</a:t>
            </a:r>
            <a:endParaRPr lang="en-GB" b="1" dirty="0"/>
          </a:p>
        </p:txBody>
      </p:sp>
      <p:sp>
        <p:nvSpPr>
          <p:cNvPr id="39" name="TextBox 38">
            <a:hlinkClick r:id="rId4" action="ppaction://hlinksldjump"/>
            <a:extLst>
              <a:ext uri="{FF2B5EF4-FFF2-40B4-BE49-F238E27FC236}">
                <a16:creationId xmlns:a16="http://schemas.microsoft.com/office/drawing/2014/main" id="{8C94EC6E-6621-47AB-8AC2-C8C5391E35E1}"/>
              </a:ext>
            </a:extLst>
          </p:cNvPr>
          <p:cNvSpPr txBox="1"/>
          <p:nvPr/>
        </p:nvSpPr>
        <p:spPr>
          <a:xfrm>
            <a:off x="1374677" y="1399333"/>
            <a:ext cx="7275851" cy="759642"/>
          </a:xfrm>
          <a:prstGeom prst="rect">
            <a:avLst/>
          </a:prstGeom>
          <a:noFill/>
        </p:spPr>
        <p:txBody>
          <a:bodyPr wrap="square" rtlCol="0">
            <a:spAutoFit/>
          </a:bodyPr>
          <a:lstStyle/>
          <a:p>
            <a:endParaRPr lang="en-GB"/>
          </a:p>
        </p:txBody>
      </p:sp>
      <p:sp>
        <p:nvSpPr>
          <p:cNvPr id="22" name="TextBox 21">
            <a:hlinkClick r:id="rId5" action="ppaction://hlinksldjump"/>
            <a:extLst>
              <a:ext uri="{FF2B5EF4-FFF2-40B4-BE49-F238E27FC236}">
                <a16:creationId xmlns:a16="http://schemas.microsoft.com/office/drawing/2014/main" id="{D7D3A6B7-DA0A-4B83-B861-D6DF9D678833}"/>
              </a:ext>
            </a:extLst>
          </p:cNvPr>
          <p:cNvSpPr txBox="1"/>
          <p:nvPr/>
        </p:nvSpPr>
        <p:spPr>
          <a:xfrm>
            <a:off x="1390188" y="2174702"/>
            <a:ext cx="7253852" cy="759642"/>
          </a:xfrm>
          <a:prstGeom prst="rect">
            <a:avLst/>
          </a:prstGeom>
          <a:noFill/>
        </p:spPr>
        <p:txBody>
          <a:bodyPr wrap="square" rtlCol="0">
            <a:spAutoFit/>
          </a:bodyPr>
          <a:lstStyle/>
          <a:p>
            <a:endParaRPr lang="en-GB"/>
          </a:p>
        </p:txBody>
      </p:sp>
      <p:sp>
        <p:nvSpPr>
          <p:cNvPr id="20" name="TextBox 19">
            <a:extLst>
              <a:ext uri="{FF2B5EF4-FFF2-40B4-BE49-F238E27FC236}">
                <a16:creationId xmlns:a16="http://schemas.microsoft.com/office/drawing/2014/main" id="{677F6ED2-F016-4B29-B223-6B75542545EB}"/>
              </a:ext>
            </a:extLst>
          </p:cNvPr>
          <p:cNvSpPr txBox="1"/>
          <p:nvPr/>
        </p:nvSpPr>
        <p:spPr>
          <a:xfrm>
            <a:off x="1282530" y="607649"/>
            <a:ext cx="3770237" cy="281231"/>
          </a:xfrm>
          <a:prstGeom prst="rect">
            <a:avLst/>
          </a:prstGeom>
          <a:noFill/>
        </p:spPr>
        <p:txBody>
          <a:bodyPr wrap="square">
            <a:spAutoFit/>
          </a:bodyPr>
          <a:lstStyle/>
          <a:p>
            <a:pPr>
              <a:lnSpc>
                <a:spcPct val="107000"/>
              </a:lnSpc>
              <a:spcAft>
                <a:spcPts val="800"/>
              </a:spcAft>
            </a:pPr>
            <a:r>
              <a:rPr lang="cy-GB" sz="1200" i="1" dirty="0">
                <a:effectLst/>
                <a:latin typeface="Calibri" panose="020F0502020204030204" pitchFamily="34" charset="0"/>
                <a:ea typeface="Calibri" panose="020F0502020204030204" pitchFamily="34" charset="0"/>
                <a:cs typeface="Times New Roman" panose="02020603050405020304" pitchFamily="18" charset="0"/>
              </a:rPr>
              <a:t>Cliciwch ar destun y bwledi unigol i gael mwy o fanylion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637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E034AE4-73D7-4B73-B000-ACE7679104BD}"/>
              </a:ext>
            </a:extLst>
          </p:cNvPr>
          <p:cNvSpPr txBox="1"/>
          <p:nvPr/>
        </p:nvSpPr>
        <p:spPr>
          <a:xfrm>
            <a:off x="493200" y="817200"/>
            <a:ext cx="11196000" cy="3030638"/>
          </a:xfrm>
          <a:prstGeom prst="rect">
            <a:avLst/>
          </a:prstGeom>
          <a:noFill/>
        </p:spPr>
        <p:txBody>
          <a:bodyPr wrap="square">
            <a:spAutoFit/>
          </a:bodyPr>
          <a:lstStyle/>
          <a:p>
            <a:pPr>
              <a:lnSpc>
                <a:spcPct val="107000"/>
              </a:lnSpc>
              <a:spcAft>
                <a:spcPts val="8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Cafodd prosiect Rhaglenni Cydweithio Cymru, sy’n cael ei ariannu drwy Gronfa Buddsoddi ac Adfer Addysg Uwch (HEIR) HEFCW, ei roi ar waith i ganfod cyfleoedd i gyflwyno darpariaeth ar y cyd, i ymchwilio i rwystrau ymarferol rhag gwneud hynny, ac i awgrymu modelau ar gyfer cydweithio (cylchlythyr HEFCW W21/08HE). Roedd prosiect Rhwydwaith Dysgu ac Addysgu Prifysgolion Cymru, dan arweiniad Prifysgol Abertawe, yn datblygu ac yn chwilio am gyfleoedd i gyflwyno rhagor o gydweithio rhwng sefydliadau partner, gan osod y seiliau ar gyfer mwy o gydweithio wrth gyflwyno darpariaeth addysg.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Gan weithio gyda’r holl bartneriaid ledled Cymru, aeth tîm Rhaglenni Cydweithio Cymru ati i adolygu a blaenoriaethu’r rhwystrau / y risgiau wrth gydweithio, ac mae’n darparu canllawiau ac adnoddau i wneud cydweithio’n haws. Ochr yn ochr â’r gwaith hwn, edrychodd y tîm ar y cyfle i greu rhaglen gydweithio genedlaethol. Gwnaeth waith caib a rhaw i lunio cynnig a chais am gyllid, a threialodd a helpodd i ddatblygu’r canllaw hwn.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dirty="0">
                <a:effectLst/>
                <a:latin typeface="Calibri" panose="020F0502020204030204" pitchFamily="34" charset="0"/>
                <a:ea typeface="Calibri" panose="020F0502020204030204" pitchFamily="34" charset="0"/>
                <a:cs typeface="Times New Roman" panose="02020603050405020304" pitchFamily="18" charset="0"/>
              </a:rPr>
              <a:t>Mae’r canllaw hwn yn rhoi proses enghreifftiol ac yn dangos y mathau o weithgareddau ac adnoddau a allai fod yn berthnasol wrth ddatblygu darpariaeth ar y cyd. Nid yw’r canllaw, na’r enghreifftiau, yr adnoddau a’r gweithgareddau a drafodir, yn rhan o’r fframwaith rheoleiddio yng Nghymru. Wrth ddatblygu cyfleoedd, rhaid ichi ddilyn prosesau penodol eich sefydliad chi ar gyfer datblygu darpariaeth ar y cyd – sgwrsiwch â’ch tîm ansawdd am hyn cyn gynted â phosibl.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Mae’r tîm yn argymell bod yr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egwyddorion</a:t>
            </a:r>
            <a:r>
              <a:rPr lang="cy-GB" sz="1100" dirty="0">
                <a:effectLst/>
                <a:latin typeface="Calibri" panose="020F0502020204030204" pitchFamily="34" charset="0"/>
                <a:ea typeface="Calibri" panose="020F0502020204030204" pitchFamily="34" charset="0"/>
                <a:cs typeface="Times New Roman" panose="02020603050405020304" pitchFamily="18" charset="0"/>
              </a:rPr>
              <a:t> canlynol yn hollbwysig wrth gydweithio: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Blaenoriaeth strategol / amcan gyffredin rhwng y partneriaid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Cyllid datblygu a chyllid gweithredu wedi’i ganfod gan gyrff cyllido cenedlaethol a galw wedi’i ganfod gan fyfyrwyr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cy-GB" sz="1100" dirty="0">
                <a:effectLst/>
                <a:latin typeface="Calibri" panose="020F0502020204030204" pitchFamily="34" charset="0"/>
                <a:ea typeface="Calibri" panose="020F0502020204030204" pitchFamily="34" charset="0"/>
                <a:cs typeface="Times New Roman" panose="02020603050405020304" pitchFamily="18" charset="0"/>
              </a:rPr>
              <a:t>Osgoi buddiannau sy’n cystadlu â’i gilydd, er mwyn i’r holl bartïon elwa.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89E4A4A-2F9E-456E-A5C6-BE8D484D25BC}"/>
              </a:ext>
            </a:extLst>
          </p:cNvPr>
          <p:cNvSpPr txBox="1"/>
          <p:nvPr/>
        </p:nvSpPr>
        <p:spPr>
          <a:xfrm>
            <a:off x="493200" y="4389778"/>
            <a:ext cx="11196000" cy="730328"/>
          </a:xfrm>
          <a:prstGeom prst="rect">
            <a:avLst/>
          </a:prstGeom>
          <a:noFill/>
        </p:spPr>
        <p:txBody>
          <a:bodyPr wrap="square">
            <a:spAutoFit/>
          </a:bodyPr>
          <a:lstStyle/>
          <a:p>
            <a:pPr>
              <a:lnSpc>
                <a:spcPct val="107000"/>
              </a:lnSpc>
              <a:spcAft>
                <a:spcPts val="800"/>
              </a:spcAft>
            </a:pPr>
            <a:r>
              <a:rPr lang="cy-GB" sz="1100" i="1" dirty="0">
                <a:effectLst/>
                <a:latin typeface="Calibri" panose="020F0502020204030204" pitchFamily="34" charset="0"/>
                <a:ea typeface="Calibri" panose="020F0502020204030204" pitchFamily="34" charset="0"/>
                <a:cs typeface="Times New Roman" panose="02020603050405020304" pitchFamily="18" charset="0"/>
              </a:rPr>
              <a:t>“Deunydd arbennig o ddefnyddiol – sydd wedi ei fwydo yn ôl yn lleol eisoes i’w gynnwys yn ein canllawiau” </a:t>
            </a:r>
            <a:r>
              <a:rPr lang="cy-GB" sz="1100" dirty="0">
                <a:effectLst/>
                <a:latin typeface="Calibri" panose="020F0502020204030204" pitchFamily="34" charset="0"/>
                <a:ea typeface="Calibri" panose="020F0502020204030204" pitchFamily="34" charset="0"/>
                <a:cs typeface="Times New Roman" panose="02020603050405020304" pitchFamily="18" charset="0"/>
              </a:rPr>
              <a:t>Phil Maull: Pennaeth y Gwasanaethau Ansawdd Academaidd, Prifysgol Abertawe.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“Mae’n rhoi trosolwg da, cynhwysfawr gyda rhai adnoddau defnyddiol y gellid eu haddasu fymryn i gyd-fynd â phrosesau/cyfrifoldebau sefydliadau unigol” </a:t>
            </a:r>
            <a:r>
              <a:rPr lang="cy-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Mike Wilson: Pennaeth Cynllunio a Data Myfyrwyr, Prifysgol Bangor.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63A305B7-9908-4BFE-A48B-F3913225C3E6}"/>
              </a:ext>
            </a:extLst>
          </p:cNvPr>
          <p:cNvSpPr txBox="1"/>
          <p:nvPr/>
        </p:nvSpPr>
        <p:spPr>
          <a:xfrm>
            <a:off x="986353" y="46208"/>
            <a:ext cx="4444498" cy="375552"/>
          </a:xfrm>
          <a:prstGeom prst="rect">
            <a:avLst/>
          </a:prstGeom>
          <a:noFill/>
        </p:spPr>
        <p:txBody>
          <a:bodyPr wrap="square" rtlCol="0">
            <a:spAutoFit/>
          </a:bodyPr>
          <a:lstStyle/>
          <a:p>
            <a:pPr>
              <a:lnSpc>
                <a:spcPct val="107000"/>
              </a:lnSpc>
              <a:spcBef>
                <a:spcPts val="1200"/>
              </a:spcBef>
            </a:pPr>
            <a:r>
              <a:rPr lang="cy-GB" sz="1800" b="1" kern="0" dirty="0">
                <a:effectLst/>
                <a:ea typeface="Times New Roman" panose="02020603050405020304" pitchFamily="18" charset="0"/>
                <a:cs typeface="Times New Roman" panose="02020603050405020304" pitchFamily="18" charset="0"/>
              </a:rPr>
              <a:t>Cyflwyniad</a:t>
            </a:r>
            <a:endParaRPr lang="en-GB" sz="1800" b="1" kern="0" dirty="0">
              <a:effectLst/>
              <a:ea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1743231-32DF-45F5-A9DA-BF1AC5201D81}"/>
              </a:ext>
            </a:extLst>
          </p:cNvPr>
          <p:cNvSpPr txBox="1"/>
          <p:nvPr/>
        </p:nvSpPr>
        <p:spPr>
          <a:xfrm>
            <a:off x="986353" y="3981145"/>
            <a:ext cx="4444498" cy="375552"/>
          </a:xfrm>
          <a:prstGeom prst="rect">
            <a:avLst/>
          </a:prstGeom>
          <a:noFill/>
        </p:spPr>
        <p:txBody>
          <a:bodyPr wrap="square" rtlCol="0">
            <a:spAutoFit/>
          </a:bodyPr>
          <a:lstStyle/>
          <a:p>
            <a:pPr>
              <a:lnSpc>
                <a:spcPct val="107000"/>
              </a:lnSpc>
              <a:spcBef>
                <a:spcPts val="1200"/>
              </a:spcBef>
            </a:pPr>
            <a:r>
              <a:rPr lang="cy-GB" sz="1800" b="1" kern="0" dirty="0">
                <a:effectLst/>
                <a:ea typeface="Times New Roman" panose="02020603050405020304" pitchFamily="18" charset="0"/>
                <a:cs typeface="Times New Roman" panose="02020603050405020304" pitchFamily="18" charset="0"/>
              </a:rPr>
              <a:t>Sylwadau Defnyddwyr</a:t>
            </a:r>
            <a:endParaRPr lang="en-GB" sz="1800" b="1" kern="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66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817201"/>
            <a:ext cx="11196000" cy="916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Deall y prif risgiau, problemau a newidiadau</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Ewch ati i ganfod a rheoli’r risgiau er mwyn sicrhau eich bod yn llwyddiannus wrth ddarparu, gweithredu a rheoli’r ddarpariaeth ar y cyd, ynghyd ag unrhyw broblemau sy’n codi (gweler y </a:t>
            </a:r>
            <a:r>
              <a:rPr lang="cy-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ction="ppaction://hlinksldjump"/>
              </a:rPr>
              <a:t>cofnod risgiau </a:t>
            </a:r>
            <a:r>
              <a:rPr lang="cy-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yng ngham 1). Lluniwch system i reoli’r risgiau, problemau a newidiadau e.e. dylai’r Cyd-fwrdd Astudiaethau (neu debyg) reoli’r risgiau, problemau a newidiadau (gweler isod).</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ction Button: Go to Beginning 6">
            <a:hlinkClick r:id="rId4" action="ppaction://hlinksldjump"/>
            <a:extLst>
              <a:ext uri="{FF2B5EF4-FFF2-40B4-BE49-F238E27FC236}">
                <a16:creationId xmlns:a16="http://schemas.microsoft.com/office/drawing/2014/main" id="{F6F50C20-11AD-4A52-9C2B-807E0AF9BFDC}"/>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CA37A6-AEBD-40A8-8D09-5A949BC36DF8}"/>
              </a:ext>
            </a:extLst>
          </p:cNvPr>
          <p:cNvSpPr/>
          <p:nvPr/>
        </p:nvSpPr>
        <p:spPr>
          <a:xfrm>
            <a:off x="493200" y="3379965"/>
            <a:ext cx="11196000" cy="1540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pPr>
            <a:r>
              <a:rPr lang="cy-GB" sz="1100" b="1" dirty="0">
                <a:solidFill>
                  <a:schemeClr val="tx1"/>
                </a:solidFill>
                <a:effectLst/>
                <a:latin typeface="Calibri" panose="020F0502020204030204" pitchFamily="34" charset="0"/>
                <a:ea typeface="Times New Roman" panose="02020603050405020304" pitchFamily="18" charset="0"/>
              </a:rPr>
              <a:t>Gwella safonau ac ansawdd y ddarpariaeth ar y cyd</a:t>
            </a:r>
            <a:endParaRPr lang="en-GB" sz="1100" b="1" dirty="0">
              <a:solidFill>
                <a:schemeClr val="tx1"/>
              </a:solidFill>
              <a:effectLst/>
              <a:latin typeface="Times New Roman" panose="02020603050405020304" pitchFamily="18" charset="0"/>
              <a:ea typeface="Times New Roman" panose="02020603050405020304" pitchFamily="18" charset="0"/>
            </a:endParaRPr>
          </a:p>
          <a:p>
            <a:pPr>
              <a:lnSpc>
                <a:spcPct val="110000"/>
              </a:lnSpc>
              <a:spcAft>
                <a:spcPts val="600"/>
              </a:spcAft>
            </a:pPr>
            <a:r>
              <a:rPr lang="cy-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Dylech oruchwylio’r broses o gynnal safonau wrth gyflwyno’r ddarpariaeth ar y cyd yn holl safleoedd y partneriaid, a hynny er mwyn sicrhau bod y myfyrwyr yn cael yr un profiad ym mhob man. Mae hyn yn arbennig o berthnasol os mai partner sy’n darparu rhan o’r ddarpariaeth.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pPr>
            <a:r>
              <a:rPr lang="cy-GB"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Yn ddelfrydol, dylid monitro ac adolygu darpariaeth ar y cyd yn flynyddol gan ddefnyddio’r un prosesau monitro a ddefnyddir ar gyfer darpariaeth eich sefydliad (gydag ystyriaethau ychwanegol fel adroddiadau tiwtoriaid cyswllt).</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Bydd sefydliadau partner yn gorfod dilyn proses ailgymeradwyo / adolygu cyfnodol, a hynny’n aml mewn cylch pum mlynedd yn y flwyddyn cyn i’r Memorandwm Cyd-ddealltwriaeth ddod i ben.</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AB28BF88-7B1D-4CB4-88A8-19009AA09ECC}"/>
              </a:ext>
            </a:extLst>
          </p:cNvPr>
          <p:cNvSpPr/>
          <p:nvPr/>
        </p:nvSpPr>
        <p:spPr>
          <a:xfrm>
            <a:off x="493200" y="2024899"/>
            <a:ext cx="11196000" cy="1063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Defnyddio systemau i fonitro profiad y myfyrwyr</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Mae sawl ffordd o fonitro profiad y myfyrwyr, a gan amlaf mae’r rhain yn rhan o brosesau arferol y sefydliad. Gallan nhw gynnwys cyfweliadau ac arsylwi uniongyrchol, neu gynnal arolygon ymhlith y myfyrwyr. Gellir defnyddio’r rhain fel dangosyddion perfformiad i asesu’r gwaith cynllunio strategol, a chynlluniau dysgu ac addysgu. Mae modd defnyddio’r canlyniadau i osod targedau newydd, adolygu cynlluniau a blaenoriaethau, canfod meysydd lle ceir arferion da, a chanfod meysydd y mae angen eu gwella.</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87F3919-3C8D-4180-B82E-8E6C8CE25D8A}"/>
              </a:ext>
            </a:extLst>
          </p:cNvPr>
          <p:cNvSpPr txBox="1"/>
          <p:nvPr/>
        </p:nvSpPr>
        <p:spPr>
          <a:xfrm>
            <a:off x="1282532" y="45843"/>
            <a:ext cx="5712157" cy="369332"/>
          </a:xfrm>
          <a:prstGeom prst="rect">
            <a:avLst/>
          </a:prstGeom>
          <a:solidFill>
            <a:srgbClr val="00BEB8"/>
          </a:solidFill>
          <a:ln>
            <a:solidFill>
              <a:schemeClr val="accent1"/>
            </a:solidFill>
          </a:ln>
        </p:spPr>
        <p:txBody>
          <a:bodyPr wrap="square" rtlCol="0">
            <a:spAutoFit/>
          </a:bodyPr>
          <a:lstStyle/>
          <a:p>
            <a:r>
              <a:rPr lang="en-GB" b="1" dirty="0"/>
              <a:t>4.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Darparu, Gweithredu a Rheoli: Y Prif Weithgareddau</a:t>
            </a:r>
            <a:endParaRPr lang="en-GB" b="1" dirty="0"/>
          </a:p>
        </p:txBody>
      </p:sp>
    </p:spTree>
    <p:extLst>
      <p:ext uri="{BB962C8B-B14F-4D97-AF65-F5344CB8AC3E}">
        <p14:creationId xmlns:p14="http://schemas.microsoft.com/office/powerpoint/2010/main" val="323370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D3E72D3-9166-4CD8-8E87-5C9C2309A07D}"/>
              </a:ext>
            </a:extLst>
          </p:cNvPr>
          <p:cNvSpPr/>
          <p:nvPr/>
        </p:nvSpPr>
        <p:spPr>
          <a:xfrm>
            <a:off x="493200" y="4094033"/>
            <a:ext cx="11196000" cy="1531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Gwobrwyo / cydnabod canlyniadau </a:t>
            </a:r>
            <a:endParaRPr lang="en-GB" sz="1200" b="1" dirty="0">
              <a:solidFill>
                <a:schemeClr val="tx1"/>
              </a:solidFill>
              <a:effectLst/>
              <a:latin typeface="Times New Roman" panose="02020603050405020304" pitchFamily="18" charset="0"/>
              <a:ea typeface="Times New Roman" panose="02020603050405020304" pitchFamily="18" charset="0"/>
            </a:endParaRPr>
          </a:p>
          <a:p>
            <a:pPr>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Mae’n bwysig gwobrwyo staff i’w cymell nhw yn y tymor hir. Fodd bynnag, gall gwobrwyo a chydnabod pobl fod yn anodd, gan fod pobl yn cael eu cymell mewn ffyrdd gwahanol.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Mae cyfleoedd ar gael i ddefnyddio cynlluniau cydnabod ffurfiol a gwobrau ar gyfer cyfraniadau rhagorol (ceisiwch ganfod pa gynlluniau sydd gan eich Sefydliad Addysg Uwch chi). Mae cyfleoedd hefyd i roi cydnabyddiaeth yn y sector, er enghraifft drwy’r </a:t>
            </a:r>
            <a:r>
              <a:rPr lang="cy-GB" sz="1100" u="sng" dirty="0">
                <a:solidFill>
                  <a:srgbClr val="FF791E"/>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Wobr am Ragoriaeth Addysgu wrth Gydweithio (CATE)</a:t>
            </a:r>
            <a:r>
              <a:rPr lang="cy-GB" sz="1100" dirty="0">
                <a:solidFill>
                  <a:srgbClr val="FF791E"/>
                </a:solidFill>
                <a:effectLst/>
                <a:latin typeface="Calibri" panose="020F0502020204030204" pitchFamily="34" charset="0"/>
                <a:ea typeface="Calibri" panose="020F0502020204030204" pitchFamily="34" charset="0"/>
                <a:cs typeface="Times New Roman" panose="02020603050405020304" pitchFamily="18" charset="0"/>
              </a:rPr>
              <a:t> </a:t>
            </a: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 gyfer gwaith ar y cyd sydd wedi cael effaith amlwg ar addysgu a dysgu.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Gallai gwobrwyo pobl yn anffurfiol, ar ffurf cerdyn diolch neu gydnabod pobl mewn cyfarfodydd tîm, fod yr un mor werthfawr. Y naill ffordd neu’r llall, mae’n beth da creu cysylltiad rhwng unrhyw wobr a chanlyniadau.</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ction Button: Go to Beginning 6">
            <a:hlinkClick r:id="rId4" action="ppaction://hlinksldjump"/>
            <a:extLst>
              <a:ext uri="{FF2B5EF4-FFF2-40B4-BE49-F238E27FC236}">
                <a16:creationId xmlns:a16="http://schemas.microsoft.com/office/drawing/2014/main" id="{F6F50C20-11AD-4A52-9C2B-807E0AF9BFDC}"/>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37E9004-94EC-42B1-9473-9F7D84D85813}"/>
              </a:ext>
            </a:extLst>
          </p:cNvPr>
          <p:cNvSpPr/>
          <p:nvPr/>
        </p:nvSpPr>
        <p:spPr>
          <a:xfrm>
            <a:off x="493200" y="817201"/>
            <a:ext cx="11196000" cy="1058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Creu trefniadau llywodraethu drwy Gyd-Fwrdd Astudiaethau neu drefniant tebyg</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 ôl cymeradwyo cyflwyno’r ddarpariaeth ar y cyd, dylid sefydlu Cyd-Fwrdd Astudiaethau (neu gorff tebyg) rhwng y partneriaid sy’n cydweithio i oruchwylio’r broses o weithredu a rheoli’r ddarpariaeth. Prif swyddogaeth y Bwrdd yw monitro cynnydd academaidd a gweinyddol y ddarpariaeth. Dylai’r Bwrdd gyfarfod yn rheolaidd, yn unol â rheoliadau’r sefydliadau, a gan amlaf bydd yn cynnwys aelodau staff addysgu, staff goruchwylio a staff gweinyddol eich Sefydliad Addysg Uwch a’r partneriaid sy’n cydweithio, ynghyd â chynrychiolwyr myfyrwyr.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90877717-09AC-44D4-B39C-82DD6681C9E6}"/>
              </a:ext>
            </a:extLst>
          </p:cNvPr>
          <p:cNvSpPr/>
          <p:nvPr/>
        </p:nvSpPr>
        <p:spPr>
          <a:xfrm>
            <a:off x="498000" y="2164051"/>
            <a:ext cx="11196000" cy="15319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Bef>
                <a:spcPts val="600"/>
              </a:spcBef>
              <a:spcAft>
                <a:spcPts val="600"/>
              </a:spcAft>
            </a:pPr>
            <a:r>
              <a:rPr lang="cy-GB" sz="1200" b="1" dirty="0">
                <a:solidFill>
                  <a:schemeClr val="tx1"/>
                </a:solidFill>
                <a:effectLst/>
                <a:latin typeface="Calibri" panose="020F0502020204030204" pitchFamily="34" charset="0"/>
                <a:ea typeface="Times New Roman" panose="02020603050405020304" pitchFamily="18" charset="0"/>
              </a:rPr>
              <a:t>Cofnodi’r gwersi’r a ddysgir a chamau dilynol i’w cymryd</a:t>
            </a:r>
            <a:endParaRPr lang="en-GB" sz="1200" b="1" dirty="0">
              <a:solidFill>
                <a:schemeClr val="tx1"/>
              </a:solidFill>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Dylai cofnodi’r gwersi a ddysgir fod yn rhywbeth sy’n digwydd yn barhaus yn ystod oes y prosiect, er yn aml nad yw hyn yn digwydd tan y diwedd. Mae’n bwysig eich bod yn dysgu o’r hyn na weithiodd yn dda mewn prosiectau blaenorol a chamau blaenorol eich prosiect, er mwyn osgoi gwneud yr un camgymeriadau / osgoi sefyllfaoedd tebyg. Dylech efelychu ac ailadrodd arferion da i sicrhau cymaint o lwyddiant â phosibl i’r prosiect.</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Cadwch y gwersi a ddysgir yn syml, ewch ati i ganfod beth weithiodd yn dda, beth na wnaeth weithio cystal, ac unrhyw gamau dilynol i’w cymryd. Cadwch gofnod o’r gwersi a ddysgir a’r camau dilynol mewn taenlen, a rhannwch y rhain â’r holl sefydliad.</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5937BE7-83E5-41DC-9CD1-FC844938E60B}"/>
              </a:ext>
            </a:extLst>
          </p:cNvPr>
          <p:cNvSpPr txBox="1"/>
          <p:nvPr/>
        </p:nvSpPr>
        <p:spPr>
          <a:xfrm>
            <a:off x="1282532" y="45843"/>
            <a:ext cx="5712157" cy="369332"/>
          </a:xfrm>
          <a:prstGeom prst="rect">
            <a:avLst/>
          </a:prstGeom>
          <a:solidFill>
            <a:srgbClr val="00BEB8"/>
          </a:solidFill>
          <a:ln>
            <a:solidFill>
              <a:schemeClr val="accent1"/>
            </a:solidFill>
          </a:ln>
        </p:spPr>
        <p:txBody>
          <a:bodyPr wrap="square" rtlCol="0">
            <a:spAutoFit/>
          </a:bodyPr>
          <a:lstStyle/>
          <a:p>
            <a:r>
              <a:rPr lang="en-GB" b="1" dirty="0"/>
              <a:t>4.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Darparu, Gweithredu a Rheoli: Y Prif Weithgareddau</a:t>
            </a:r>
            <a:endParaRPr lang="en-GB" b="1" dirty="0"/>
          </a:p>
        </p:txBody>
      </p:sp>
    </p:spTree>
    <p:extLst>
      <p:ext uri="{BB962C8B-B14F-4D97-AF65-F5344CB8AC3E}">
        <p14:creationId xmlns:p14="http://schemas.microsoft.com/office/powerpoint/2010/main" val="3011619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3"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E034AE4-73D7-4B73-B000-ACE7679104BD}"/>
              </a:ext>
            </a:extLst>
          </p:cNvPr>
          <p:cNvSpPr txBox="1"/>
          <p:nvPr/>
        </p:nvSpPr>
        <p:spPr>
          <a:xfrm>
            <a:off x="493197" y="5404292"/>
            <a:ext cx="11196000" cy="714619"/>
          </a:xfrm>
          <a:prstGeom prst="rect">
            <a:avLst/>
          </a:prstGeom>
          <a:noFill/>
        </p:spPr>
        <p:txBody>
          <a:bodyPr wrap="square">
            <a:spAutoFit/>
          </a:bodyPr>
          <a:lstStyle/>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Argraffiad Cyntaf – Mawrth 2022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Mae’r deunydd hwn a’i gynnwys wedi’i gyhoeddi gan yr Asiantaeth Sicrhau Ansawdd ar gyfer Addysg Uwch (elusen gofrestredig â’r rhifau 1062746 a SC037786) ar ran yr awduron: Rhwydwaith Dysgu ac Addysgu Prifysgolion Cymru mewn ymgynghoriad â’r sector addysg uwch yng Nghymru.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8D19C416-5FA8-4320-A76F-FD85E07F3FE7}"/>
              </a:ext>
            </a:extLst>
          </p:cNvPr>
          <p:cNvSpPr txBox="1"/>
          <p:nvPr/>
        </p:nvSpPr>
        <p:spPr>
          <a:xfrm>
            <a:off x="1282532" y="45843"/>
            <a:ext cx="5551405" cy="375552"/>
          </a:xfrm>
          <a:prstGeom prst="rect">
            <a:avLst/>
          </a:prstGeom>
          <a:noFill/>
        </p:spPr>
        <p:txBody>
          <a:bodyPr wrap="square" rtlCol="0">
            <a:spAutoFit/>
          </a:bodyPr>
          <a:lstStyle/>
          <a:p>
            <a:pPr algn="just">
              <a:lnSpc>
                <a:spcPct val="107000"/>
              </a:lnSpc>
              <a:spcAft>
                <a:spcPts val="8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Y Tîm Ysgrifennu a’r Rhwydwaith Cynghori</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7FF7A074-20CF-439A-B2DE-EAF2BA0E9E3C}"/>
              </a:ext>
            </a:extLst>
          </p:cNvPr>
          <p:cNvGraphicFramePr>
            <a:graphicFrameLocks noGrp="1"/>
          </p:cNvGraphicFramePr>
          <p:nvPr>
            <p:extLst>
              <p:ext uri="{D42A27DB-BD31-4B8C-83A1-F6EECF244321}">
                <p14:modId xmlns:p14="http://schemas.microsoft.com/office/powerpoint/2010/main" val="2444364887"/>
              </p:ext>
            </p:extLst>
          </p:nvPr>
        </p:nvGraphicFramePr>
        <p:xfrm>
          <a:off x="493197" y="817200"/>
          <a:ext cx="8339718" cy="3052700"/>
        </p:xfrm>
        <a:graphic>
          <a:graphicData uri="http://schemas.openxmlformats.org/drawingml/2006/table">
            <a:tbl>
              <a:tblPr firstRow="1" bandRow="1">
                <a:tableStyleId>{5940675A-B579-460E-94D1-54222C63F5DA}</a:tableStyleId>
              </a:tblPr>
              <a:tblGrid>
                <a:gridCol w="4738679">
                  <a:extLst>
                    <a:ext uri="{9D8B030D-6E8A-4147-A177-3AD203B41FA5}">
                      <a16:colId xmlns:a16="http://schemas.microsoft.com/office/drawing/2014/main" val="3846350019"/>
                    </a:ext>
                  </a:extLst>
                </a:gridCol>
                <a:gridCol w="3601039">
                  <a:extLst>
                    <a:ext uri="{9D8B030D-6E8A-4147-A177-3AD203B41FA5}">
                      <a16:colId xmlns:a16="http://schemas.microsoft.com/office/drawing/2014/main" val="1188901415"/>
                    </a:ext>
                  </a:extLst>
                </a:gridCol>
              </a:tblGrid>
              <a:tr h="365647">
                <a:tc>
                  <a:txBody>
                    <a:bodyPr/>
                    <a:lstStyle/>
                    <a:p>
                      <a:r>
                        <a:rPr lang="cy-GB" sz="1800" kern="1200" dirty="0">
                          <a:solidFill>
                            <a:schemeClr val="tx1"/>
                          </a:solidFill>
                          <a:effectLst/>
                          <a:latin typeface="+mn-lt"/>
                          <a:ea typeface="+mn-ea"/>
                          <a:cs typeface="+mn-cs"/>
                        </a:rPr>
                        <a:t>Cyfrannwr</a:t>
                      </a:r>
                      <a:endParaRPr lang="en-GB" dirty="0"/>
                    </a:p>
                  </a:txBody>
                  <a:tcPr/>
                </a:tc>
                <a:tc>
                  <a:txBody>
                    <a:bodyPr/>
                    <a:lstStyle/>
                    <a:p>
                      <a:pPr algn="r"/>
                      <a:r>
                        <a:rPr lang="cy-GB" sz="1800" kern="1200" dirty="0">
                          <a:solidFill>
                            <a:schemeClr val="tx1"/>
                          </a:solidFill>
                          <a:effectLst/>
                          <a:latin typeface="+mn-lt"/>
                          <a:ea typeface="+mn-ea"/>
                          <a:cs typeface="+mn-cs"/>
                        </a:rPr>
                        <a:t>Sefydliad</a:t>
                      </a:r>
                      <a:endParaRPr lang="en-GB" dirty="0"/>
                    </a:p>
                  </a:txBody>
                  <a:tcPr/>
                </a:tc>
                <a:extLst>
                  <a:ext uri="{0D108BD9-81ED-4DB2-BD59-A6C34878D82A}">
                    <a16:rowId xmlns:a16="http://schemas.microsoft.com/office/drawing/2014/main" val="2615285409"/>
                  </a:ext>
                </a:extLst>
              </a:tr>
              <a:tr h="268694">
                <a:tc>
                  <a:txBody>
                    <a:bodyPr/>
                    <a:lstStyle/>
                    <a:p>
                      <a:r>
                        <a:rPr lang="en-GB" sz="1100" dirty="0">
                          <a:solidFill>
                            <a:schemeClr val="accent6">
                              <a:lumMod val="50000"/>
                            </a:schemeClr>
                          </a:solidFill>
                        </a:rPr>
                        <a:t>John Bolton, </a:t>
                      </a:r>
                      <a:r>
                        <a:rPr lang="cy-GB" sz="800" kern="1200" dirty="0">
                          <a:solidFill>
                            <a:schemeClr val="tx1"/>
                          </a:solidFill>
                          <a:effectLst/>
                          <a:latin typeface="+mn-lt"/>
                          <a:ea typeface="+mn-ea"/>
                          <a:cs typeface="+mn-cs"/>
                        </a:rPr>
                        <a:t>Rheolwr Prosiect</a:t>
                      </a:r>
                      <a:endParaRPr lang="en-GB" sz="800" dirty="0"/>
                    </a:p>
                  </a:txBody>
                  <a:tcPr/>
                </a:tc>
                <a:tc>
                  <a:txBody>
                    <a:bodyPr/>
                    <a:lstStyle/>
                    <a:p>
                      <a:pPr algn="r"/>
                      <a:r>
                        <a:rPr lang="cy-GB" sz="1100" kern="1200" dirty="0">
                          <a:solidFill>
                            <a:schemeClr val="tx1"/>
                          </a:solidFill>
                          <a:effectLst/>
                          <a:latin typeface="+mn-lt"/>
                          <a:ea typeface="+mn-ea"/>
                          <a:cs typeface="+mn-cs"/>
                        </a:rPr>
                        <a:t>Prifysgol Bangor</a:t>
                      </a:r>
                      <a:endParaRPr lang="en-GB" sz="1100" dirty="0"/>
                    </a:p>
                  </a:txBody>
                  <a:tcPr/>
                </a:tc>
                <a:extLst>
                  <a:ext uri="{0D108BD9-81ED-4DB2-BD59-A6C34878D82A}">
                    <a16:rowId xmlns:a16="http://schemas.microsoft.com/office/drawing/2014/main" val="2107151805"/>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accent6">
                              <a:lumMod val="50000"/>
                            </a:schemeClr>
                          </a:solidFill>
                        </a:rPr>
                        <a:t>James Dawson, </a:t>
                      </a:r>
                      <a:r>
                        <a:rPr lang="cy-GB" sz="800" kern="1200" dirty="0">
                          <a:solidFill>
                            <a:schemeClr val="tx1"/>
                          </a:solidFill>
                          <a:effectLst/>
                          <a:latin typeface="+mn-lt"/>
                          <a:ea typeface="+mn-ea"/>
                          <a:cs typeface="+mn-cs"/>
                        </a:rPr>
                        <a:t>Cyfarwyddwr Cynllunio Strategol a Gweinyddu Myfyrwyr </a:t>
                      </a:r>
                      <a:endParaRPr lang="en-GB" sz="8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y-GB" sz="1100" kern="1200" dirty="0">
                          <a:solidFill>
                            <a:schemeClr val="tx1"/>
                          </a:solidFill>
                          <a:effectLst/>
                          <a:latin typeface="+mn-lt"/>
                          <a:ea typeface="+mn-ea"/>
                          <a:cs typeface="+mn-cs"/>
                        </a:rPr>
                        <a:t>Prifysgol Glyndŵr Wrecsam</a:t>
                      </a:r>
                      <a:endParaRPr lang="en-GB" sz="1100" dirty="0"/>
                    </a:p>
                  </a:txBody>
                  <a:tcPr/>
                </a:tc>
                <a:extLst>
                  <a:ext uri="{0D108BD9-81ED-4DB2-BD59-A6C34878D82A}">
                    <a16:rowId xmlns:a16="http://schemas.microsoft.com/office/drawing/2014/main" val="3653016635"/>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accent6">
                              <a:lumMod val="50000"/>
                            </a:schemeClr>
                          </a:solidFill>
                        </a:rPr>
                        <a:t>Mark Godsell, </a:t>
                      </a:r>
                      <a:r>
                        <a:rPr lang="cy-GB" sz="800" kern="1200" dirty="0">
                          <a:solidFill>
                            <a:schemeClr val="tx1"/>
                          </a:solidFill>
                          <a:effectLst/>
                          <a:latin typeface="+mn-lt"/>
                          <a:ea typeface="+mn-ea"/>
                          <a:cs typeface="+mn-cs"/>
                        </a:rPr>
                        <a:t>Dirprwy Gyfarwyddwr Cyllid </a:t>
                      </a:r>
                      <a:endParaRPr lang="en-GB" sz="8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y-GB" sz="1100" kern="1200" dirty="0">
                          <a:solidFill>
                            <a:schemeClr val="tx1"/>
                          </a:solidFill>
                          <a:effectLst/>
                          <a:latin typeface="+mn-lt"/>
                          <a:ea typeface="+mn-ea"/>
                          <a:cs typeface="+mn-cs"/>
                        </a:rPr>
                        <a:t>Prifysgol Aberystwyth</a:t>
                      </a:r>
                      <a:endParaRPr lang="en-GB" sz="1100" dirty="0"/>
                    </a:p>
                  </a:txBody>
                  <a:tcPr/>
                </a:tc>
                <a:extLst>
                  <a:ext uri="{0D108BD9-81ED-4DB2-BD59-A6C34878D82A}">
                    <a16:rowId xmlns:a16="http://schemas.microsoft.com/office/drawing/2014/main" val="2425153868"/>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100" kern="1200" dirty="0">
                          <a:solidFill>
                            <a:srgbClr val="0070C0"/>
                          </a:solidFill>
                          <a:effectLst/>
                          <a:latin typeface="+mn-lt"/>
                          <a:ea typeface="+mn-ea"/>
                          <a:cs typeface="+mn-cs"/>
                        </a:rPr>
                        <a:t>Yr Athro Simon Haslett,</a:t>
                      </a:r>
                      <a:r>
                        <a:rPr lang="cy-GB" sz="800" kern="1200" dirty="0">
                          <a:solidFill>
                            <a:srgbClr val="0070C0"/>
                          </a:solidFill>
                          <a:effectLst/>
                          <a:latin typeface="+mn-lt"/>
                          <a:ea typeface="+mn-ea"/>
                          <a:cs typeface="+mn-cs"/>
                        </a:rPr>
                        <a:t> </a:t>
                      </a:r>
                      <a:r>
                        <a:rPr lang="cy-GB" sz="800" kern="1200" dirty="0">
                          <a:solidFill>
                            <a:schemeClr val="tx1"/>
                          </a:solidFill>
                          <a:effectLst/>
                          <a:latin typeface="+mn-lt"/>
                          <a:ea typeface="+mn-ea"/>
                          <a:cs typeface="+mn-cs"/>
                        </a:rPr>
                        <a:t>Cyn Is-Ganghellor (PCDDS) ac aelod o’r Rhwydwaith Dysgu ac Addysgu </a:t>
                      </a:r>
                      <a:endParaRPr lang="en-GB" sz="8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y-GB" sz="1100" dirty="0"/>
                        <a:t>Uwch Ymgynghorydd Academaidd</a:t>
                      </a:r>
                      <a:endParaRPr lang="en-GB" sz="1100" dirty="0"/>
                    </a:p>
                  </a:txBody>
                  <a:tcPr/>
                </a:tc>
                <a:extLst>
                  <a:ext uri="{0D108BD9-81ED-4DB2-BD59-A6C34878D82A}">
                    <a16:rowId xmlns:a16="http://schemas.microsoft.com/office/drawing/2014/main" val="2523193618"/>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accent6">
                              <a:lumMod val="50000"/>
                            </a:schemeClr>
                          </a:solidFill>
                        </a:rPr>
                        <a:t>Phil </a:t>
                      </a:r>
                      <a:r>
                        <a:rPr lang="en-GB" sz="1100" dirty="0" err="1">
                          <a:solidFill>
                            <a:schemeClr val="accent6">
                              <a:lumMod val="50000"/>
                            </a:schemeClr>
                          </a:solidFill>
                        </a:rPr>
                        <a:t>Maull</a:t>
                      </a:r>
                      <a:r>
                        <a:rPr lang="en-GB" sz="1100" dirty="0">
                          <a:solidFill>
                            <a:schemeClr val="accent6">
                              <a:lumMod val="50000"/>
                            </a:schemeClr>
                          </a:solidFill>
                        </a:rPr>
                        <a:t>, </a:t>
                      </a:r>
                      <a:r>
                        <a:rPr lang="cy-GB" sz="800" kern="1200" dirty="0">
                          <a:solidFill>
                            <a:schemeClr val="tx1"/>
                          </a:solidFill>
                          <a:effectLst/>
                          <a:latin typeface="+mn-lt"/>
                          <a:ea typeface="+mn-ea"/>
                          <a:cs typeface="+mn-cs"/>
                        </a:rPr>
                        <a:t>Pennaeth Ansawdd ac Arweinydd y Rhaglen MA Addysg (Cymru) </a:t>
                      </a:r>
                      <a:endParaRPr lang="en-GB" sz="8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y-GB" sz="1100" kern="1200" dirty="0">
                          <a:solidFill>
                            <a:schemeClr val="tx1"/>
                          </a:solidFill>
                          <a:effectLst/>
                          <a:latin typeface="+mn-lt"/>
                          <a:ea typeface="+mn-ea"/>
                          <a:cs typeface="+mn-cs"/>
                        </a:rPr>
                        <a:t>Prifysgol Abertawe</a:t>
                      </a:r>
                      <a:endParaRPr lang="en-GB" sz="1100" dirty="0"/>
                    </a:p>
                  </a:txBody>
                  <a:tcPr/>
                </a:tc>
                <a:extLst>
                  <a:ext uri="{0D108BD9-81ED-4DB2-BD59-A6C34878D82A}">
                    <a16:rowId xmlns:a16="http://schemas.microsoft.com/office/drawing/2014/main" val="2619066529"/>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100" kern="1200" dirty="0">
                          <a:solidFill>
                            <a:srgbClr val="0070C0"/>
                          </a:solidFill>
                          <a:effectLst/>
                          <a:latin typeface="+mn-lt"/>
                          <a:ea typeface="+mn-ea"/>
                          <a:cs typeface="+mn-cs"/>
                        </a:rPr>
                        <a:t>Yr Athro Mirjam Plantinga, </a:t>
                      </a:r>
                      <a:r>
                        <a:rPr lang="cy-GB" sz="800" kern="1200" dirty="0">
                          <a:solidFill>
                            <a:schemeClr val="tx1"/>
                          </a:solidFill>
                          <a:effectLst/>
                          <a:latin typeface="+mn-lt"/>
                          <a:ea typeface="+mn-ea"/>
                          <a:cs typeface="+mn-cs"/>
                        </a:rPr>
                        <a:t>Dirprwy Is-Ganghellor ar gyfer Profiad Myfyrwyr</a:t>
                      </a:r>
                      <a:endParaRPr lang="en-GB" sz="8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y-GB" sz="1100" kern="1200" dirty="0">
                          <a:solidFill>
                            <a:schemeClr val="tx1"/>
                          </a:solidFill>
                          <a:effectLst/>
                          <a:latin typeface="+mn-lt"/>
                          <a:ea typeface="+mn-ea"/>
                          <a:cs typeface="+mn-cs"/>
                        </a:rPr>
                        <a:t>Prifysgol Cymru y Drindod Dewi Sant</a:t>
                      </a:r>
                      <a:endParaRPr lang="en-GB" sz="1100" dirty="0"/>
                    </a:p>
                  </a:txBody>
                  <a:tcPr/>
                </a:tc>
                <a:extLst>
                  <a:ext uri="{0D108BD9-81ED-4DB2-BD59-A6C34878D82A}">
                    <a16:rowId xmlns:a16="http://schemas.microsoft.com/office/drawing/2014/main" val="2434631072"/>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accent6">
                              <a:lumMod val="50000"/>
                            </a:schemeClr>
                          </a:solidFill>
                        </a:rPr>
                        <a:t>Nicola Poole, </a:t>
                      </a:r>
                      <a:r>
                        <a:rPr lang="cy-GB" sz="800" kern="1200" dirty="0">
                          <a:solidFill>
                            <a:schemeClr val="tx1"/>
                          </a:solidFill>
                          <a:effectLst/>
                          <a:latin typeface="+mn-lt"/>
                          <a:ea typeface="+mn-ea"/>
                          <a:cs typeface="+mn-cs"/>
                        </a:rPr>
                        <a:t>Pennaeth Ansawdd a Chadeirydd Rhwydwaith Ansawdd Cymru</a:t>
                      </a:r>
                      <a:endParaRPr lang="en-GB" sz="8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y-GB" sz="1100" dirty="0"/>
                        <a:t>Prifysgol De Cymru</a:t>
                      </a:r>
                      <a:endParaRPr lang="en-GB" sz="1100" dirty="0"/>
                    </a:p>
                  </a:txBody>
                  <a:tcPr/>
                </a:tc>
                <a:extLst>
                  <a:ext uri="{0D108BD9-81ED-4DB2-BD59-A6C34878D82A}">
                    <a16:rowId xmlns:a16="http://schemas.microsoft.com/office/drawing/2014/main" val="3496050231"/>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accent6">
                              <a:lumMod val="50000"/>
                            </a:schemeClr>
                          </a:solidFill>
                        </a:rPr>
                        <a:t>Dr Brett </a:t>
                      </a:r>
                      <a:r>
                        <a:rPr lang="en-GB" sz="1100" dirty="0" err="1">
                          <a:solidFill>
                            <a:schemeClr val="accent6">
                              <a:lumMod val="50000"/>
                            </a:schemeClr>
                          </a:solidFill>
                        </a:rPr>
                        <a:t>Suddell</a:t>
                      </a:r>
                      <a:r>
                        <a:rPr lang="en-GB" sz="1100" dirty="0">
                          <a:solidFill>
                            <a:schemeClr val="accent6">
                              <a:lumMod val="50000"/>
                            </a:schemeClr>
                          </a:solidFill>
                        </a:rPr>
                        <a:t>, </a:t>
                      </a:r>
                      <a:r>
                        <a:rPr lang="cy-GB" sz="800" kern="1200" dirty="0">
                          <a:solidFill>
                            <a:schemeClr val="tx1"/>
                          </a:solidFill>
                          <a:effectLst/>
                          <a:latin typeface="+mn-lt"/>
                          <a:ea typeface="+mn-ea"/>
                          <a:cs typeface="+mn-cs"/>
                        </a:rPr>
                        <a:t>Rheolwr Prosiect</a:t>
                      </a:r>
                      <a:endParaRPr lang="en-GB" sz="8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y-GB" sz="1100" kern="1200" dirty="0">
                          <a:solidFill>
                            <a:schemeClr val="tx1"/>
                          </a:solidFill>
                          <a:effectLst/>
                          <a:latin typeface="+mn-lt"/>
                          <a:ea typeface="+mn-ea"/>
                          <a:cs typeface="+mn-cs"/>
                        </a:rPr>
                        <a:t>Prifysgol Abertawe</a:t>
                      </a:r>
                      <a:endParaRPr lang="en-GB" sz="1100" dirty="0"/>
                    </a:p>
                  </a:txBody>
                  <a:tcPr/>
                </a:tc>
                <a:extLst>
                  <a:ext uri="{0D108BD9-81ED-4DB2-BD59-A6C34878D82A}">
                    <a16:rowId xmlns:a16="http://schemas.microsoft.com/office/drawing/2014/main" val="4074539175"/>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accent6">
                              <a:lumMod val="50000"/>
                            </a:schemeClr>
                          </a:solidFill>
                        </a:rPr>
                        <a:t>Mike Wilson, </a:t>
                      </a:r>
                      <a:r>
                        <a:rPr lang="cy-GB" sz="800" kern="1200" dirty="0">
                          <a:solidFill>
                            <a:schemeClr val="tx1"/>
                          </a:solidFill>
                          <a:effectLst/>
                          <a:latin typeface="+mn-lt"/>
                          <a:ea typeface="+mn-ea"/>
                          <a:cs typeface="+mn-cs"/>
                        </a:rPr>
                        <a:t>Pennaeth Cynllunio a Data Myfyrwyr</a:t>
                      </a:r>
                      <a:endParaRPr lang="en-GB" sz="800" dirty="0"/>
                    </a:p>
                  </a:txBody>
                  <a:tcPr/>
                </a:tc>
                <a:tc>
                  <a:txBody>
                    <a:bodyPr/>
                    <a:lstStyle/>
                    <a:p>
                      <a:pPr algn="r"/>
                      <a:r>
                        <a:rPr lang="cy-GB" sz="1100" kern="1200" dirty="0">
                          <a:solidFill>
                            <a:schemeClr val="tx1"/>
                          </a:solidFill>
                          <a:effectLst/>
                          <a:latin typeface="+mn-lt"/>
                          <a:ea typeface="+mn-ea"/>
                          <a:cs typeface="+mn-cs"/>
                        </a:rPr>
                        <a:t>Prifysgol Bangor</a:t>
                      </a:r>
                      <a:endParaRPr lang="en-GB" sz="1100" dirty="0"/>
                    </a:p>
                  </a:txBody>
                  <a:tcPr/>
                </a:tc>
                <a:extLst>
                  <a:ext uri="{0D108BD9-81ED-4DB2-BD59-A6C34878D82A}">
                    <a16:rowId xmlns:a16="http://schemas.microsoft.com/office/drawing/2014/main" val="2449891969"/>
                  </a:ext>
                </a:extLst>
              </a:tr>
              <a:tr h="26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0" i="0" kern="1200" dirty="0" err="1">
                          <a:solidFill>
                            <a:schemeClr val="tx1"/>
                          </a:solidFill>
                          <a:effectLst/>
                          <a:latin typeface="+mn-lt"/>
                          <a:ea typeface="+mn-ea"/>
                          <a:cs typeface="+mn-cs"/>
                        </a:rPr>
                        <a:t>Cyfieithu</a:t>
                      </a:r>
                      <a:r>
                        <a:rPr lang="en-GB" sz="1100" b="0" i="0" kern="1200" dirty="0">
                          <a:solidFill>
                            <a:schemeClr val="tx1"/>
                          </a:solidFill>
                          <a:effectLst/>
                          <a:latin typeface="+mn-lt"/>
                          <a:ea typeface="+mn-ea"/>
                          <a:cs typeface="+mn-cs"/>
                        </a:rPr>
                        <a:t> CYMEN Translation</a:t>
                      </a:r>
                      <a:endParaRPr lang="en-GB" sz="1100" b="0" dirty="0"/>
                    </a:p>
                  </a:txBody>
                  <a:tcPr/>
                </a:tc>
                <a:extLst>
                  <a:ext uri="{0D108BD9-81ED-4DB2-BD59-A6C34878D82A}">
                    <a16:rowId xmlns:a16="http://schemas.microsoft.com/office/drawing/2014/main" val="2086596094"/>
                  </a:ext>
                </a:extLst>
              </a:tr>
            </a:tbl>
          </a:graphicData>
        </a:graphic>
      </p:graphicFrame>
      <p:sp>
        <p:nvSpPr>
          <p:cNvPr id="12" name="TextBox 11">
            <a:extLst>
              <a:ext uri="{FF2B5EF4-FFF2-40B4-BE49-F238E27FC236}">
                <a16:creationId xmlns:a16="http://schemas.microsoft.com/office/drawing/2014/main" id="{C5A2BDDF-FD3D-4C58-8226-1FE6E1E86C91}"/>
              </a:ext>
            </a:extLst>
          </p:cNvPr>
          <p:cNvSpPr txBox="1"/>
          <p:nvPr/>
        </p:nvSpPr>
        <p:spPr>
          <a:xfrm>
            <a:off x="493197" y="4109791"/>
            <a:ext cx="7847239" cy="808876"/>
          </a:xfrm>
          <a:prstGeom prst="rect">
            <a:avLst/>
          </a:prstGeom>
          <a:noFill/>
        </p:spPr>
        <p:txBody>
          <a:bodyPr wrap="square">
            <a:spAutoFit/>
          </a:bodyPr>
          <a:lstStyle/>
          <a:p>
            <a:pPr algn="just">
              <a:lnSpc>
                <a:spcPct val="107000"/>
              </a:lnSpc>
              <a:spcAft>
                <a:spcPts val="8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Ymgynghorodd y rheolwr prosiect yn eang yn ystod cam ymchwil y prosiect hwn, a hoffai ddiolch i bawb sydd wedi bod yn rhan o’r broses ymgynghori hyd yma am roi eu sylwadau agored a gonest. Hoffai ddiolch iddyn nhw hefyd am ymwneud â’r gwaith hwn mewn ffordd bositif ac am fod mor barod i gydweithio. Mae’r Rhestr o Randdeiliaid yn rhoi manylion yr unigolion hynny y cafwyd sgyrsiau manwl â nhw am greu’r Canllaw hwn a’r adnoddau sydd ynddo.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Object 1">
            <a:hlinkClick r:id="" action="ppaction://ole?verb=1"/>
            <a:extLst>
              <a:ext uri="{FF2B5EF4-FFF2-40B4-BE49-F238E27FC236}">
                <a16:creationId xmlns:a16="http://schemas.microsoft.com/office/drawing/2014/main" id="{41337EE3-AD2C-4FB2-9971-895EDEEBFD31}"/>
              </a:ext>
            </a:extLst>
          </p:cNvPr>
          <p:cNvGraphicFramePr>
            <a:graphicFrameLocks noChangeAspect="1"/>
          </p:cNvGraphicFramePr>
          <p:nvPr>
            <p:extLst>
              <p:ext uri="{D42A27DB-BD31-4B8C-83A1-F6EECF244321}">
                <p14:modId xmlns:p14="http://schemas.microsoft.com/office/powerpoint/2010/main" val="972385757"/>
              </p:ext>
            </p:extLst>
          </p:nvPr>
        </p:nvGraphicFramePr>
        <p:xfrm>
          <a:off x="9777167" y="4261480"/>
          <a:ext cx="1020472" cy="900000"/>
        </p:xfrm>
        <a:graphic>
          <a:graphicData uri="http://schemas.openxmlformats.org/presentationml/2006/ole">
            <mc:AlternateContent xmlns:mc="http://schemas.openxmlformats.org/markup-compatibility/2006">
              <mc:Choice xmlns:v="urn:schemas-microsoft-com:vml" Requires="v">
                <p:oleObj spid="_x0000_s4143" name="Worksheet" showAsIcon="1" r:id="rId4" imgW="914597" imgH="806311" progId="Excel.Sheet.12">
                  <p:embed/>
                </p:oleObj>
              </mc:Choice>
              <mc:Fallback>
                <p:oleObj name="Worksheet" showAsIcon="1" r:id="rId4" imgW="914597" imgH="806311" progId="Excel.Sheet.12">
                  <p:embed/>
                  <p:pic>
                    <p:nvPicPr>
                      <p:cNvPr id="0" name=""/>
                      <p:cNvPicPr/>
                      <p:nvPr/>
                    </p:nvPicPr>
                    <p:blipFill>
                      <a:blip r:embed="rId5"/>
                      <a:stretch>
                        <a:fillRect/>
                      </a:stretch>
                    </p:blipFill>
                    <p:spPr>
                      <a:xfrm>
                        <a:off x="9777167" y="4261480"/>
                        <a:ext cx="1020472" cy="900000"/>
                      </a:xfrm>
                      <a:prstGeom prst="rect">
                        <a:avLst/>
                      </a:prstGeom>
                    </p:spPr>
                  </p:pic>
                </p:oleObj>
              </mc:Fallback>
            </mc:AlternateContent>
          </a:graphicData>
        </a:graphic>
      </p:graphicFrame>
    </p:spTree>
    <p:extLst>
      <p:ext uri="{BB962C8B-B14F-4D97-AF65-F5344CB8AC3E}">
        <p14:creationId xmlns:p14="http://schemas.microsoft.com/office/powerpoint/2010/main" val="3442195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E034AE4-73D7-4B73-B000-ACE7679104BD}"/>
              </a:ext>
            </a:extLst>
          </p:cNvPr>
          <p:cNvSpPr txBox="1"/>
          <p:nvPr/>
        </p:nvSpPr>
        <p:spPr>
          <a:xfrm>
            <a:off x="493200" y="817200"/>
            <a:ext cx="11196000" cy="1179490"/>
          </a:xfrm>
          <a:prstGeom prst="rect">
            <a:avLst/>
          </a:prstGeom>
          <a:noFill/>
        </p:spPr>
        <p:txBody>
          <a:bodyPr wrap="square">
            <a:spAutoFit/>
          </a:bodyPr>
          <a:lstStyle/>
          <a:p>
            <a:pPr>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Mae darparwyr addysg uwch yn gyfrifol am ateb gofynion deddfwriaeth ac unrhyw ofynion rheoleiddiol eraill perthnasol, fel y rheini a osodir gan gyrff cyllido a/neu reoleiddio.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Mae’r gofynion hyn wedi’u hystyried wrth ddatblygu’r canllaw hwn, ond nid yw’r canllaw’n dehongli’r gofynion deddfwriaethol, statudol na rheoleiddiol hynny, nac yn cynnwys manylion amdanyn nhw.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Mae’r Canllaw hwn yn eich cyfeirio at ffynonellau gwybodaeth ynghylch gofynion eraill ac at enghreifftiau o ganllawiau ac arferion da, pan fydd hynny’n berthnasol. Y darparwyr addysg uwch sy’n gyfrifol am sut maen nhw’n defnyddio’r adnoddau hyn. Nid yw Rhwydwaith Dysgu ac Addysgu Prifysgolion Cymru yn ysgwyddo unrhyw gyfrifoldeb am gynnwys y gwefannau allanol.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8D19C416-5FA8-4320-A76F-FD85E07F3FE7}"/>
              </a:ext>
            </a:extLst>
          </p:cNvPr>
          <p:cNvSpPr txBox="1"/>
          <p:nvPr/>
        </p:nvSpPr>
        <p:spPr>
          <a:xfrm>
            <a:off x="1282532" y="45843"/>
            <a:ext cx="5551405" cy="375552"/>
          </a:xfrm>
          <a:prstGeom prst="rect">
            <a:avLst/>
          </a:prstGeom>
          <a:noFill/>
        </p:spPr>
        <p:txBody>
          <a:bodyPr wrap="square" rtlCol="0">
            <a:spAutoFit/>
          </a:bodyPr>
          <a:lstStyle/>
          <a:p>
            <a:r>
              <a:rPr lang="cy-GB" sz="1800" b="1" dirty="0">
                <a:effectLst/>
                <a:latin typeface="Calibri" panose="020F0502020204030204" pitchFamily="34" charset="0"/>
                <a:ea typeface="Times New Roman" panose="02020603050405020304" pitchFamily="18" charset="0"/>
              </a:rPr>
              <a:t>Ymwadiad: Y berthynas â’r tirlun rheoleiddio </a:t>
            </a:r>
            <a:endParaRPr lang="en-GB"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556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5A02B3F-EB3F-4A73-AF68-AA442AA8CC9D}"/>
              </a:ext>
            </a:extLst>
          </p:cNvPr>
          <p:cNvGraphicFramePr/>
          <p:nvPr>
            <p:extLst>
              <p:ext uri="{D42A27DB-BD31-4B8C-83A1-F6EECF244321}">
                <p14:modId xmlns:p14="http://schemas.microsoft.com/office/powerpoint/2010/main" val="1366264428"/>
              </p:ext>
            </p:extLst>
          </p:nvPr>
        </p:nvGraphicFramePr>
        <p:xfrm>
          <a:off x="3924300" y="2140528"/>
          <a:ext cx="7086207" cy="3265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599C354-A5A5-4F6A-8D31-FB4332C7D54C}"/>
              </a:ext>
            </a:extLst>
          </p:cNvPr>
          <p:cNvSpPr txBox="1"/>
          <p:nvPr/>
        </p:nvSpPr>
        <p:spPr>
          <a:xfrm>
            <a:off x="493200" y="817200"/>
            <a:ext cx="11196000" cy="881652"/>
          </a:xfrm>
          <a:prstGeom prst="rect">
            <a:avLst/>
          </a:prstGeom>
          <a:noFill/>
        </p:spPr>
        <p:txBody>
          <a:bodyPr wrap="square">
            <a:spAutoFit/>
          </a:bodyPr>
          <a:lstStyle/>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Penderfynwyd bod pedwar cam ar y ‘siwrnai’ i greu darpariaeth ar y cyd.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Nid yw’r canllawiau hyn yn rhagnodol ac maen nhw’n rhoi gwybodaeth am y prif weithgareddau, a dolenni i adnoddau mynediad agored.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Cofiwch ddilyn y canllawiau, y prosesau a’r llif gwaith sy’n bodoli eisoes yn eich sefydliad chi.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hlinkClick r:id="rId7" action="ppaction://hlinksldjump"/>
            <a:extLst>
              <a:ext uri="{FF2B5EF4-FFF2-40B4-BE49-F238E27FC236}">
                <a16:creationId xmlns:a16="http://schemas.microsoft.com/office/drawing/2014/main" id="{3A83C86D-4212-4B5D-9636-769C18072D1E}"/>
              </a:ext>
            </a:extLst>
          </p:cNvPr>
          <p:cNvSpPr txBox="1"/>
          <p:nvPr/>
        </p:nvSpPr>
        <p:spPr>
          <a:xfrm>
            <a:off x="5570475" y="4890649"/>
            <a:ext cx="4373708" cy="338554"/>
          </a:xfrm>
          <a:prstGeom prst="rect">
            <a:avLst/>
          </a:prstGeom>
          <a:noFill/>
        </p:spPr>
        <p:txBody>
          <a:bodyPr wrap="square" rtlCol="0">
            <a:spAutoFit/>
          </a:bodyPr>
          <a:lstStyle/>
          <a:p>
            <a:r>
              <a:rPr lang="en-GB" sz="1600" dirty="0"/>
              <a:t>4. </a:t>
            </a:r>
            <a:r>
              <a:rPr lang="cy-GB" sz="1600" dirty="0">
                <a:effectLst/>
                <a:latin typeface="Calibri" panose="020F0502020204030204" pitchFamily="34" charset="0"/>
                <a:ea typeface="Calibri" panose="020F0502020204030204" pitchFamily="34" charset="0"/>
                <a:cs typeface="Times New Roman" panose="02020603050405020304" pitchFamily="18" charset="0"/>
              </a:rPr>
              <a:t>Darparu, Gweithredu a Rheoli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hlinkClick r:id="rId8" action="ppaction://hlinksldjump"/>
            <a:extLst>
              <a:ext uri="{FF2B5EF4-FFF2-40B4-BE49-F238E27FC236}">
                <a16:creationId xmlns:a16="http://schemas.microsoft.com/office/drawing/2014/main" id="{496B6F59-8DCF-4405-97C4-E8622CB5838D}"/>
              </a:ext>
            </a:extLst>
          </p:cNvPr>
          <p:cNvSpPr txBox="1"/>
          <p:nvPr/>
        </p:nvSpPr>
        <p:spPr>
          <a:xfrm>
            <a:off x="5102207" y="4024089"/>
            <a:ext cx="5050467" cy="338554"/>
          </a:xfrm>
          <a:prstGeom prst="rect">
            <a:avLst/>
          </a:prstGeom>
          <a:noFill/>
        </p:spPr>
        <p:txBody>
          <a:bodyPr wrap="square" rtlCol="0">
            <a:spAutoFit/>
          </a:bodyPr>
          <a:lstStyle/>
          <a:p>
            <a:r>
              <a:rPr lang="en-GB" sz="1600" dirty="0"/>
              <a:t>3. </a:t>
            </a:r>
            <a:r>
              <a:rPr lang="cy-GB" sz="1600" dirty="0">
                <a:effectLst/>
                <a:latin typeface="Calibri" panose="020F0502020204030204" pitchFamily="34" charset="0"/>
                <a:ea typeface="Calibri" panose="020F0502020204030204" pitchFamily="34" charset="0"/>
                <a:cs typeface="Times New Roman" panose="02020603050405020304" pitchFamily="18" charset="0"/>
              </a:rPr>
              <a:t>Cymeradwyaeth gan Bartneriaid a Dilysu’r Ddarpariaeth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hlinkClick r:id="rId9" action="ppaction://hlinksldjump"/>
            <a:extLst>
              <a:ext uri="{FF2B5EF4-FFF2-40B4-BE49-F238E27FC236}">
                <a16:creationId xmlns:a16="http://schemas.microsoft.com/office/drawing/2014/main" id="{8C814999-0210-4EBA-A880-7A660EF347C1}"/>
              </a:ext>
            </a:extLst>
          </p:cNvPr>
          <p:cNvSpPr txBox="1"/>
          <p:nvPr/>
        </p:nvSpPr>
        <p:spPr>
          <a:xfrm>
            <a:off x="4150064" y="2321155"/>
            <a:ext cx="4373710" cy="338554"/>
          </a:xfrm>
          <a:prstGeom prst="rect">
            <a:avLst/>
          </a:prstGeom>
          <a:noFill/>
        </p:spPr>
        <p:txBody>
          <a:bodyPr wrap="square" rtlCol="0">
            <a:spAutoFit/>
          </a:bodyPr>
          <a:lstStyle/>
          <a:p>
            <a:r>
              <a:rPr lang="en-GB" sz="1600" dirty="0"/>
              <a:t>1. </a:t>
            </a:r>
            <a:r>
              <a:rPr lang="cy-GB" sz="1600" dirty="0">
                <a:effectLst/>
                <a:ea typeface="Calibri" panose="020F0502020204030204" pitchFamily="34" charset="0"/>
                <a:cs typeface="Times New Roman" panose="02020603050405020304" pitchFamily="18" charset="0"/>
              </a:rPr>
              <a:t>Y Syniad a’r Cynnig Cychwynnol</a:t>
            </a:r>
            <a:endParaRPr lang="en-GB" sz="1600" dirty="0">
              <a:effectLst/>
              <a:ea typeface="Calibri" panose="020F0502020204030204" pitchFamily="34" charset="0"/>
              <a:cs typeface="Times New Roman" panose="02020603050405020304" pitchFamily="18" charset="0"/>
            </a:endParaRPr>
          </a:p>
        </p:txBody>
      </p:sp>
      <p:sp>
        <p:nvSpPr>
          <p:cNvPr id="13" name="TextBox 12">
            <a:hlinkClick r:id="rId10" action="ppaction://hlinksldjump"/>
            <a:extLst>
              <a:ext uri="{FF2B5EF4-FFF2-40B4-BE49-F238E27FC236}">
                <a16:creationId xmlns:a16="http://schemas.microsoft.com/office/drawing/2014/main" id="{0612602D-F3C1-4745-A2C5-6F802C099D43}"/>
              </a:ext>
            </a:extLst>
          </p:cNvPr>
          <p:cNvSpPr txBox="1"/>
          <p:nvPr/>
        </p:nvSpPr>
        <p:spPr>
          <a:xfrm>
            <a:off x="4630217" y="3197811"/>
            <a:ext cx="4373709" cy="338554"/>
          </a:xfrm>
          <a:prstGeom prst="rect">
            <a:avLst/>
          </a:prstGeom>
          <a:noFill/>
        </p:spPr>
        <p:txBody>
          <a:bodyPr wrap="square" rtlCol="0">
            <a:spAutoFit/>
          </a:bodyPr>
          <a:lstStyle/>
          <a:p>
            <a:r>
              <a:rPr lang="en-GB" sz="1600" dirty="0"/>
              <a:t>2. </a:t>
            </a:r>
            <a:r>
              <a:rPr lang="cy-GB" sz="1600" dirty="0">
                <a:effectLst/>
                <a:latin typeface="Calibri" panose="020F0502020204030204" pitchFamily="34" charset="0"/>
                <a:ea typeface="Calibri" panose="020F0502020204030204" pitchFamily="34" charset="0"/>
                <a:cs typeface="Times New Roman" panose="02020603050405020304" pitchFamily="18" charset="0"/>
              </a:rPr>
              <a:t>Dylunio a Datblygu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EE2DB6F9-7979-405F-A343-5B4102FFD9C1}"/>
              </a:ext>
            </a:extLst>
          </p:cNvPr>
          <p:cNvSpPr txBox="1"/>
          <p:nvPr/>
        </p:nvSpPr>
        <p:spPr>
          <a:xfrm>
            <a:off x="986353" y="46208"/>
            <a:ext cx="4444498" cy="375552"/>
          </a:xfrm>
          <a:prstGeom prst="rect">
            <a:avLst/>
          </a:prstGeom>
          <a:noFill/>
        </p:spPr>
        <p:txBody>
          <a:bodyPr wrap="square" rtlCol="0">
            <a:spAutoFit/>
          </a:bodyPr>
          <a:lstStyle/>
          <a:p>
            <a:pPr>
              <a:lnSpc>
                <a:spcPct val="107000"/>
              </a:lnSpc>
              <a:spcBef>
                <a:spcPts val="1200"/>
              </a:spcBef>
            </a:pPr>
            <a:r>
              <a:rPr lang="en-GB" sz="1800" b="1" kern="0" dirty="0">
                <a:effectLst/>
                <a:latin typeface="Calibri Light" panose="020F0302020204030204" pitchFamily="34" charset="0"/>
                <a:ea typeface="Times New Roman" panose="02020603050405020304" pitchFamily="18" charset="0"/>
                <a:cs typeface="Times New Roman" panose="02020603050405020304" pitchFamily="18" charset="0"/>
              </a:rPr>
              <a:t>D</a:t>
            </a:r>
            <a:r>
              <a:rPr lang="cy-GB" sz="1800" b="1" kern="0" dirty="0">
                <a:effectLst/>
                <a:latin typeface="Calibri Light" panose="020F0302020204030204" pitchFamily="34" charset="0"/>
                <a:ea typeface="Times New Roman" panose="02020603050405020304" pitchFamily="18" charset="0"/>
                <a:cs typeface="Times New Roman" panose="02020603050405020304" pitchFamily="18" charset="0"/>
              </a:rPr>
              <a:t>arpariaeth ar y Cyd: Y Siwrnai</a:t>
            </a:r>
            <a:endParaRPr lang="en-GB"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C48AEEC-4E94-4B5F-BCD5-DD37AD345EB1}"/>
              </a:ext>
            </a:extLst>
          </p:cNvPr>
          <p:cNvSpPr txBox="1"/>
          <p:nvPr/>
        </p:nvSpPr>
        <p:spPr>
          <a:xfrm>
            <a:off x="493199" y="3010685"/>
            <a:ext cx="3532045" cy="1478931"/>
          </a:xfrm>
          <a:prstGeom prst="rect">
            <a:avLst/>
          </a:prstGeom>
          <a:noFill/>
        </p:spPr>
        <p:txBody>
          <a:bodyPr wrap="square">
            <a:spAutoFit/>
          </a:bodyPr>
          <a:lstStyle/>
          <a:p>
            <a:pPr>
              <a:lnSpc>
                <a:spcPct val="107000"/>
              </a:lnSpc>
              <a:spcAft>
                <a:spcPts val="800"/>
              </a:spcAft>
            </a:pPr>
            <a:r>
              <a:rPr lang="cy-GB" sz="1100" i="1" dirty="0">
                <a:effectLst/>
                <a:latin typeface="Calibri" panose="020F0502020204030204" pitchFamily="34" charset="0"/>
                <a:ea typeface="Calibri" panose="020F0502020204030204" pitchFamily="34" charset="0"/>
                <a:cs typeface="Times New Roman" panose="02020603050405020304" pitchFamily="18" charset="0"/>
              </a:rPr>
              <a:t>Cliciwch ar y diagram proses i gael mwy o fanylion.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100" i="1" dirty="0">
                <a:effectLst/>
                <a:latin typeface="Calibri" panose="020F0502020204030204" pitchFamily="34" charset="0"/>
                <a:ea typeface="Calibri" panose="020F0502020204030204" pitchFamily="34" charset="0"/>
                <a:cs typeface="Times New Roman" panose="02020603050405020304" pitchFamily="18" charset="0"/>
              </a:rPr>
              <a:t>Defnyddiwch y botymau ‘Hafan’ ac ‘Yn ôl’ yn y gornel uchaf chwith i ddod yn ôl i’r dudalen hon.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100" i="1" dirty="0">
                <a:effectLst/>
                <a:latin typeface="Calibri" panose="020F0502020204030204" pitchFamily="34" charset="0"/>
                <a:ea typeface="Calibri" panose="020F0502020204030204" pitchFamily="34" charset="0"/>
                <a:cs typeface="Times New Roman" panose="02020603050405020304" pitchFamily="18" charset="0"/>
              </a:rPr>
              <a:t>Pwyswch Ctrl + chlicio ar y testun gwyrdd wedi’i danlinellu i ddilyn dolenni i adnoddau.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100" i="1" dirty="0">
                <a:effectLst/>
                <a:latin typeface="Calibri" panose="020F0502020204030204" pitchFamily="34" charset="0"/>
                <a:ea typeface="Calibri" panose="020F0502020204030204" pitchFamily="34" charset="0"/>
                <a:cs typeface="Times New Roman" panose="02020603050405020304" pitchFamily="18" charset="0"/>
              </a:rPr>
              <a:t>Cliciwch ar yr eiconau i agor adnoddau Word, Excel a PDF.</a:t>
            </a:r>
            <a:r>
              <a:rPr lang="cy-GB" sz="1100" i="1"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hlinkClick r:id="rId11" action="ppaction://hlinksldjump"/>
            <a:extLst>
              <a:ext uri="{FF2B5EF4-FFF2-40B4-BE49-F238E27FC236}">
                <a16:creationId xmlns:a16="http://schemas.microsoft.com/office/drawing/2014/main" id="{3FEB5807-544B-48D3-A924-F240849FECD7}"/>
              </a:ext>
            </a:extLst>
          </p:cNvPr>
          <p:cNvSpPr txBox="1"/>
          <p:nvPr/>
        </p:nvSpPr>
        <p:spPr>
          <a:xfrm>
            <a:off x="493200" y="4667350"/>
            <a:ext cx="3656864" cy="446597"/>
          </a:xfrm>
          <a:prstGeom prst="rect">
            <a:avLst/>
          </a:prstGeom>
          <a:noFill/>
        </p:spPr>
        <p:txBody>
          <a:bodyPr wrap="square">
            <a:spAutoFit/>
          </a:bodyPr>
          <a:lstStyle/>
          <a:p>
            <a:pPr>
              <a:lnSpc>
                <a:spcPct val="107000"/>
              </a:lnSpc>
              <a:spcAft>
                <a:spcPts val="800"/>
              </a:spcAft>
            </a:pPr>
            <a:r>
              <a:rPr lang="cy-GB" sz="1100" i="1" dirty="0">
                <a:effectLst/>
                <a:latin typeface="Calibri" panose="020F0502020204030204" pitchFamily="34" charset="0"/>
                <a:ea typeface="Calibri" panose="020F0502020204030204" pitchFamily="34" charset="0"/>
                <a:cs typeface="Times New Roman" panose="02020603050405020304" pitchFamily="18" charset="0"/>
              </a:rPr>
              <a:t>Mae modd gweld manylion y Tîm Ysgrifennu a’r Rhwydwaith Cynghori a’r Rhanddeiliaid </a:t>
            </a:r>
            <a:r>
              <a:rPr lang="cy-GB" sz="1100" i="1" u="sng" dirty="0">
                <a:effectLst/>
                <a:latin typeface="Calibri" panose="020F0502020204030204" pitchFamily="34" charset="0"/>
                <a:ea typeface="Calibri" panose="020F0502020204030204" pitchFamily="34" charset="0"/>
                <a:cs typeface="Times New Roman" panose="02020603050405020304" pitchFamily="18" charset="0"/>
              </a:rPr>
              <a:t>fan hyn</a:t>
            </a:r>
            <a:r>
              <a:rPr lang="cy-GB" sz="1100" i="1" dirty="0">
                <a:effectLst/>
                <a:latin typeface="Calibri" panose="020F0502020204030204" pitchFamily="34" charset="0"/>
                <a:ea typeface="Calibri" panose="020F0502020204030204" pitchFamily="34" charset="0"/>
                <a:cs typeface="Times New Roman" panose="02020603050405020304" pitchFamily="18" charset="0"/>
              </a:rPr>
              <a:t>.</a:t>
            </a:r>
            <a:endParaRPr lang="en-GB" sz="11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hlinkClick r:id="rId12" action="ppaction://hlinksldjump"/>
            <a:extLst>
              <a:ext uri="{FF2B5EF4-FFF2-40B4-BE49-F238E27FC236}">
                <a16:creationId xmlns:a16="http://schemas.microsoft.com/office/drawing/2014/main" id="{F23D2BB1-DF64-4F6E-AAF4-27D35BA4399F}"/>
              </a:ext>
            </a:extLst>
          </p:cNvPr>
          <p:cNvSpPr txBox="1"/>
          <p:nvPr/>
        </p:nvSpPr>
        <p:spPr>
          <a:xfrm>
            <a:off x="493200" y="5147123"/>
            <a:ext cx="3656864" cy="265457"/>
          </a:xfrm>
          <a:prstGeom prst="rect">
            <a:avLst/>
          </a:prstGeom>
          <a:noFill/>
        </p:spPr>
        <p:txBody>
          <a:bodyPr wrap="square">
            <a:spAutoFit/>
          </a:bodyPr>
          <a:lstStyle/>
          <a:p>
            <a:pPr>
              <a:lnSpc>
                <a:spcPct val="107000"/>
              </a:lnSpc>
              <a:spcAft>
                <a:spcPts val="800"/>
              </a:spcAft>
            </a:pPr>
            <a:r>
              <a:rPr lang="cy-GB" sz="1100" i="1" dirty="0">
                <a:effectLst/>
                <a:latin typeface="Calibri" panose="020F0502020204030204" pitchFamily="34" charset="0"/>
                <a:ea typeface="Calibri" panose="020F0502020204030204" pitchFamily="34" charset="0"/>
                <a:cs typeface="Times New Roman" panose="02020603050405020304" pitchFamily="18" charset="0"/>
              </a:rPr>
              <a:t>Mae manylion yr Ymwadiad ar gael </a:t>
            </a:r>
            <a:r>
              <a:rPr lang="cy-GB" sz="1100" i="1" u="sng" dirty="0">
                <a:effectLst/>
                <a:latin typeface="Calibri" panose="020F0502020204030204" pitchFamily="34" charset="0"/>
                <a:ea typeface="Calibri" panose="020F0502020204030204" pitchFamily="34" charset="0"/>
                <a:cs typeface="Times New Roman" panose="02020603050405020304" pitchFamily="18" charset="0"/>
              </a:rPr>
              <a:t>fan hyn</a:t>
            </a:r>
            <a:r>
              <a:rPr lang="cy-GB" sz="1100" i="1" dirty="0">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61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B5E6AFF-6762-469B-8A7B-D84090C5375F}"/>
              </a:ext>
            </a:extLst>
          </p:cNvPr>
          <p:cNvSpPr/>
          <p:nvPr/>
        </p:nvSpPr>
        <p:spPr>
          <a:xfrm>
            <a:off x="2458077" y="3110095"/>
            <a:ext cx="7275845" cy="1297215"/>
          </a:xfrm>
          <a:prstGeom prst="roundRect">
            <a:avLst/>
          </a:prstGeom>
          <a:solidFill>
            <a:srgbClr val="77B3D2"/>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44500" indent="-285750" algn="l"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Sicrhau bod prosesau rheoli prosiect yn cael eu cyflwyno i oruchwylio’r prosiect</a:t>
            </a:r>
          </a:p>
          <a:p>
            <a:pPr marL="444500" indent="-285750" algn="l"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Trafod y cynnig â chydweithwyr yn y Gwasanaethau Academaidd a Phroffesiynol a chorff y myfyrwyr</a:t>
            </a:r>
            <a:r>
              <a:rPr lang="cy-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444500" indent="-285750" algn="l"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Cynnal ymchwil i’r farchnad i roi tystiolaeth o’r cyfleoedd cyflogaeth, disgwyliadau cyflogwyr, a gofynion cyrff Proffesiynol, Statudol a Rheoleiddiol</a:t>
            </a:r>
          </a:p>
          <a:p>
            <a:pPr marL="444500" indent="-285750" algn="l"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Ymchwilio i’r ddarpariaeth Gymraeg (a’r adnoddau)</a:t>
            </a:r>
            <a:endParaRPr lang="en-GB" sz="1200" dirty="0">
              <a:solidFill>
                <a:schemeClr val="tx1"/>
              </a:solidFill>
              <a:latin typeface="Calibri" panose="020F0502020204030204" pitchFamily="34" charset="0"/>
            </a:endParaRPr>
          </a:p>
        </p:txBody>
      </p:sp>
      <p:sp>
        <p:nvSpPr>
          <p:cNvPr id="44" name="TextBox 43">
            <a:extLst>
              <a:ext uri="{FF2B5EF4-FFF2-40B4-BE49-F238E27FC236}">
                <a16:creationId xmlns:a16="http://schemas.microsoft.com/office/drawing/2014/main" id="{293738F9-F9CA-4DB7-BCFF-424C9C1A60AF}"/>
              </a:ext>
            </a:extLst>
          </p:cNvPr>
          <p:cNvSpPr txBox="1"/>
          <p:nvPr/>
        </p:nvSpPr>
        <p:spPr>
          <a:xfrm>
            <a:off x="986352" y="46208"/>
            <a:ext cx="4248000" cy="369332"/>
          </a:xfrm>
          <a:prstGeom prst="rect">
            <a:avLst/>
          </a:prstGeom>
          <a:solidFill>
            <a:srgbClr val="77B3D2"/>
          </a:solidFill>
          <a:ln>
            <a:solidFill>
              <a:schemeClr val="accent1"/>
            </a:solidFill>
          </a:ln>
        </p:spPr>
        <p:txBody>
          <a:bodyPr wrap="square" rtlCol="0">
            <a:spAutoFit/>
          </a:bodyPr>
          <a:lstStyle/>
          <a:p>
            <a:r>
              <a:rPr lang="en-GB" b="1" dirty="0"/>
              <a:t>1.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Y Syniad a’r Cynnig Cychwynnol</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Rounded Corners 36">
            <a:extLst>
              <a:ext uri="{FF2B5EF4-FFF2-40B4-BE49-F238E27FC236}">
                <a16:creationId xmlns:a16="http://schemas.microsoft.com/office/drawing/2014/main" id="{6B328DE5-0E31-461A-B1B7-38F9482CBB4F}"/>
              </a:ext>
            </a:extLst>
          </p:cNvPr>
          <p:cNvSpPr/>
          <p:nvPr/>
        </p:nvSpPr>
        <p:spPr>
          <a:xfrm>
            <a:off x="3674673" y="5079476"/>
            <a:ext cx="7275842" cy="829449"/>
          </a:xfrm>
          <a:prstGeom prst="roundRect">
            <a:avLst/>
          </a:prstGeom>
          <a:solidFill>
            <a:srgbClr val="77B3D2"/>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44500" indent="-285750"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Ysgrifennu’r cynnig cychwynnol ar gyfer y ddarpariaeth ar y cyd</a:t>
            </a:r>
          </a:p>
          <a:p>
            <a:pPr marL="444500" indent="-285750"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Cyflwyno’r cynnig cychwynnol i bartneriaid posibl</a:t>
            </a:r>
          </a:p>
          <a:p>
            <a:pPr marL="444500" indent="-285750"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Ystyried cytuno ar Femorandwm Cyd-ddealltwriaeth a’i lofnodi</a:t>
            </a:r>
            <a:endParaRPr lang="en-GB" sz="1200" b="0" i="0" u="none" strike="noStrike" dirty="0">
              <a:solidFill>
                <a:schemeClr val="tx1"/>
              </a:solidFill>
              <a:effectLst/>
              <a:latin typeface="Calibri" panose="020F0502020204030204" pitchFamily="34" charset="0"/>
            </a:endParaRPr>
          </a:p>
        </p:txBody>
      </p:sp>
      <p:sp>
        <p:nvSpPr>
          <p:cNvPr id="14" name="Action Button: Go Home 13">
            <a:hlinkClick r:id="rId3" action="ppaction://hlinksldjump" highlightClick="1"/>
            <a:extLst>
              <a:ext uri="{FF2B5EF4-FFF2-40B4-BE49-F238E27FC236}">
                <a16:creationId xmlns:a16="http://schemas.microsoft.com/office/drawing/2014/main" id="{367AD422-FC49-4AD1-9014-FA4B9055BBDF}"/>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hlinkClick r:id="rId4" action="ppaction://hlinksldjump"/>
            <a:extLst>
              <a:ext uri="{FF2B5EF4-FFF2-40B4-BE49-F238E27FC236}">
                <a16:creationId xmlns:a16="http://schemas.microsoft.com/office/drawing/2014/main" id="{D498D4C9-822E-43BE-86CF-5134305C5B42}"/>
              </a:ext>
            </a:extLst>
          </p:cNvPr>
          <p:cNvSpPr/>
          <p:nvPr/>
        </p:nvSpPr>
        <p:spPr>
          <a:xfrm>
            <a:off x="3487918" y="2602725"/>
            <a:ext cx="4078638" cy="324820"/>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spcAft>
                <a:spcPts val="800"/>
              </a:spcAft>
            </a:pPr>
            <a:r>
              <a:rPr lang="cy-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Porth i benderfynu datblygu’r syniad ymhellach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hlinkClick r:id="rId5" action="ppaction://hlinksldjump"/>
            <a:extLst>
              <a:ext uri="{FF2B5EF4-FFF2-40B4-BE49-F238E27FC236}">
                <a16:creationId xmlns:a16="http://schemas.microsoft.com/office/drawing/2014/main" id="{5D1FC290-67AA-4364-870B-CA31E42C90AA}"/>
              </a:ext>
            </a:extLst>
          </p:cNvPr>
          <p:cNvSpPr/>
          <p:nvPr/>
        </p:nvSpPr>
        <p:spPr>
          <a:xfrm>
            <a:off x="4813523" y="4575436"/>
            <a:ext cx="4026310" cy="324820"/>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spcAft>
                <a:spcPts val="800"/>
              </a:spcAft>
            </a:pPr>
            <a:r>
              <a:rPr lang="cy-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Porth i benderfynu bwrw ymlaen â chynnig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A83527DF-076B-4A7A-A9EF-D66A75D91A19}"/>
              </a:ext>
            </a:extLst>
          </p:cNvPr>
          <p:cNvSpPr/>
          <p:nvPr/>
        </p:nvSpPr>
        <p:spPr>
          <a:xfrm>
            <a:off x="1081603" y="763571"/>
            <a:ext cx="7275851" cy="1649661"/>
          </a:xfrm>
          <a:prstGeom prst="roundRect">
            <a:avLst/>
          </a:prstGeom>
          <a:solidFill>
            <a:srgbClr val="77B3D2"/>
          </a:solidFill>
          <a:ln>
            <a:solidFill>
              <a:schemeClr val="accent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444500" indent="-285750" algn="l"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Canfod a chynnig y syniad ar gyfer darpariaeth ar y cyd</a:t>
            </a:r>
            <a:r>
              <a:rPr lang="cy-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444500" indent="-285750" algn="l"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Deall cydweithio</a:t>
            </a:r>
            <a:r>
              <a:rPr lang="cy-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444500" indent="-285750" algn="l"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Datblygu gweledigaeth glir gyda’r partneriaid</a:t>
            </a:r>
          </a:p>
          <a:p>
            <a:pPr marL="444500" indent="-285750" algn="l"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Canfod sut y mae’r syniad yn cyd-fynd yn strategol â strategaethau’r Llywodraeth a sefydliadau addysg uwch, a blaenoriaethu ochr yn ochr â phrosiectau eraill</a:t>
            </a:r>
          </a:p>
          <a:p>
            <a:pPr marL="444500" indent="-285750" algn="l"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Ymchwilio i’r galw yn y farchnad a’r hyfywedd ariannol</a:t>
            </a:r>
          </a:p>
          <a:p>
            <a:pPr marL="444500" indent="-285750" algn="l" fontAlgn="b">
              <a:lnSpc>
                <a:spcPct val="114000"/>
              </a:lnSpc>
              <a:buFont typeface="Arial" panose="020B0604020202020204" pitchFamily="34" charset="0"/>
              <a:buChar char="•"/>
            </a:pPr>
            <a:r>
              <a:rPr lang="cy-GB" sz="1200" dirty="0">
                <a:effectLst/>
                <a:latin typeface="Calibri" panose="020F0502020204030204" pitchFamily="34" charset="0"/>
                <a:ea typeface="Calibri" panose="020F0502020204030204" pitchFamily="34" charset="0"/>
                <a:cs typeface="Times New Roman" panose="02020603050405020304" pitchFamily="18" charset="0"/>
              </a:rPr>
              <a:t>Asesu’r capasiti i wneud y gwaith (e.e. amser, cost, adnoddau staff, cyllid)</a:t>
            </a:r>
            <a:endParaRPr lang="en-GB" sz="1200" dirty="0">
              <a:solidFill>
                <a:schemeClr val="tx1"/>
              </a:solidFill>
            </a:endParaRPr>
          </a:p>
        </p:txBody>
      </p:sp>
      <p:sp>
        <p:nvSpPr>
          <p:cNvPr id="34" name="TextBox 33">
            <a:hlinkClick r:id="rId6" action="ppaction://hlinksldjump"/>
            <a:extLst>
              <a:ext uri="{FF2B5EF4-FFF2-40B4-BE49-F238E27FC236}">
                <a16:creationId xmlns:a16="http://schemas.microsoft.com/office/drawing/2014/main" id="{623AB814-6ABF-47F0-96C3-82440346098D}"/>
              </a:ext>
            </a:extLst>
          </p:cNvPr>
          <p:cNvSpPr txBox="1"/>
          <p:nvPr/>
        </p:nvSpPr>
        <p:spPr>
          <a:xfrm>
            <a:off x="1083234" y="830145"/>
            <a:ext cx="7275853" cy="430887"/>
          </a:xfrm>
          <a:prstGeom prst="rect">
            <a:avLst/>
          </a:prstGeom>
          <a:noFill/>
        </p:spPr>
        <p:txBody>
          <a:bodyPr wrap="square" rtlCol="0">
            <a:spAutoFit/>
          </a:bodyPr>
          <a:lstStyle/>
          <a:p>
            <a:endParaRPr lang="en-GB" sz="1100"/>
          </a:p>
          <a:p>
            <a:endParaRPr lang="en-GB" sz="1100"/>
          </a:p>
        </p:txBody>
      </p:sp>
      <p:sp>
        <p:nvSpPr>
          <p:cNvPr id="35" name="TextBox 34">
            <a:extLst>
              <a:ext uri="{FF2B5EF4-FFF2-40B4-BE49-F238E27FC236}">
                <a16:creationId xmlns:a16="http://schemas.microsoft.com/office/drawing/2014/main" id="{FB635143-2E53-441C-A9E5-8D02DD7104FC}"/>
              </a:ext>
            </a:extLst>
          </p:cNvPr>
          <p:cNvSpPr txBox="1"/>
          <p:nvPr/>
        </p:nvSpPr>
        <p:spPr>
          <a:xfrm>
            <a:off x="5445413" y="122439"/>
            <a:ext cx="3643551" cy="281231"/>
          </a:xfrm>
          <a:prstGeom prst="rect">
            <a:avLst/>
          </a:prstGeom>
          <a:noFill/>
        </p:spPr>
        <p:txBody>
          <a:bodyPr wrap="square">
            <a:spAutoFit/>
          </a:bodyPr>
          <a:lstStyle/>
          <a:p>
            <a:pPr algn="just">
              <a:lnSpc>
                <a:spcPct val="107000"/>
              </a:lnSpc>
              <a:spcAft>
                <a:spcPts val="800"/>
              </a:spcAft>
            </a:pPr>
            <a:r>
              <a:rPr lang="cy-GB" sz="1200" i="1" dirty="0">
                <a:effectLst/>
                <a:latin typeface="Calibri" panose="020F0502020204030204" pitchFamily="34" charset="0"/>
                <a:ea typeface="Calibri" panose="020F0502020204030204" pitchFamily="34" charset="0"/>
                <a:cs typeface="Times New Roman" panose="02020603050405020304" pitchFamily="18" charset="0"/>
              </a:rPr>
              <a:t>Cliciwch ar destun y bwledi unigol i gael mwy o fanylion</a:t>
            </a: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6" name="Group 35">
            <a:extLst>
              <a:ext uri="{FF2B5EF4-FFF2-40B4-BE49-F238E27FC236}">
                <a16:creationId xmlns:a16="http://schemas.microsoft.com/office/drawing/2014/main" id="{4F5A9587-3E11-42BE-9D0D-59A3807EFE0D}"/>
              </a:ext>
            </a:extLst>
          </p:cNvPr>
          <p:cNvGrpSpPr/>
          <p:nvPr/>
        </p:nvGrpSpPr>
        <p:grpSpPr>
          <a:xfrm>
            <a:off x="7684471" y="2608335"/>
            <a:ext cx="577035" cy="577035"/>
            <a:chOff x="4844505" y="702091"/>
            <a:chExt cx="577035" cy="577035"/>
          </a:xfrm>
          <a:scene3d>
            <a:camera prst="orthographicFront">
              <a:rot lat="0" lon="0" rev="0"/>
            </a:camera>
            <a:lightRig rig="contrasting" dir="t">
              <a:rot lat="0" lon="0" rev="1200000"/>
            </a:lightRig>
          </a:scene3d>
        </p:grpSpPr>
        <p:sp>
          <p:nvSpPr>
            <p:cNvPr id="38" name="Arrow: Down 37">
              <a:extLst>
                <a:ext uri="{FF2B5EF4-FFF2-40B4-BE49-F238E27FC236}">
                  <a16:creationId xmlns:a16="http://schemas.microsoft.com/office/drawing/2014/main" id="{50365EC3-99C9-4929-947B-52A1CF015638}"/>
                </a:ext>
              </a:extLst>
            </p:cNvPr>
            <p:cNvSpPr/>
            <p:nvPr/>
          </p:nvSpPr>
          <p:spPr>
            <a:xfrm>
              <a:off x="4844505" y="702091"/>
              <a:ext cx="577035" cy="577035"/>
            </a:xfrm>
            <a:prstGeom prst="downArrow">
              <a:avLst>
                <a:gd name="adj1" fmla="val 55000"/>
                <a:gd name="adj2" fmla="val 45000"/>
              </a:avLst>
            </a:prstGeom>
            <a:solidFill>
              <a:schemeClr val="tx2">
                <a:lumMod val="40000"/>
                <a:lumOff val="60000"/>
                <a:alpha val="90000"/>
              </a:schemeClr>
            </a:solidFill>
            <a:sp3d z="300000" contourW="19050" prstMaterial="metal">
              <a:bevelT w="88900" h="203200"/>
              <a:bevelB w="165100" h="254000"/>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Arrow: Down 4">
              <a:extLst>
                <a:ext uri="{FF2B5EF4-FFF2-40B4-BE49-F238E27FC236}">
                  <a16:creationId xmlns:a16="http://schemas.microsoft.com/office/drawing/2014/main" id="{5EBDBBE1-3121-4BD2-8B81-E9077835EF11}"/>
                </a:ext>
              </a:extLst>
            </p:cNvPr>
            <p:cNvSpPr txBox="1"/>
            <p:nvPr/>
          </p:nvSpPr>
          <p:spPr>
            <a:xfrm>
              <a:off x="4974338" y="702091"/>
              <a:ext cx="317369" cy="4342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p:txBody>
        </p:sp>
      </p:grpSp>
      <p:grpSp>
        <p:nvGrpSpPr>
          <p:cNvPr id="40" name="Group 39">
            <a:extLst>
              <a:ext uri="{FF2B5EF4-FFF2-40B4-BE49-F238E27FC236}">
                <a16:creationId xmlns:a16="http://schemas.microsoft.com/office/drawing/2014/main" id="{839DE027-AAAA-4164-8BB8-5847CD34CB71}"/>
              </a:ext>
            </a:extLst>
          </p:cNvPr>
          <p:cNvGrpSpPr/>
          <p:nvPr/>
        </p:nvGrpSpPr>
        <p:grpSpPr>
          <a:xfrm>
            <a:off x="8959132" y="4579774"/>
            <a:ext cx="577035" cy="577035"/>
            <a:chOff x="4844505" y="702091"/>
            <a:chExt cx="577035" cy="577035"/>
          </a:xfrm>
          <a:scene3d>
            <a:camera prst="orthographicFront">
              <a:rot lat="0" lon="0" rev="0"/>
            </a:camera>
            <a:lightRig rig="contrasting" dir="t">
              <a:rot lat="0" lon="0" rev="1200000"/>
            </a:lightRig>
          </a:scene3d>
        </p:grpSpPr>
        <p:sp>
          <p:nvSpPr>
            <p:cNvPr id="41" name="Arrow: Down 40">
              <a:extLst>
                <a:ext uri="{FF2B5EF4-FFF2-40B4-BE49-F238E27FC236}">
                  <a16:creationId xmlns:a16="http://schemas.microsoft.com/office/drawing/2014/main" id="{5380E994-34DE-4D0F-B040-900DE4A5CAE6}"/>
                </a:ext>
              </a:extLst>
            </p:cNvPr>
            <p:cNvSpPr/>
            <p:nvPr/>
          </p:nvSpPr>
          <p:spPr>
            <a:xfrm>
              <a:off x="4844505" y="702091"/>
              <a:ext cx="577035" cy="577035"/>
            </a:xfrm>
            <a:prstGeom prst="downArrow">
              <a:avLst>
                <a:gd name="adj1" fmla="val 55000"/>
                <a:gd name="adj2" fmla="val 45000"/>
              </a:avLst>
            </a:prstGeom>
            <a:solidFill>
              <a:schemeClr val="tx2">
                <a:lumMod val="40000"/>
                <a:lumOff val="60000"/>
                <a:alpha val="90000"/>
              </a:schemeClr>
            </a:solidFill>
            <a:sp3d z="300000" contourW="19050" prstMaterial="metal">
              <a:bevelT w="88900" h="203200"/>
              <a:bevelB w="165100" h="254000"/>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Arrow: Down 4">
              <a:extLst>
                <a:ext uri="{FF2B5EF4-FFF2-40B4-BE49-F238E27FC236}">
                  <a16:creationId xmlns:a16="http://schemas.microsoft.com/office/drawing/2014/main" id="{96C9298F-70BE-4630-99DA-0F1B423982F2}"/>
                </a:ext>
              </a:extLst>
            </p:cNvPr>
            <p:cNvSpPr txBox="1"/>
            <p:nvPr/>
          </p:nvSpPr>
          <p:spPr>
            <a:xfrm>
              <a:off x="4974338" y="702091"/>
              <a:ext cx="317369" cy="4342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p:txBody>
        </p:sp>
      </p:grpSp>
      <p:sp>
        <p:nvSpPr>
          <p:cNvPr id="48" name="TextBox 47">
            <a:hlinkClick r:id="rId4" action="ppaction://hlinksldjump"/>
            <a:extLst>
              <a:ext uri="{FF2B5EF4-FFF2-40B4-BE49-F238E27FC236}">
                <a16:creationId xmlns:a16="http://schemas.microsoft.com/office/drawing/2014/main" id="{82042D10-E101-4F40-B351-F3BDAB5634EA}"/>
              </a:ext>
            </a:extLst>
          </p:cNvPr>
          <p:cNvSpPr txBox="1"/>
          <p:nvPr/>
        </p:nvSpPr>
        <p:spPr>
          <a:xfrm>
            <a:off x="1091025" y="1904696"/>
            <a:ext cx="7275851" cy="430887"/>
          </a:xfrm>
          <a:prstGeom prst="rect">
            <a:avLst/>
          </a:prstGeom>
          <a:noFill/>
        </p:spPr>
        <p:txBody>
          <a:bodyPr wrap="square" rtlCol="0">
            <a:spAutoFit/>
          </a:bodyPr>
          <a:lstStyle/>
          <a:p>
            <a:endParaRPr lang="en-GB" sz="1100"/>
          </a:p>
          <a:p>
            <a:endParaRPr lang="en-GB" sz="1100"/>
          </a:p>
        </p:txBody>
      </p:sp>
      <p:sp>
        <p:nvSpPr>
          <p:cNvPr id="50" name="TextBox 49">
            <a:hlinkClick r:id="rId7" action="ppaction://hlinksldjump"/>
            <a:extLst>
              <a:ext uri="{FF2B5EF4-FFF2-40B4-BE49-F238E27FC236}">
                <a16:creationId xmlns:a16="http://schemas.microsoft.com/office/drawing/2014/main" id="{A7B71348-5950-4246-9FE7-66619F074A63}"/>
              </a:ext>
            </a:extLst>
          </p:cNvPr>
          <p:cNvSpPr txBox="1"/>
          <p:nvPr/>
        </p:nvSpPr>
        <p:spPr>
          <a:xfrm>
            <a:off x="1095993" y="1281158"/>
            <a:ext cx="7275852" cy="615553"/>
          </a:xfrm>
          <a:prstGeom prst="rect">
            <a:avLst/>
          </a:prstGeom>
          <a:noFill/>
        </p:spPr>
        <p:txBody>
          <a:bodyPr wrap="square" rtlCol="0">
            <a:spAutoFit/>
          </a:bodyPr>
          <a:lstStyle/>
          <a:p>
            <a:r>
              <a:rPr lang="en-GB" sz="1700" dirty="0"/>
              <a:t>  </a:t>
            </a:r>
          </a:p>
          <a:p>
            <a:endParaRPr lang="en-GB" sz="1700" dirty="0"/>
          </a:p>
        </p:txBody>
      </p:sp>
      <p:sp>
        <p:nvSpPr>
          <p:cNvPr id="51" name="TextBox 50">
            <a:hlinkClick r:id="rId8" action="ppaction://hlinksldjump"/>
            <a:extLst>
              <a:ext uri="{FF2B5EF4-FFF2-40B4-BE49-F238E27FC236}">
                <a16:creationId xmlns:a16="http://schemas.microsoft.com/office/drawing/2014/main" id="{A0791EFB-FC2A-4171-93DC-6E250A9E56C4}"/>
              </a:ext>
            </a:extLst>
          </p:cNvPr>
          <p:cNvSpPr txBox="1"/>
          <p:nvPr/>
        </p:nvSpPr>
        <p:spPr>
          <a:xfrm>
            <a:off x="2465403" y="3198409"/>
            <a:ext cx="7275845" cy="461665"/>
          </a:xfrm>
          <a:prstGeom prst="rect">
            <a:avLst/>
          </a:prstGeom>
          <a:noFill/>
        </p:spPr>
        <p:txBody>
          <a:bodyPr wrap="square" rtlCol="0">
            <a:spAutoFit/>
          </a:bodyPr>
          <a:lstStyle/>
          <a:p>
            <a:r>
              <a:rPr lang="en-GB" sz="2400"/>
              <a:t> </a:t>
            </a:r>
          </a:p>
        </p:txBody>
      </p:sp>
      <p:sp>
        <p:nvSpPr>
          <p:cNvPr id="52" name="TextBox 51">
            <a:hlinkClick r:id="rId5" action="ppaction://hlinksldjump"/>
            <a:extLst>
              <a:ext uri="{FF2B5EF4-FFF2-40B4-BE49-F238E27FC236}">
                <a16:creationId xmlns:a16="http://schemas.microsoft.com/office/drawing/2014/main" id="{AC8B330E-0D22-40E5-A6E6-CF3B738B0A0B}"/>
              </a:ext>
            </a:extLst>
          </p:cNvPr>
          <p:cNvSpPr txBox="1"/>
          <p:nvPr/>
        </p:nvSpPr>
        <p:spPr>
          <a:xfrm>
            <a:off x="2466862" y="3666284"/>
            <a:ext cx="7275845" cy="646331"/>
          </a:xfrm>
          <a:prstGeom prst="rect">
            <a:avLst/>
          </a:prstGeom>
          <a:noFill/>
        </p:spPr>
        <p:txBody>
          <a:bodyPr wrap="square" rtlCol="0">
            <a:spAutoFit/>
          </a:bodyPr>
          <a:lstStyle/>
          <a:p>
            <a:endParaRPr lang="en-GB"/>
          </a:p>
          <a:p>
            <a:endParaRPr lang="en-GB"/>
          </a:p>
        </p:txBody>
      </p:sp>
      <p:sp>
        <p:nvSpPr>
          <p:cNvPr id="53" name="TextBox 52">
            <a:hlinkClick r:id="rId9" action="ppaction://hlinksldjump"/>
            <a:extLst>
              <a:ext uri="{FF2B5EF4-FFF2-40B4-BE49-F238E27FC236}">
                <a16:creationId xmlns:a16="http://schemas.microsoft.com/office/drawing/2014/main" id="{8F956979-11FC-49EB-AD9F-E10F01FF83B0}"/>
              </a:ext>
            </a:extLst>
          </p:cNvPr>
          <p:cNvSpPr txBox="1"/>
          <p:nvPr/>
        </p:nvSpPr>
        <p:spPr>
          <a:xfrm>
            <a:off x="3674110" y="5211261"/>
            <a:ext cx="7275842" cy="600164"/>
          </a:xfrm>
          <a:prstGeom prst="rect">
            <a:avLst/>
          </a:prstGeom>
          <a:noFill/>
        </p:spPr>
        <p:txBody>
          <a:bodyPr wrap="square" rtlCol="0">
            <a:spAutoFit/>
          </a:bodyPr>
          <a:lstStyle/>
          <a:p>
            <a:endParaRPr lang="en-GB" sz="1100"/>
          </a:p>
          <a:p>
            <a:endParaRPr lang="en-GB" sz="1100"/>
          </a:p>
          <a:p>
            <a:endParaRPr lang="en-GB" sz="1100"/>
          </a:p>
        </p:txBody>
      </p:sp>
    </p:spTree>
    <p:extLst>
      <p:ext uri="{BB962C8B-B14F-4D97-AF65-F5344CB8AC3E}">
        <p14:creationId xmlns:p14="http://schemas.microsoft.com/office/powerpoint/2010/main" val="197724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3"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4F3792A-AA5C-4A08-B7BE-5D05FB050C9C}"/>
              </a:ext>
            </a:extLst>
          </p:cNvPr>
          <p:cNvSpPr txBox="1"/>
          <p:nvPr/>
        </p:nvSpPr>
        <p:spPr>
          <a:xfrm>
            <a:off x="493321" y="818646"/>
            <a:ext cx="11196000" cy="2044469"/>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ea typeface="Times New Roman" panose="02020603050405020304" pitchFamily="18" charset="0"/>
              </a:rPr>
              <a:t>Canfod a chynnig y syniad ar gyfer darpariaeth ar y cyd </a:t>
            </a:r>
            <a:endParaRPr lang="en-GB" sz="1200" b="1" dirty="0">
              <a:effectLst/>
              <a:ea typeface="Times New Roman" panose="02020603050405020304" pitchFamily="18" charset="0"/>
            </a:endParaRPr>
          </a:p>
          <a:p>
            <a:pPr algn="just">
              <a:lnSpc>
                <a:spcPct val="110000"/>
              </a:lnSpc>
              <a:spcAft>
                <a:spcPts val="600"/>
              </a:spcAft>
            </a:pPr>
            <a:r>
              <a:rPr lang="cy-GB" sz="1100" dirty="0">
                <a:effectLst/>
                <a:ea typeface="Calibri" panose="020F0502020204030204" pitchFamily="34" charset="0"/>
                <a:cs typeface="Times New Roman" panose="02020603050405020304" pitchFamily="18" charset="0"/>
              </a:rPr>
              <a:t>Gall syniadau i ddatblygu darpariaeth newydd ar y cyd ddod o sawl ffynhonnell e.e. gwybodaeth am y farchnad, trafodaethau â chydweithwyr, datblygu gwaith presennol, datblygu ar brosiectau eraill, galwadau gan gyllidwyr, strategaethau Sefydliadau Addysg Uwch, cynlluniau Sefydliadau Addysg Uwch, a chyfarwyddebau gan y Llywodraeth. </a:t>
            </a:r>
            <a:endParaRPr lang="en-GB" sz="1100" dirty="0">
              <a:effectLst/>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ea typeface="Calibri" panose="020F0502020204030204" pitchFamily="34" charset="0"/>
                <a:cs typeface="Times New Roman" panose="02020603050405020304" pitchFamily="18" charset="0"/>
              </a:rPr>
              <a:t>Wrth ddatblygu’r syniad, mae’n bwysig cael adborth, yn ddelfrydol gan gydweithwyr sy’n gallu edrych ar y syniad yn wrthrychol ac yn feirniadol. Gan amlaf, Pennaeth eich Ysgol (neu rywun cyfatebol) fydd yr unigolyn hwn, gan y bydd angen eu cefnogaeth arnoch chi i fwrw ymlaen! Diwygiwch / mireiniwch eich syniad ar sail yr adborth a byddwch yn glir ynghylch </a:t>
            </a:r>
            <a:r>
              <a:rPr lang="cy-GB" sz="1100" b="1" dirty="0">
                <a:effectLst/>
                <a:ea typeface="Calibri" panose="020F0502020204030204" pitchFamily="34" charset="0"/>
                <a:cs typeface="Times New Roman" panose="02020603050405020304" pitchFamily="18" charset="0"/>
              </a:rPr>
              <a:t>Manteision Cydweithio</a:t>
            </a:r>
            <a:r>
              <a:rPr lang="cy-GB" sz="1100" dirty="0">
                <a:effectLst/>
                <a:ea typeface="Calibri" panose="020F0502020204030204" pitchFamily="34" charset="0"/>
                <a:cs typeface="Times New Roman" panose="02020603050405020304" pitchFamily="18" charset="0"/>
              </a:rPr>
              <a:t>, gan ddangos pam y bydd hynny’n well na gwneud y gwaith eich hun (/yn eich Sefydliad Addysg Uwch chi’n unig). Gofynnwch am gefnogaeth Pennaeth eich Ysgol i fwrw ymlaen ymhellach â’ch syniad ac i ddarganfod mwy am gydweithio.</a:t>
            </a:r>
            <a:endParaRPr lang="en-GB" sz="1100" dirty="0">
              <a:effectLst/>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ea typeface="Calibri" panose="020F0502020204030204" pitchFamily="34" charset="0"/>
                <a:cs typeface="Times New Roman" panose="02020603050405020304" pitchFamily="18" charset="0"/>
              </a:rPr>
              <a:t>Fe allai cyfleoedd i gyflwyno syniadau newydd fod yn bosibl unrhyw bryd yn eich Sefydliad Addysg Uwch, neu fe allen nhw fod yn rhan o rownd gynllunio flynyddol neu adolygiad penodol o’r cwricwlwm. Ewch ati i ganfod yr amserlen yn eich Sefydliad Addysg Uwch chi, a chynlluniwch ar sail hynny.</a:t>
            </a:r>
            <a:endParaRPr lang="en-GB" sz="1100" dirty="0">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69AFA30-BD4F-46E0-91EA-E752154C0AAB}"/>
              </a:ext>
            </a:extLst>
          </p:cNvPr>
          <p:cNvSpPr txBox="1"/>
          <p:nvPr/>
        </p:nvSpPr>
        <p:spPr>
          <a:xfrm>
            <a:off x="493321" y="3043171"/>
            <a:ext cx="8890650" cy="2996183"/>
          </a:xfrm>
          <a:prstGeom prst="rect">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latin typeface="Calibri" panose="020F0502020204030204" pitchFamily="34" charset="0"/>
                <a:ea typeface="Times New Roman" panose="02020603050405020304" pitchFamily="18" charset="0"/>
              </a:rPr>
              <a:t>Deall cydweithio</a:t>
            </a:r>
            <a:endParaRPr lang="en-GB" sz="1200" b="1" dirty="0">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spc="-15" dirty="0">
                <a:effectLst/>
                <a:latin typeface="Calibri" panose="020F0502020204030204" pitchFamily="34" charset="0"/>
                <a:ea typeface="Calibri" panose="020F0502020204030204" pitchFamily="34" charset="0"/>
                <a:cs typeface="Calibri" panose="020F0502020204030204" pitchFamily="34" charset="0"/>
              </a:rPr>
              <a:t>Mae nifer o adnoddau ar gael i’ch helpu i ddeall beth yw ystyr cydweithio mewn Addysg Uwch.</a:t>
            </a:r>
            <a:r>
              <a:rPr lang="cy-GB" sz="1100" spc="-1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y-GB" sz="1100" dirty="0">
                <a:effectLst/>
                <a:latin typeface="Calibri" panose="020F0502020204030204" pitchFamily="34" charset="0"/>
                <a:ea typeface="Calibri" panose="020F0502020204030204" pitchFamily="34" charset="0"/>
                <a:cs typeface="Times New Roman" panose="02020603050405020304" pitchFamily="18" charset="0"/>
              </a:rPr>
              <a:t>Mae Cod Ansawdd Addysg Uwch y Deyrnas Unedig (y </a:t>
            </a:r>
            <a:r>
              <a:rPr lang="cy-GB" sz="11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4"/>
              </a:rPr>
              <a:t>Cod Ansawdd</a:t>
            </a:r>
            <a:r>
              <a:rPr lang="cy-GB" sz="1100" dirty="0">
                <a:effectLst/>
                <a:latin typeface="Calibri" panose="020F0502020204030204" pitchFamily="34" charset="0"/>
                <a:ea typeface="Calibri" panose="020F0502020204030204" pitchFamily="34" charset="0"/>
                <a:cs typeface="Times New Roman" panose="02020603050405020304" pitchFamily="18" charset="0"/>
              </a:rPr>
              <a:t>) yn cyflwyno’r disgwyliadau a’r arferion craidd y mae disgwyl i bob darparwr addysg uwch yn y Deyrnas Unedig eu dilyn. Mae’r Asiantaeth Sicrwydd Ansawdd ar gyfer Addysg Uwch (QAA) wedi cyhoeddi </a:t>
            </a:r>
            <a:r>
              <a:rPr lang="cy-GB" sz="11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5"/>
              </a:rPr>
              <a:t>themâu sy’n rhoi cyngor ac arweiniad</a:t>
            </a:r>
            <a:r>
              <a:rPr lang="cy-GB" sz="1100" dirty="0">
                <a:effectLst/>
                <a:latin typeface="Calibri" panose="020F0502020204030204" pitchFamily="34" charset="0"/>
                <a:ea typeface="Calibri" panose="020F0502020204030204" pitchFamily="34" charset="0"/>
                <a:cs typeface="Times New Roman" panose="02020603050405020304" pitchFamily="18" charset="0"/>
              </a:rPr>
              <a:t> a nifer o adnoddau eraill sy’n cefnogi rhan greiddiol y Cod Ansawdd. Mae </a:t>
            </a:r>
            <a:r>
              <a:rPr lang="cy-GB" sz="11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6"/>
              </a:rPr>
              <a:t>datganiadau nodweddion</a:t>
            </a:r>
            <a:r>
              <a:rPr lang="cy-GB" sz="1100" dirty="0">
                <a:effectLst/>
                <a:latin typeface="Calibri" panose="020F0502020204030204" pitchFamily="34" charset="0"/>
                <a:ea typeface="Calibri" panose="020F0502020204030204" pitchFamily="34" charset="0"/>
                <a:cs typeface="Times New Roman" panose="02020603050405020304" pitchFamily="18" charset="0"/>
              </a:rPr>
              <a:t> y QAA yn cyd-fynd â’r adnoddau i’ch helpu i ddatblygu darpariaeth.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Bydd gan eich Sefydliad Addysg Uwch chi broses gynhwysfawr i ddatblygu darpariaeth ar y cyd â sefydliadau eraill, a gan amlaf bydd hon wedi’i disgrifio yn y Codau Ymarfer / Llawlyfr Ansawdd. Bydd modd i gydweithwyr yn eich swyddfeydd Cynllunio / Partneriaeth / Ansawdd eich tywys drwy’r broses hon.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Mae’r canllaw hwn wedi’i seilio ar brofiad Sefydliadau Addysg Uwch yng Nghymru, a’i ddiben yw rhoi ‘map llwybr’ ichi ei ystyried wrth greu darpariaeth newydd ar y cyd. Mae Matrics Cyfrifoldeb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RACI enghreifftiol</a:t>
            </a:r>
            <a:r>
              <a:rPr lang="cy-GB" sz="1100" dirty="0">
                <a:effectLst/>
                <a:latin typeface="Calibri" panose="020F0502020204030204" pitchFamily="34" charset="0"/>
                <a:ea typeface="Calibri" panose="020F0502020204030204" pitchFamily="34" charset="0"/>
                <a:cs typeface="Times New Roman" panose="02020603050405020304" pitchFamily="18" charset="0"/>
              </a:rPr>
              <a:t>) yn rhoi manylion am ba swyddi sy’n berthnasol i’r prif weithgareddau ar y siwrnai hon.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Mae’r gofynion ar gyfer cydweithio / partneriaethau a’r arferion gorau o’r gymuned Addysg Uwch wedi’u dwyn ynghyd i greu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Rhestr Wirio </a:t>
            </a:r>
            <a:r>
              <a:rPr lang="cy-GB" sz="1100" dirty="0">
                <a:effectLst/>
                <a:latin typeface="Calibri" panose="020F0502020204030204" pitchFamily="34" charset="0"/>
                <a:ea typeface="Calibri" panose="020F0502020204030204" pitchFamily="34" charset="0"/>
                <a:cs typeface="Times New Roman" panose="02020603050405020304" pitchFamily="18" charset="0"/>
              </a:rPr>
              <a:t>y gallech ei hystyried wrth ddatblygu a chyflwyno’r Ddarpariaeth ar y Cyd.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Mae </a:t>
            </a:r>
            <a:r>
              <a:rPr lang="cy-GB" sz="1100" u="sng" spc="-15"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sgiliau cydweithio</a:t>
            </a:r>
            <a:r>
              <a:rPr lang="cy-GB" sz="1100" dirty="0">
                <a:effectLst/>
                <a:latin typeface="Calibri" panose="020F0502020204030204" pitchFamily="34" charset="0"/>
                <a:ea typeface="Calibri" panose="020F0502020204030204" pitchFamily="34" charset="0"/>
                <a:cs typeface="Times New Roman" panose="02020603050405020304" pitchFamily="18" charset="0"/>
              </a:rPr>
              <a:t> ac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agenda i gyfarfod cychwynnol </a:t>
            </a:r>
            <a:r>
              <a:rPr lang="cy-GB" sz="1100" dirty="0">
                <a:effectLst/>
                <a:latin typeface="Calibri" panose="020F0502020204030204" pitchFamily="34" charset="0"/>
                <a:ea typeface="Calibri" panose="020F0502020204030204" pitchFamily="34" charset="0"/>
                <a:cs typeface="Times New Roman" panose="02020603050405020304" pitchFamily="18" charset="0"/>
              </a:rPr>
              <a:t>wedi’u hawgrymu fel y gallwch fanteisio i’r eithaf ar y cyfarfodydd cychwynnol a bwrw iddi’n ddiymdroi.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56930F0-57A8-4B51-ACC2-82D39079AEC0}"/>
              </a:ext>
            </a:extLst>
          </p:cNvPr>
          <p:cNvSpPr txBox="1"/>
          <p:nvPr/>
        </p:nvSpPr>
        <p:spPr>
          <a:xfrm>
            <a:off x="9383971" y="3164552"/>
            <a:ext cx="2503229" cy="369332"/>
          </a:xfrm>
          <a:prstGeom prst="rect">
            <a:avLst/>
          </a:prstGeom>
          <a:noFill/>
        </p:spPr>
        <p:txBody>
          <a:bodyPr wrap="square" rtlCol="0">
            <a:spAutoFit/>
          </a:bodyPr>
          <a:lstStyle/>
          <a:p>
            <a:pPr algn="ctr"/>
            <a:r>
              <a:rPr lang="cy-GB" sz="1800" b="1" dirty="0">
                <a:effectLst/>
                <a:latin typeface="Calibri" panose="020F0502020204030204" pitchFamily="34" charset="0"/>
                <a:ea typeface="Calibri" panose="020F0502020204030204" pitchFamily="34" charset="0"/>
                <a:cs typeface="Times New Roman" panose="02020603050405020304" pitchFamily="18" charset="0"/>
              </a:rPr>
              <a:t>Adnoddau defnyddiol: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Action Button: Go to Beginning 14">
            <a:hlinkClick r:id="rId8" action="ppaction://hlinksldjump" highlightClick="1"/>
            <a:extLst>
              <a:ext uri="{FF2B5EF4-FFF2-40B4-BE49-F238E27FC236}">
                <a16:creationId xmlns:a16="http://schemas.microsoft.com/office/drawing/2014/main" id="{67A5ECCD-9397-4A46-908D-7F34BF351B79}"/>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E539EE7-3F9A-4DB0-8E42-8AD81F05F79F}"/>
              </a:ext>
            </a:extLst>
          </p:cNvPr>
          <p:cNvSpPr txBox="1"/>
          <p:nvPr/>
        </p:nvSpPr>
        <p:spPr>
          <a:xfrm>
            <a:off x="986352" y="46208"/>
            <a:ext cx="5772668" cy="369332"/>
          </a:xfrm>
          <a:prstGeom prst="rect">
            <a:avLst/>
          </a:prstGeom>
          <a:solidFill>
            <a:srgbClr val="77B3D2"/>
          </a:solidFill>
          <a:ln>
            <a:solidFill>
              <a:schemeClr val="accent1"/>
            </a:solidFill>
          </a:ln>
        </p:spPr>
        <p:txBody>
          <a:bodyPr wrap="square" rtlCol="0">
            <a:spAutoFit/>
          </a:bodyPr>
          <a:lstStyle/>
          <a:p>
            <a:r>
              <a:rPr lang="en-GB" b="1" dirty="0"/>
              <a:t>1.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Y Syniad a’r Cynnig Cychwynnol: Y Prif Weithgareddau</a:t>
            </a:r>
            <a:endParaRPr lang="en-GB" b="1" dirty="0"/>
          </a:p>
        </p:txBody>
      </p:sp>
      <p:graphicFrame>
        <p:nvGraphicFramePr>
          <p:cNvPr id="5" name="Object 4">
            <a:hlinkClick r:id="" action="ppaction://ole?verb=1"/>
            <a:extLst>
              <a:ext uri="{FF2B5EF4-FFF2-40B4-BE49-F238E27FC236}">
                <a16:creationId xmlns:a16="http://schemas.microsoft.com/office/drawing/2014/main" id="{F0B1D992-728A-45D3-BD97-F915FDB2BCFE}"/>
              </a:ext>
            </a:extLst>
          </p:cNvPr>
          <p:cNvGraphicFramePr>
            <a:graphicFrameLocks noChangeAspect="1"/>
          </p:cNvGraphicFramePr>
          <p:nvPr>
            <p:extLst>
              <p:ext uri="{D42A27DB-BD31-4B8C-83A1-F6EECF244321}">
                <p14:modId xmlns:p14="http://schemas.microsoft.com/office/powerpoint/2010/main" val="2141761448"/>
              </p:ext>
            </p:extLst>
          </p:nvPr>
        </p:nvGraphicFramePr>
        <p:xfrm>
          <a:off x="9543401" y="3804500"/>
          <a:ext cx="1020472" cy="900000"/>
        </p:xfrm>
        <a:graphic>
          <a:graphicData uri="http://schemas.openxmlformats.org/presentationml/2006/ole">
            <mc:AlternateContent xmlns:mc="http://schemas.openxmlformats.org/markup-compatibility/2006">
              <mc:Choice xmlns:v="urn:schemas-microsoft-com:vml" Requires="v">
                <p:oleObj spid="_x0000_s1206" name="Document" showAsIcon="1" r:id="rId9" imgW="914597" imgH="806311" progId="Word.Document.12">
                  <p:embed/>
                </p:oleObj>
              </mc:Choice>
              <mc:Fallback>
                <p:oleObj name="Document" showAsIcon="1" r:id="rId9" imgW="914597" imgH="806311" progId="Word.Document.12">
                  <p:embed/>
                  <p:pic>
                    <p:nvPicPr>
                      <p:cNvPr id="0" name=""/>
                      <p:cNvPicPr/>
                      <p:nvPr/>
                    </p:nvPicPr>
                    <p:blipFill>
                      <a:blip r:embed="rId10"/>
                      <a:stretch>
                        <a:fillRect/>
                      </a:stretch>
                    </p:blipFill>
                    <p:spPr>
                      <a:xfrm>
                        <a:off x="9543401" y="3804500"/>
                        <a:ext cx="1020472" cy="900000"/>
                      </a:xfrm>
                      <a:prstGeom prst="rect">
                        <a:avLst/>
                      </a:prstGeom>
                    </p:spPr>
                  </p:pic>
                </p:oleObj>
              </mc:Fallback>
            </mc:AlternateContent>
          </a:graphicData>
        </a:graphic>
      </p:graphicFrame>
      <p:graphicFrame>
        <p:nvGraphicFramePr>
          <p:cNvPr id="6" name="Object 5">
            <a:hlinkClick r:id="" action="ppaction://ole?verb=1"/>
            <a:extLst>
              <a:ext uri="{FF2B5EF4-FFF2-40B4-BE49-F238E27FC236}">
                <a16:creationId xmlns:a16="http://schemas.microsoft.com/office/drawing/2014/main" id="{8C65BEA5-0CDE-4A0E-BD19-88ED05145898}"/>
              </a:ext>
            </a:extLst>
          </p:cNvPr>
          <p:cNvGraphicFramePr>
            <a:graphicFrameLocks noChangeAspect="1"/>
          </p:cNvGraphicFramePr>
          <p:nvPr>
            <p:extLst>
              <p:ext uri="{D42A27DB-BD31-4B8C-83A1-F6EECF244321}">
                <p14:modId xmlns:p14="http://schemas.microsoft.com/office/powerpoint/2010/main" val="803358400"/>
              </p:ext>
            </p:extLst>
          </p:nvPr>
        </p:nvGraphicFramePr>
        <p:xfrm>
          <a:off x="10678207" y="3804500"/>
          <a:ext cx="1020472" cy="900000"/>
        </p:xfrm>
        <a:graphic>
          <a:graphicData uri="http://schemas.openxmlformats.org/presentationml/2006/ole">
            <mc:AlternateContent xmlns:mc="http://schemas.openxmlformats.org/markup-compatibility/2006">
              <mc:Choice xmlns:v="urn:schemas-microsoft-com:vml" Requires="v">
                <p:oleObj spid="_x0000_s1207" name="Worksheet" showAsIcon="1" r:id="rId11" imgW="914597" imgH="806311" progId="Excel.Sheet.12">
                  <p:embed/>
                </p:oleObj>
              </mc:Choice>
              <mc:Fallback>
                <p:oleObj name="Worksheet" showAsIcon="1" r:id="rId11" imgW="914597" imgH="806311" progId="Excel.Sheet.12">
                  <p:embed/>
                  <p:pic>
                    <p:nvPicPr>
                      <p:cNvPr id="0" name=""/>
                      <p:cNvPicPr/>
                      <p:nvPr/>
                    </p:nvPicPr>
                    <p:blipFill>
                      <a:blip r:embed="rId12"/>
                      <a:stretch>
                        <a:fillRect/>
                      </a:stretch>
                    </p:blipFill>
                    <p:spPr>
                      <a:xfrm>
                        <a:off x="10678207" y="3804500"/>
                        <a:ext cx="1020472" cy="900000"/>
                      </a:xfrm>
                      <a:prstGeom prst="rect">
                        <a:avLst/>
                      </a:prstGeom>
                    </p:spPr>
                  </p:pic>
                </p:oleObj>
              </mc:Fallback>
            </mc:AlternateContent>
          </a:graphicData>
        </a:graphic>
      </p:graphicFrame>
      <p:graphicFrame>
        <p:nvGraphicFramePr>
          <p:cNvPr id="2" name="Object 1">
            <a:hlinkClick r:id="" action="ppaction://ole?verb=1"/>
            <a:extLst>
              <a:ext uri="{FF2B5EF4-FFF2-40B4-BE49-F238E27FC236}">
                <a16:creationId xmlns:a16="http://schemas.microsoft.com/office/drawing/2014/main" id="{7231BF98-8A52-436C-9587-4AB0BB7FEB4B}"/>
              </a:ext>
            </a:extLst>
          </p:cNvPr>
          <p:cNvGraphicFramePr>
            <a:graphicFrameLocks noChangeAspect="1"/>
          </p:cNvGraphicFramePr>
          <p:nvPr>
            <p:extLst>
              <p:ext uri="{D42A27DB-BD31-4B8C-83A1-F6EECF244321}">
                <p14:modId xmlns:p14="http://schemas.microsoft.com/office/powerpoint/2010/main" val="4100276752"/>
              </p:ext>
            </p:extLst>
          </p:nvPr>
        </p:nvGraphicFramePr>
        <p:xfrm>
          <a:off x="10684492" y="5015472"/>
          <a:ext cx="1020472" cy="900000"/>
        </p:xfrm>
        <a:graphic>
          <a:graphicData uri="http://schemas.openxmlformats.org/presentationml/2006/ole">
            <mc:AlternateContent xmlns:mc="http://schemas.openxmlformats.org/markup-compatibility/2006">
              <mc:Choice xmlns:v="urn:schemas-microsoft-com:vml" Requires="v">
                <p:oleObj spid="_x0000_s1208" name="Document" showAsIcon="1" r:id="rId13" imgW="914597" imgH="806311" progId="Word.Document.12">
                  <p:embed/>
                </p:oleObj>
              </mc:Choice>
              <mc:Fallback>
                <p:oleObj name="Document" showAsIcon="1" r:id="rId13" imgW="914597" imgH="806311" progId="Word.Document.12">
                  <p:embed/>
                  <p:pic>
                    <p:nvPicPr>
                      <p:cNvPr id="0" name=""/>
                      <p:cNvPicPr/>
                      <p:nvPr/>
                    </p:nvPicPr>
                    <p:blipFill>
                      <a:blip r:embed="rId14"/>
                      <a:stretch>
                        <a:fillRect/>
                      </a:stretch>
                    </p:blipFill>
                    <p:spPr>
                      <a:xfrm>
                        <a:off x="10684492" y="5015472"/>
                        <a:ext cx="1020472" cy="900000"/>
                      </a:xfrm>
                      <a:prstGeom prst="rect">
                        <a:avLst/>
                      </a:prstGeom>
                    </p:spPr>
                  </p:pic>
                </p:oleObj>
              </mc:Fallback>
            </mc:AlternateContent>
          </a:graphicData>
        </a:graphic>
      </p:graphicFrame>
      <p:graphicFrame>
        <p:nvGraphicFramePr>
          <p:cNvPr id="3" name="Object 2">
            <a:hlinkClick r:id="" action="ppaction://ole?verb=1"/>
            <a:extLst>
              <a:ext uri="{FF2B5EF4-FFF2-40B4-BE49-F238E27FC236}">
                <a16:creationId xmlns:a16="http://schemas.microsoft.com/office/drawing/2014/main" id="{A55D173E-5982-46A7-A7C3-B6F652C8BEB1}"/>
              </a:ext>
            </a:extLst>
          </p:cNvPr>
          <p:cNvGraphicFramePr>
            <a:graphicFrameLocks noChangeAspect="1"/>
          </p:cNvGraphicFramePr>
          <p:nvPr>
            <p:extLst>
              <p:ext uri="{D42A27DB-BD31-4B8C-83A1-F6EECF244321}">
                <p14:modId xmlns:p14="http://schemas.microsoft.com/office/powerpoint/2010/main" val="2620139612"/>
              </p:ext>
            </p:extLst>
          </p:nvPr>
        </p:nvGraphicFramePr>
        <p:xfrm>
          <a:off x="9543401" y="5015472"/>
          <a:ext cx="1020472" cy="900000"/>
        </p:xfrm>
        <a:graphic>
          <a:graphicData uri="http://schemas.openxmlformats.org/presentationml/2006/ole">
            <mc:AlternateContent xmlns:mc="http://schemas.openxmlformats.org/markup-compatibility/2006">
              <mc:Choice xmlns:v="urn:schemas-microsoft-com:vml" Requires="v">
                <p:oleObj spid="_x0000_s1209" name="Worksheet" showAsIcon="1" r:id="rId15" imgW="914597" imgH="806311" progId="Excel.Sheet.12">
                  <p:embed/>
                </p:oleObj>
              </mc:Choice>
              <mc:Fallback>
                <p:oleObj name="Worksheet" showAsIcon="1" r:id="rId15" imgW="914597" imgH="806311" progId="Excel.Sheet.12">
                  <p:embed/>
                  <p:pic>
                    <p:nvPicPr>
                      <p:cNvPr id="0" name=""/>
                      <p:cNvPicPr/>
                      <p:nvPr/>
                    </p:nvPicPr>
                    <p:blipFill>
                      <a:blip r:embed="rId16"/>
                      <a:stretch>
                        <a:fillRect/>
                      </a:stretch>
                    </p:blipFill>
                    <p:spPr>
                      <a:xfrm>
                        <a:off x="9543401" y="5015472"/>
                        <a:ext cx="1020472" cy="900000"/>
                      </a:xfrm>
                      <a:prstGeom prst="rect">
                        <a:avLst/>
                      </a:prstGeom>
                    </p:spPr>
                  </p:pic>
                </p:oleObj>
              </mc:Fallback>
            </mc:AlternateContent>
          </a:graphicData>
        </a:graphic>
      </p:graphicFrame>
    </p:spTree>
    <p:extLst>
      <p:ext uri="{BB962C8B-B14F-4D97-AF65-F5344CB8AC3E}">
        <p14:creationId xmlns:p14="http://schemas.microsoft.com/office/powerpoint/2010/main" val="401100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3"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4F3792A-AA5C-4A08-B7BE-5D05FB050C9C}"/>
              </a:ext>
            </a:extLst>
          </p:cNvPr>
          <p:cNvSpPr txBox="1"/>
          <p:nvPr/>
        </p:nvSpPr>
        <p:spPr>
          <a:xfrm>
            <a:off x="493320" y="817200"/>
            <a:ext cx="9678201" cy="1803451"/>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ea typeface="Times New Roman" panose="02020603050405020304" pitchFamily="18" charset="0"/>
              </a:rPr>
              <a:t>Datblygu gweledigaeth glir gyda’r partneriaid</a:t>
            </a:r>
            <a:endParaRPr lang="en-GB" sz="1200" b="1" dirty="0">
              <a:effectLst/>
              <a:ea typeface="Times New Roman" panose="02020603050405020304" pitchFamily="18" charset="0"/>
            </a:endParaRPr>
          </a:p>
          <a:p>
            <a:pPr algn="just">
              <a:lnSpc>
                <a:spcPct val="110000"/>
              </a:lnSpc>
              <a:spcAft>
                <a:spcPts val="600"/>
              </a:spcAft>
            </a:pPr>
            <a:r>
              <a:rPr lang="cy-GB" sz="1100" dirty="0">
                <a:solidFill>
                  <a:srgbClr val="000000"/>
                </a:solidFill>
                <a:effectLst/>
                <a:ea typeface="Times New Roman" panose="02020603050405020304" pitchFamily="18" charset="0"/>
              </a:rPr>
              <a:t>Mae gweledigaeth glir yn dangos diddordeb cyffredin. Mae hyn yn helpu i uno pawb ar dîm sy’n drefnus ac yn glir ei ffocws, lle bydd pawb yn gweithio gyda’i gilydd i gyflawni pethau mawr. I lwyddo, mae’n hanfodol sicrhau ‘ymrwymiad’ eich cydweithwyr a’ch partneriaid. Dylai’ch gweledigaeth eu hysbrydoli nhw. Bydd hyn yn cymell pawb sy’n rhan o’r cydweithio. Dylai greu egni a brwdfrydedd, a fydd yn sicrhau mwy o ymroddiad ac yn meithrin newid. Mae gweledigaeth glir yn rhoi ymdeimlad o ddiben a chyfeiriad i bethau. Bydd eich gweledigaeth yn eich helpu i ddiffinio eich nodau yn y tymor byr a hir, ac yn arwain y penderfyniadau y byddwch chi’n eu gwneud ar hyd y ffordd.</a:t>
            </a:r>
            <a:endParaRPr lang="en-GB" sz="1100" dirty="0">
              <a:effectLst/>
              <a:ea typeface="Times New Roman" panose="02020603050405020304" pitchFamily="18" charset="0"/>
            </a:endParaRPr>
          </a:p>
          <a:p>
            <a:pPr>
              <a:lnSpc>
                <a:spcPct val="110000"/>
              </a:lnSpc>
              <a:spcAft>
                <a:spcPts val="600"/>
              </a:spcAft>
            </a:pPr>
            <a:r>
              <a:rPr lang="cy-GB" sz="1100" dirty="0">
                <a:effectLst/>
                <a:ea typeface="Calibri" panose="020F0502020204030204" pitchFamily="34" charset="0"/>
                <a:cs typeface="Times New Roman" panose="02020603050405020304" pitchFamily="18" charset="0"/>
              </a:rPr>
              <a:t>Efallai y bydd angen i’ch Sefydliad Addysg Uwch gymeradwyo’r cynnig yn fewnol cyn ichi gysylltu ag unrhyw bartneriaid posibl. Gofynnwch i’ch tîm Ansawdd beth yw’r broses gymeradwyo pan fyddwch chi’n dechrau’r trafodaethau hyn. Mae’r adnodd </a:t>
            </a:r>
            <a:r>
              <a:rPr lang="cy-GB" sz="1100" b="1" dirty="0">
                <a:effectLst/>
                <a:ea typeface="Calibri" panose="020F0502020204030204" pitchFamily="34" charset="0"/>
                <a:cs typeface="Times New Roman" panose="02020603050405020304" pitchFamily="18" charset="0"/>
              </a:rPr>
              <a:t>Dod o Hyd i Gydweithwyr </a:t>
            </a:r>
            <a:r>
              <a:rPr lang="cy-GB" sz="1100" dirty="0">
                <a:effectLst/>
                <a:ea typeface="Calibri" panose="020F0502020204030204" pitchFamily="34" charset="0"/>
                <a:cs typeface="Times New Roman" panose="02020603050405020304" pitchFamily="18" charset="0"/>
              </a:rPr>
              <a:t>yn rhoi cyngor am sut i ddod o hyd i bartneriaid posibl.</a:t>
            </a:r>
            <a:endParaRPr lang="en-GB" sz="1100" dirty="0">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69AFA30-BD4F-46E0-91EA-E752154C0AAB}"/>
              </a:ext>
            </a:extLst>
          </p:cNvPr>
          <p:cNvSpPr txBox="1"/>
          <p:nvPr/>
        </p:nvSpPr>
        <p:spPr>
          <a:xfrm>
            <a:off x="493321" y="2883659"/>
            <a:ext cx="11196000" cy="3157141"/>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latin typeface="Calibri" panose="020F0502020204030204" pitchFamily="34" charset="0"/>
                <a:ea typeface="Times New Roman" panose="02020603050405020304" pitchFamily="18" charset="0"/>
              </a:rPr>
              <a:t>Canfod sut y mae’r syniad yn cyd-fynd yn strategol â strategaethau’r Llywodraeth a sefydliadau addysg uwch, a blaenoriaethu ochr yn ochr â phrosiectau eraill</a:t>
            </a:r>
            <a:endParaRPr lang="en-GB" sz="1200" b="1" dirty="0">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Mae’n bwysig dangos sut y gallai’ch syniad gyfrannu at strategaethau cenedlaethol a/neu rai’r sefydliad, gan y bydd hyn yn galluogi eich tîm rheoli i ystyried a blaenoriaethu eich syniad. Trafodwch hyn â’ch cydweithwyr yn y timau Strategaeth a Chynllunio.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Yn unigryw yng Nghymru, ceir deddfwriaeth ar gyfer cydweithio (</a:t>
            </a:r>
            <a:r>
              <a:rPr lang="cy-GB" sz="1100" i="1" dirty="0">
                <a:effectLst/>
                <a:latin typeface="Calibri" panose="020F0502020204030204" pitchFamily="34" charset="0"/>
                <a:ea typeface="Calibri" panose="020F0502020204030204" pitchFamily="34" charset="0"/>
                <a:cs typeface="Times New Roman" panose="02020603050405020304" pitchFamily="18" charset="0"/>
              </a:rPr>
              <a:t>Deddf Llesiant Cenedlaethau’r Dyfodol (Cymru) 2015) </a:t>
            </a:r>
            <a:r>
              <a:rPr lang="cy-GB" sz="1100" dirty="0">
                <a:effectLst/>
                <a:latin typeface="Calibri" panose="020F0502020204030204" pitchFamily="34" charset="0"/>
                <a:ea typeface="Calibri" panose="020F0502020204030204" pitchFamily="34" charset="0"/>
                <a:cs typeface="Times New Roman" panose="02020603050405020304" pitchFamily="18" charset="0"/>
              </a:rPr>
              <a:t>ac mae cydweithio yn y sector addysg uwch yng Nghymru bellach yn mynd rhagddo drwy </a:t>
            </a:r>
            <a:r>
              <a:rPr lang="cy-GB" sz="1100" i="1"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4"/>
              </a:rPr>
              <a:t>Weledigaeth Strategol ar gyfer y sector AHO</a:t>
            </a:r>
            <a:r>
              <a:rPr lang="cy-GB" sz="1100" dirty="0">
                <a:effectLst/>
                <a:latin typeface="Calibri" panose="020F0502020204030204" pitchFamily="34" charset="0"/>
                <a:ea typeface="Calibri" panose="020F0502020204030204" pitchFamily="34" charset="0"/>
                <a:cs typeface="Times New Roman" panose="02020603050405020304" pitchFamily="18" charset="0"/>
              </a:rPr>
              <a:t>, y </a:t>
            </a:r>
            <a:r>
              <a:rPr lang="cy-GB" sz="1100" i="1"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5"/>
              </a:rPr>
              <a:t>Bil Addysg Drydyddol ac Ymchwil (Cymru)</a:t>
            </a:r>
            <a:r>
              <a:rPr lang="cy-GB" sz="1100" dirty="0">
                <a:effectLst/>
                <a:latin typeface="Calibri" panose="020F0502020204030204" pitchFamily="34" charset="0"/>
                <a:ea typeface="Calibri" panose="020F0502020204030204" pitchFamily="34" charset="0"/>
                <a:cs typeface="Times New Roman" panose="02020603050405020304" pitchFamily="18" charset="0"/>
              </a:rPr>
              <a:t>, a sefydlu’r Comisiwn Addysg Drydyddol ac Ymchwil newydd (CADY). Mae mynd ati i gydweithio â Sefydliadau Addysg Uwch eraill yn cyfrannu’n uniongyrchol at yr amcanion a geir yn y polisïau cenedlaethol hyn a gellid eu cynnwys yn adroddiadau archwilio sefydliadau wrth drafod sut y mae sefydliad yn cyfrannu at yr amcanion hyn.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Ymchwiliwch i’r strategaeth a’r is-strategaethau (e.e. dysgu ac addysgu) yn eich Sefydliad Addysg Uwch chi a dewch o hyd i ‘fachau’ er mwyn dangos sut y gallai’ch syniad gyfrannu at y rhain a chyd-fynd â nhw.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Gosodwch eich syniad a’ch cynnig yn glir yn y cyd-destunau strategol cenedlaethol a sefydliadol a dangoswch yn glir i bartneriaid y byddai cymryd rhan yn ffordd uniongyrchol o gyflawni amcanion cydweithio’r strategaeth genedlaethol.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Mae pen draw i adnoddau a byddwch chi’n cystadlu am gefnogaeth ac am gyllid. Ceisiwch ddarganfod pa brosiectau allweddol eraill sy’n cael eu trafod yn eich Ysgol/Coleg, e.e. rownd gynllunio, a dangoswch pam mae’ch syniad chi yn haeddu cefnogaeth! Trafodwch eich syniad â chydweithwyr a’r rheini sy’n gwneud penderfyniadau er mwyn cael cefnogaeth a blaenoriaethu eich syniad dros rai eraill.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Action Button: Go to Beginning 13">
            <a:hlinkClick r:id="rId6" action="ppaction://hlinksldjump" highlightClick="1"/>
            <a:extLst>
              <a:ext uri="{FF2B5EF4-FFF2-40B4-BE49-F238E27FC236}">
                <a16:creationId xmlns:a16="http://schemas.microsoft.com/office/drawing/2014/main" id="{D5F18880-3CBA-4E82-A1B8-4C6381A1487B}"/>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1DC9832-3566-4FCE-9800-2A39C12EE489}"/>
              </a:ext>
            </a:extLst>
          </p:cNvPr>
          <p:cNvSpPr txBox="1"/>
          <p:nvPr/>
        </p:nvSpPr>
        <p:spPr>
          <a:xfrm>
            <a:off x="10378912" y="817200"/>
            <a:ext cx="1348032" cy="671915"/>
          </a:xfrm>
          <a:prstGeom prst="rect">
            <a:avLst/>
          </a:prstGeom>
          <a:noFill/>
        </p:spPr>
        <p:txBody>
          <a:bodyPr wrap="square" rtlCol="0">
            <a:spAutoFit/>
          </a:bodyPr>
          <a:lstStyle/>
          <a:p>
            <a:pPr algn="ctr">
              <a:lnSpc>
                <a:spcPct val="107000"/>
              </a:lnSpc>
              <a:spcAft>
                <a:spcPts val="8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Adnoddau defnyddiol: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051188D-FD7C-4AAE-A347-B7F361633871}"/>
              </a:ext>
            </a:extLst>
          </p:cNvPr>
          <p:cNvSpPr txBox="1"/>
          <p:nvPr/>
        </p:nvSpPr>
        <p:spPr>
          <a:xfrm>
            <a:off x="986352" y="46208"/>
            <a:ext cx="5772668" cy="369332"/>
          </a:xfrm>
          <a:prstGeom prst="rect">
            <a:avLst/>
          </a:prstGeom>
          <a:solidFill>
            <a:srgbClr val="77B3D2"/>
          </a:solidFill>
          <a:ln>
            <a:solidFill>
              <a:schemeClr val="accent1"/>
            </a:solidFill>
          </a:ln>
        </p:spPr>
        <p:txBody>
          <a:bodyPr wrap="square" rtlCol="0">
            <a:spAutoFit/>
          </a:bodyPr>
          <a:lstStyle/>
          <a:p>
            <a:r>
              <a:rPr lang="en-GB" b="1" dirty="0"/>
              <a:t>1.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Y Syniad a’r Cynnig Cychwynnol: Y Prif Weithgareddau</a:t>
            </a:r>
            <a:endParaRPr lang="en-GB" b="1" dirty="0"/>
          </a:p>
        </p:txBody>
      </p:sp>
      <p:graphicFrame>
        <p:nvGraphicFramePr>
          <p:cNvPr id="2" name="Object 1">
            <a:hlinkClick r:id="" action="ppaction://ole?verb=1"/>
            <a:extLst>
              <a:ext uri="{FF2B5EF4-FFF2-40B4-BE49-F238E27FC236}">
                <a16:creationId xmlns:a16="http://schemas.microsoft.com/office/drawing/2014/main" id="{12323B76-9FDE-4B72-B653-6406DB4DD7DC}"/>
              </a:ext>
            </a:extLst>
          </p:cNvPr>
          <p:cNvGraphicFramePr>
            <a:graphicFrameLocks noChangeAspect="1"/>
          </p:cNvGraphicFramePr>
          <p:nvPr>
            <p:extLst>
              <p:ext uri="{D42A27DB-BD31-4B8C-83A1-F6EECF244321}">
                <p14:modId xmlns:p14="http://schemas.microsoft.com/office/powerpoint/2010/main" val="3346784850"/>
              </p:ext>
            </p:extLst>
          </p:nvPr>
        </p:nvGraphicFramePr>
        <p:xfrm>
          <a:off x="10542692" y="1718925"/>
          <a:ext cx="1020472" cy="900000"/>
        </p:xfrm>
        <a:graphic>
          <a:graphicData uri="http://schemas.openxmlformats.org/presentationml/2006/ole">
            <mc:AlternateContent xmlns:mc="http://schemas.openxmlformats.org/markup-compatibility/2006">
              <mc:Choice xmlns:v="urn:schemas-microsoft-com:vml" Requires="v">
                <p:oleObj spid="_x0000_s2095" name="Document" showAsIcon="1" r:id="rId7" imgW="914597" imgH="806311" progId="Word.Document.12">
                  <p:embed/>
                </p:oleObj>
              </mc:Choice>
              <mc:Fallback>
                <p:oleObj name="Document" showAsIcon="1" r:id="rId7" imgW="914597" imgH="806311" progId="Word.Document.12">
                  <p:embed/>
                  <p:pic>
                    <p:nvPicPr>
                      <p:cNvPr id="0" name=""/>
                      <p:cNvPicPr/>
                      <p:nvPr/>
                    </p:nvPicPr>
                    <p:blipFill>
                      <a:blip r:embed="rId8"/>
                      <a:stretch>
                        <a:fillRect/>
                      </a:stretch>
                    </p:blipFill>
                    <p:spPr>
                      <a:xfrm>
                        <a:off x="10542692" y="1718925"/>
                        <a:ext cx="1020472" cy="900000"/>
                      </a:xfrm>
                      <a:prstGeom prst="rect">
                        <a:avLst/>
                      </a:prstGeom>
                    </p:spPr>
                  </p:pic>
                </p:oleObj>
              </mc:Fallback>
            </mc:AlternateContent>
          </a:graphicData>
        </a:graphic>
      </p:graphicFrame>
    </p:spTree>
    <p:extLst>
      <p:ext uri="{BB962C8B-B14F-4D97-AF65-F5344CB8AC3E}">
        <p14:creationId xmlns:p14="http://schemas.microsoft.com/office/powerpoint/2010/main" val="17308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EF221B4-620A-434D-B215-12C23F462807}"/>
              </a:ext>
            </a:extLst>
          </p:cNvPr>
          <p:cNvSpPr txBox="1"/>
          <p:nvPr/>
        </p:nvSpPr>
        <p:spPr>
          <a:xfrm>
            <a:off x="498000" y="2349266"/>
            <a:ext cx="11196000" cy="1909325"/>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latin typeface="Calibri" panose="020F0502020204030204" pitchFamily="34" charset="0"/>
                <a:ea typeface="Times New Roman" panose="02020603050405020304" pitchFamily="18" charset="0"/>
              </a:rPr>
              <a:t>Asesu’r capasiti i wneud y gwaith (e.e. amser, cost, adnoddau staff, cyllid)</a:t>
            </a:r>
            <a:endParaRPr lang="en-GB" sz="1200" b="1" dirty="0">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Gall darpariaeth ar y cyd fod yn gymhleth a gan amlaf mae’n gofyn am ymrwymiad amser, ymdrech ac adnoddau sylweddol i’w ddatblygu, ei reoli a’i gynnal. Os gallwch chi ryddhau amser i hyrwyddo’r syniad ac i’w yrru yn ei flaen efallai y bydd yn fwy tebygol y cewch lwyddiant.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Mae’n hanfodol cynnal asesiad cynnar o’ch capasiti chi a chapasiti’ch cydweithwyr i wneud y gwaith hwn. Efallai y bydd angen ôl-lenwi ar gyfer staff allweddol er mwyn eu galluogi nhw i gyfrannu, a gan amlaf dylid cofnodi hyn yn y costau ariannol.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Mewn nifer o achosion, bydd angen cyllid cychwynnol i ddatblygu’r ddarpariaeth ar y cyd ac yna bydd angen cyllid ychwanegol i gynnal y ddarpariaeth. Yn y cam hwn, dylech nodi o ble rydych chi’n disgwyl i’r cyllid ddod e.e. grant gan y Llywodraeth, incwm ffioedd myfyrwyr, cyllideb y sefydliad ac ati. Efallai y gallech chi ddatblygu a chyflwyno cais ar wahân am gyllid ochr yn ochr â’r cynnig (yn dibynnu ar amseru galwadau am geisiadau am gyllid).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Action Button: Go to Beginning 13">
            <a:hlinkClick r:id="rId3" action="ppaction://hlinksldjump" highlightClick="1"/>
            <a:extLst>
              <a:ext uri="{FF2B5EF4-FFF2-40B4-BE49-F238E27FC236}">
                <a16:creationId xmlns:a16="http://schemas.microsoft.com/office/drawing/2014/main" id="{D5F18880-3CBA-4E82-A1B8-4C6381A1487B}"/>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AB2FDA3-BC51-43A9-9EFE-2EA2003A2910}"/>
              </a:ext>
            </a:extLst>
          </p:cNvPr>
          <p:cNvSpPr/>
          <p:nvPr/>
        </p:nvSpPr>
        <p:spPr>
          <a:xfrm>
            <a:off x="493321" y="4523331"/>
            <a:ext cx="4026310" cy="324820"/>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spcAft>
                <a:spcPts val="800"/>
              </a:spcAft>
            </a:pPr>
            <a:r>
              <a:rPr lang="cy-GB" sz="1400" dirty="0">
                <a:effectLst/>
                <a:latin typeface="Calibri" panose="020F0502020204030204" pitchFamily="34" charset="0"/>
                <a:ea typeface="Times New Roman" panose="02020603050405020304" pitchFamily="18" charset="0"/>
                <a:cs typeface="Calibri" panose="020F0502020204030204" pitchFamily="34" charset="0"/>
              </a:rPr>
              <a:t>Porth i benderfynu datblygu’r syniad ymhellach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FC1AD8C-C135-40EF-A7C2-4454B1F89007}"/>
              </a:ext>
            </a:extLst>
          </p:cNvPr>
          <p:cNvSpPr txBox="1"/>
          <p:nvPr/>
        </p:nvSpPr>
        <p:spPr>
          <a:xfrm>
            <a:off x="418077" y="5028156"/>
            <a:ext cx="11243147" cy="455446"/>
          </a:xfrm>
          <a:prstGeom prst="rect">
            <a:avLst/>
          </a:prstGeom>
          <a:noFill/>
        </p:spPr>
        <p:txBody>
          <a:bodyPr wrap="square">
            <a:spAutoFit/>
          </a:bodyPr>
          <a:lstStyle/>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Trafodwch â Phennaeth yr Ysgol eich gweledigaeth a’ch rhesymeg dros y ddarpariaeth ar y cyd, sut mae’n cyd-fynd â phethau’n strategol, y flaenoriaeth ochr yn ochr â gwaith arall, y capasiti i wneud y gwaith, a’r partneriaid posibl, a phenderfynwch a ddylid datblygu hyn ymhellach.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A34E4C7-EE1E-4088-947B-13214B09E811}"/>
              </a:ext>
            </a:extLst>
          </p:cNvPr>
          <p:cNvSpPr txBox="1"/>
          <p:nvPr/>
        </p:nvSpPr>
        <p:spPr>
          <a:xfrm>
            <a:off x="493321" y="816745"/>
            <a:ext cx="11196000" cy="1279425"/>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latin typeface="Calibri" panose="020F0502020204030204" pitchFamily="34" charset="0"/>
                <a:ea typeface="Times New Roman" panose="02020603050405020304" pitchFamily="18" charset="0"/>
              </a:rPr>
              <a:t>Ymchwilio i’r galw yn y farchnad a’r hyfywedd ariannol </a:t>
            </a:r>
            <a:endParaRPr lang="en-GB" sz="1200" b="1" dirty="0">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Wrth ichi ddatblygu eich syniad, bydd amcanestyniad o’r incwm a’r gwariant gan amlaf yn cael ei greu ar sail disgrifiad cychwynnol o’r gweithgaredd, y myfyrwyr posibl a gaiff eu recriwtio (gan ddefnyddio data’r farchnad), ac amcangyfrif o lefel y ffi a fydd yn angenrheidiol er mwyn creu incwm cynaliadwy i gefnogi’r gweithgaredd. Efallai y gallech chi ofyn am gymorth gan y Swyddog Cynllunio a/neu’r Rheolwr Cyllid i gwblhau’r gwaith hwn. Efallai y gallech chi roi gwybodaeth am gyllid rydych chi’n bwriadu gwneud cais amdano drwy grantiau datblygu a chymorthdaliadau. Os bydd angen, cofnodwch gostau arferol y ‘gorbenion’ ac os ydych chi’n ymwybodol o unrhyw anghenion penodol o ran gwariant e.e. cyfarpar, TG neu adnoddau llyfrgell, dylech drafod y rhain yn gynnar yn y broses.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53EEBE6-21EC-44EA-89D8-22802A52E4D5}"/>
              </a:ext>
            </a:extLst>
          </p:cNvPr>
          <p:cNvSpPr txBox="1"/>
          <p:nvPr/>
        </p:nvSpPr>
        <p:spPr>
          <a:xfrm>
            <a:off x="986352" y="46208"/>
            <a:ext cx="5772668" cy="369332"/>
          </a:xfrm>
          <a:prstGeom prst="rect">
            <a:avLst/>
          </a:prstGeom>
          <a:solidFill>
            <a:srgbClr val="77B3D2"/>
          </a:solidFill>
          <a:ln>
            <a:solidFill>
              <a:schemeClr val="accent1"/>
            </a:solidFill>
          </a:ln>
        </p:spPr>
        <p:txBody>
          <a:bodyPr wrap="square" rtlCol="0">
            <a:spAutoFit/>
          </a:bodyPr>
          <a:lstStyle/>
          <a:p>
            <a:r>
              <a:rPr lang="en-GB" b="1" dirty="0"/>
              <a:t>1.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Y Syniad a’r Cynnig Cychwynnol: Y Prif Weithgareddau</a:t>
            </a:r>
            <a:endParaRPr lang="en-GB" b="1" dirty="0"/>
          </a:p>
        </p:txBody>
      </p:sp>
    </p:spTree>
    <p:extLst>
      <p:ext uri="{BB962C8B-B14F-4D97-AF65-F5344CB8AC3E}">
        <p14:creationId xmlns:p14="http://schemas.microsoft.com/office/powerpoint/2010/main" val="372045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3"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Go to Beginning 13">
            <a:hlinkClick r:id="rId4" action="ppaction://hlinksldjump" highlightClick="1"/>
            <a:extLst>
              <a:ext uri="{FF2B5EF4-FFF2-40B4-BE49-F238E27FC236}">
                <a16:creationId xmlns:a16="http://schemas.microsoft.com/office/drawing/2014/main" id="{D5F18880-3CBA-4E82-A1B8-4C6381A1487B}"/>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0638482-828E-48BF-A233-049D91214301}"/>
              </a:ext>
            </a:extLst>
          </p:cNvPr>
          <p:cNvSpPr txBox="1"/>
          <p:nvPr/>
        </p:nvSpPr>
        <p:spPr>
          <a:xfrm>
            <a:off x="493321" y="817200"/>
            <a:ext cx="11196000" cy="2351091"/>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latin typeface="Calibri" panose="020F0502020204030204" pitchFamily="34" charset="0"/>
                <a:ea typeface="Times New Roman" panose="02020603050405020304" pitchFamily="18" charset="0"/>
              </a:rPr>
              <a:t>Sicrhau bod prosesau rheoli prosiect yn cael eu cyflwyno i oruchwylio’r prosiect</a:t>
            </a:r>
            <a:endParaRPr lang="en-GB" sz="1200" b="1" dirty="0">
              <a:latin typeface="Times New Roman" panose="02020603050405020304" pitchFamily="18" charset="0"/>
              <a:ea typeface="Times New Roman" panose="02020603050405020304" pitchFamily="18" charset="0"/>
            </a:endParaRPr>
          </a:p>
          <a:p>
            <a:pPr>
              <a:lnSpc>
                <a:spcPct val="110000"/>
              </a:lnSpc>
              <a:spcAft>
                <a:spcPts val="600"/>
              </a:spcAft>
            </a:pPr>
            <a:r>
              <a:rPr lang="cy-GB" sz="1100" dirty="0">
                <a:solidFill>
                  <a:srgbClr val="000000"/>
                </a:solidFill>
                <a:effectLst/>
                <a:latin typeface="Calibri" panose="020F0502020204030204" pitchFamily="34" charset="0"/>
                <a:ea typeface="Times New Roman" panose="02020603050405020304" pitchFamily="18" charset="0"/>
              </a:rPr>
              <a:t>Bydd rheoli’r ddarpariaeth ar y cyd o’r syniad cychwynnol i sefyllfa lle byddwch chi’n addysgu myfyrwyr yn broses gymhleth, a bydd yn cynnwys nifer o randdeiliaid. I lwyddo, mae’n hanfodol penodi rheolwr prosiect neu ddefnyddio’ch sgiliau rheoli prosiect chi i arwain y cynllun a chadw pawb at yr un llwybr.  Yn achos prosiectau mawr, ystyriwch gynnwys costau rheolwr prosiect neu hyfforddiant rheoli prosiect yn y costau i ddatblygu’r ddarpariaeth.</a:t>
            </a:r>
            <a:endParaRPr lang="en-GB" sz="1100" dirty="0">
              <a:effectLst/>
              <a:latin typeface="Times New Roman" panose="02020603050405020304" pitchFamily="18" charset="0"/>
              <a:ea typeface="Times New Roman" panose="02020603050405020304" pitchFamily="18" charset="0"/>
            </a:endParaRPr>
          </a:p>
          <a:p>
            <a:pPr>
              <a:lnSpc>
                <a:spcPct val="110000"/>
              </a:lnSpc>
              <a:spcAft>
                <a:spcPts val="600"/>
              </a:spcAft>
            </a:pPr>
            <a:r>
              <a:rPr lang="cy-GB" sz="1100" dirty="0">
                <a:solidFill>
                  <a:srgbClr val="000000"/>
                </a:solidFill>
                <a:effectLst/>
                <a:latin typeface="Calibri" panose="020F0502020204030204" pitchFamily="34" charset="0"/>
                <a:ea typeface="Times New Roman" panose="02020603050405020304" pitchFamily="18" charset="0"/>
              </a:rPr>
              <a:t>Mae rheoli prosiect yn dda yn golygu gosod nodau realistig y gellir eu cyflawni, osgoi ehangu’r cwmpas yn anfwriadol, a rhoi eglurder ynghylch pwy ddylai fod yn gwneud beth, pa bryd a pham. Mae angen dilyn systemau / prosesau rheoli prosiect er mwyn rhannu’r prosiect yn dasgau llai sy’n haws i’w rheoli; cynllunio’r llwyth gwaith; olrhain y cynnydd wrth gyflawni pethau’n brydlon; a rheoli’r gyllideb, ansawdd, risgiau, problemau, newidiadau a ffactorau sy’n ddibynnol ar bethau eraill.</a:t>
            </a:r>
            <a:endParaRPr lang="en-GB" sz="1100" dirty="0">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Calibri" panose="020F0502020204030204" pitchFamily="34" charset="0"/>
              </a:rPr>
              <a:t>Mae sicrhau ansawdd yn elfen hanfodol o reoli prosiectau. Cytunwch ar safonau a meini prawf ar gyfer yr hyn sy’n dderbyniol, a disgrifiwch yr hyn a fydd yn gyfystyr â llwyddiant gan ddilyn y safonau cenedlaethol a safonau’r sefydliad (e.e. Cod Ansawdd Addysg Uwch y QAA a Chod Ymarfer / Llawlyfr Ansawdd eich Sefydliad Addysg Uwch). Profwch yr allbynnau a’r elfennau sydd i’w cyflawni er mwyn rhoi sicrwydd ansawdd i’r grŵp llywodraethu, rhanddeiliaid, a myfyrwyr (gweler yr </a:t>
            </a:r>
            <a:r>
              <a:rPr lang="cy-GB" sz="1100" i="1" dirty="0">
                <a:effectLst/>
                <a:latin typeface="Calibri" panose="020F0502020204030204" pitchFamily="34" charset="0"/>
                <a:ea typeface="Calibri" panose="020F0502020204030204" pitchFamily="34" charset="0"/>
                <a:cs typeface="Calibri" panose="020F0502020204030204" pitchFamily="34" charset="0"/>
              </a:rPr>
              <a:t>Adolygiad cyn Lansio yng Ngham 3</a:t>
            </a:r>
            <a:r>
              <a:rPr lang="cy-GB" sz="1100" dirty="0">
                <a:effectLst/>
                <a:latin typeface="Calibri" panose="020F0502020204030204" pitchFamily="34" charset="0"/>
                <a:ea typeface="Calibri" panose="020F0502020204030204" pitchFamily="34" charset="0"/>
                <a:cs typeface="Calibri" panose="020F050202020403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126BCCE-4C34-409A-8D7E-45DC5C0293D5}"/>
              </a:ext>
            </a:extLst>
          </p:cNvPr>
          <p:cNvSpPr txBox="1"/>
          <p:nvPr/>
        </p:nvSpPr>
        <p:spPr>
          <a:xfrm>
            <a:off x="493321" y="3595439"/>
            <a:ext cx="8231579" cy="2041788"/>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Aft>
                <a:spcPts val="600"/>
              </a:spcAft>
            </a:pPr>
            <a:r>
              <a:rPr lang="cy-GB" sz="1100" b="1" dirty="0">
                <a:effectLst/>
                <a:latin typeface="Calibri" panose="020F0502020204030204" pitchFamily="34" charset="0"/>
                <a:ea typeface="Times New Roman" panose="02020603050405020304" pitchFamily="18" charset="0"/>
              </a:rPr>
              <a:t>Trafod y cynnig â chydweithwyr yn y Gwasanaethau Academaidd a Phroffesiynol a chorff y myfyrwyr</a:t>
            </a:r>
            <a:endParaRPr lang="en-GB" sz="1100" b="1" dirty="0">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Erbyn hyn, dylai fod gennych weledigaeth a rhesymeg glir, rhywfaint o fanylion am y ddarpariaeth, a chefnogaeth Deon / Pennaeth eich Ysgol (neu rywun cyfatebol) i ysgrifennu cynnig. Yn ystod y broses, dylech ddatblygu eich syniadau a thrafod y cynnig gyda’ch cydweithwyr yn y Gwasanaethau Academaidd a Phroffesiynol.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Bydd modd i’ch cydweithwyr ychwanegu manylion, rhannu eu profiadau ac amlygu rhwystrau ac ystyriaethau y bydd angen rhoi sylw iddyn nhw.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Ymgynghorodd tîm prosiect Rhaglenni Cydweithio Cymru â staff a chynrychiolwyr myfyrwyr yn Sefydliadau Addysg Uwch Cymru i ganfod rhwystrau / risgiau a gwersi oedd wedi’u dysgu (gweler y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Cofnod Risgiau</a:t>
            </a:r>
            <a:r>
              <a:rPr lang="cy-GB" sz="1100" dirty="0">
                <a:effectLst/>
                <a:latin typeface="Calibri" panose="020F0502020204030204" pitchFamily="34" charset="0"/>
                <a:ea typeface="Calibri" panose="020F0502020204030204" pitchFamily="34" charset="0"/>
                <a:cs typeface="Times New Roman" panose="02020603050405020304" pitchFamily="18" charset="0"/>
              </a:rPr>
              <a:t>). Mae</a:t>
            </a:r>
            <a:r>
              <a:rPr lang="cy-GB"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Bwrdd Stori</a:t>
            </a:r>
            <a:r>
              <a:rPr lang="cy-GB" sz="1100" dirty="0">
                <a:effectLst/>
                <a:latin typeface="Calibri" panose="020F0502020204030204" pitchFamily="34" charset="0"/>
                <a:ea typeface="Calibri" panose="020F0502020204030204" pitchFamily="34" charset="0"/>
                <a:cs typeface="Calibri" panose="020F0502020204030204" pitchFamily="34" charset="0"/>
              </a:rPr>
              <a:t> yn gallu disgrifio’r rhyngweithio rhwng gwahanol elfennau, a bydd yn annog syniadau a thrafodaethau am bethau i’w hystyried.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A2C0F25-824B-49AB-B33F-3BCABCA699BA}"/>
              </a:ext>
            </a:extLst>
          </p:cNvPr>
          <p:cNvSpPr txBox="1"/>
          <p:nvPr/>
        </p:nvSpPr>
        <p:spPr>
          <a:xfrm>
            <a:off x="9141169" y="3689710"/>
            <a:ext cx="2406750" cy="375552"/>
          </a:xfrm>
          <a:prstGeom prst="rect">
            <a:avLst/>
          </a:prstGeom>
          <a:noFill/>
        </p:spPr>
        <p:txBody>
          <a:bodyPr wrap="square" rtlCol="0">
            <a:spAutoFit/>
          </a:bodyPr>
          <a:lstStyle/>
          <a:p>
            <a:pPr algn="ctr">
              <a:lnSpc>
                <a:spcPct val="107000"/>
              </a:lnSpc>
              <a:spcAft>
                <a:spcPts val="8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Adnoddau defnyddiol: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3D30BCD-5B75-4E02-B324-1554DAB91849}"/>
              </a:ext>
            </a:extLst>
          </p:cNvPr>
          <p:cNvSpPr txBox="1"/>
          <p:nvPr/>
        </p:nvSpPr>
        <p:spPr>
          <a:xfrm>
            <a:off x="986352" y="46208"/>
            <a:ext cx="5772668" cy="369332"/>
          </a:xfrm>
          <a:prstGeom prst="rect">
            <a:avLst/>
          </a:prstGeom>
          <a:solidFill>
            <a:srgbClr val="77B3D2"/>
          </a:solidFill>
          <a:ln>
            <a:solidFill>
              <a:schemeClr val="accent1"/>
            </a:solidFill>
          </a:ln>
        </p:spPr>
        <p:txBody>
          <a:bodyPr wrap="square" rtlCol="0">
            <a:spAutoFit/>
          </a:bodyPr>
          <a:lstStyle/>
          <a:p>
            <a:r>
              <a:rPr lang="en-GB" b="1" dirty="0"/>
              <a:t>1.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Y Syniad a’r Cynnig Cychwynnol: Y Prif Weithgareddau</a:t>
            </a:r>
            <a:endParaRPr lang="en-GB" b="1" dirty="0"/>
          </a:p>
        </p:txBody>
      </p:sp>
      <p:graphicFrame>
        <p:nvGraphicFramePr>
          <p:cNvPr id="2" name="Object 1">
            <a:hlinkClick r:id="" action="ppaction://ole?verb=1"/>
            <a:extLst>
              <a:ext uri="{FF2B5EF4-FFF2-40B4-BE49-F238E27FC236}">
                <a16:creationId xmlns:a16="http://schemas.microsoft.com/office/drawing/2014/main" id="{CF279C2A-93BF-4732-88BF-A6B1ACBAC618}"/>
              </a:ext>
            </a:extLst>
          </p:cNvPr>
          <p:cNvGraphicFramePr>
            <a:graphicFrameLocks noChangeAspect="1"/>
          </p:cNvGraphicFramePr>
          <p:nvPr>
            <p:extLst>
              <p:ext uri="{D42A27DB-BD31-4B8C-83A1-F6EECF244321}">
                <p14:modId xmlns:p14="http://schemas.microsoft.com/office/powerpoint/2010/main" val="2141497738"/>
              </p:ext>
            </p:extLst>
          </p:nvPr>
        </p:nvGraphicFramePr>
        <p:xfrm>
          <a:off x="9141169" y="4442067"/>
          <a:ext cx="1020472" cy="900000"/>
        </p:xfrm>
        <a:graphic>
          <a:graphicData uri="http://schemas.openxmlformats.org/presentationml/2006/ole">
            <mc:AlternateContent xmlns:mc="http://schemas.openxmlformats.org/markup-compatibility/2006">
              <mc:Choice xmlns:v="urn:schemas-microsoft-com:vml" Requires="v">
                <p:oleObj spid="_x0000_s3164" name="Worksheet" showAsIcon="1" r:id="rId5" imgW="914597" imgH="806311" progId="Excel.Sheet.12">
                  <p:embed/>
                </p:oleObj>
              </mc:Choice>
              <mc:Fallback>
                <p:oleObj name="Worksheet" showAsIcon="1" r:id="rId5" imgW="914597" imgH="806311" progId="Excel.Sheet.12">
                  <p:embed/>
                  <p:pic>
                    <p:nvPicPr>
                      <p:cNvPr id="0" name=""/>
                      <p:cNvPicPr/>
                      <p:nvPr/>
                    </p:nvPicPr>
                    <p:blipFill>
                      <a:blip r:embed="rId6"/>
                      <a:stretch>
                        <a:fillRect/>
                      </a:stretch>
                    </p:blipFill>
                    <p:spPr>
                      <a:xfrm>
                        <a:off x="9141169" y="4442067"/>
                        <a:ext cx="1020472" cy="900000"/>
                      </a:xfrm>
                      <a:prstGeom prst="rect">
                        <a:avLst/>
                      </a:prstGeom>
                    </p:spPr>
                  </p:pic>
                </p:oleObj>
              </mc:Fallback>
            </mc:AlternateContent>
          </a:graphicData>
        </a:graphic>
      </p:graphicFrame>
      <p:graphicFrame>
        <p:nvGraphicFramePr>
          <p:cNvPr id="4" name="Object 3">
            <a:hlinkClick r:id="" action="ppaction://ole?verb=0"/>
            <a:extLst>
              <a:ext uri="{FF2B5EF4-FFF2-40B4-BE49-F238E27FC236}">
                <a16:creationId xmlns:a16="http://schemas.microsoft.com/office/drawing/2014/main" id="{26789CD7-D301-47D7-AC55-AEF3EAFB6F92}"/>
              </a:ext>
            </a:extLst>
          </p:cNvPr>
          <p:cNvGraphicFramePr>
            <a:graphicFrameLocks noChangeAspect="1"/>
          </p:cNvGraphicFramePr>
          <p:nvPr>
            <p:extLst>
              <p:ext uri="{D42A27DB-BD31-4B8C-83A1-F6EECF244321}">
                <p14:modId xmlns:p14="http://schemas.microsoft.com/office/powerpoint/2010/main" val="1557153114"/>
              </p:ext>
            </p:extLst>
          </p:nvPr>
        </p:nvGraphicFramePr>
        <p:xfrm>
          <a:off x="10344544" y="4442067"/>
          <a:ext cx="1020472" cy="900000"/>
        </p:xfrm>
        <a:graphic>
          <a:graphicData uri="http://schemas.openxmlformats.org/presentationml/2006/ole">
            <mc:AlternateContent xmlns:mc="http://schemas.openxmlformats.org/markup-compatibility/2006">
              <mc:Choice xmlns:v="urn:schemas-microsoft-com:vml" Requires="v">
                <p:oleObj spid="_x0000_s3165" name="Packager Shell Object" showAsIcon="1" r:id="rId7" imgW="914597" imgH="806311" progId="Package">
                  <p:embed/>
                </p:oleObj>
              </mc:Choice>
              <mc:Fallback>
                <p:oleObj name="Packager Shell Object" showAsIcon="1" r:id="rId7" imgW="914597" imgH="806311" progId="Package">
                  <p:embed/>
                  <p:pic>
                    <p:nvPicPr>
                      <p:cNvPr id="0" name=""/>
                      <p:cNvPicPr/>
                      <p:nvPr/>
                    </p:nvPicPr>
                    <p:blipFill>
                      <a:blip r:embed="rId8"/>
                      <a:stretch>
                        <a:fillRect/>
                      </a:stretch>
                    </p:blipFill>
                    <p:spPr>
                      <a:xfrm>
                        <a:off x="10344544" y="4442067"/>
                        <a:ext cx="1020472" cy="900000"/>
                      </a:xfrm>
                      <a:prstGeom prst="rect">
                        <a:avLst/>
                      </a:prstGeom>
                    </p:spPr>
                  </p:pic>
                </p:oleObj>
              </mc:Fallback>
            </mc:AlternateContent>
          </a:graphicData>
        </a:graphic>
      </p:graphicFrame>
    </p:spTree>
    <p:extLst>
      <p:ext uri="{BB962C8B-B14F-4D97-AF65-F5344CB8AC3E}">
        <p14:creationId xmlns:p14="http://schemas.microsoft.com/office/powerpoint/2010/main" val="405266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Go Home 18">
            <a:hlinkClick r:id="rId2" action="ppaction://hlinksldjump" highlightClick="1"/>
            <a:extLst>
              <a:ext uri="{FF2B5EF4-FFF2-40B4-BE49-F238E27FC236}">
                <a16:creationId xmlns:a16="http://schemas.microsoft.com/office/drawing/2014/main" id="{270DEBAB-3470-4119-B8E1-63DF2BE65D8D}"/>
              </a:ext>
            </a:extLst>
          </p:cNvPr>
          <p:cNvSpPr/>
          <p:nvPr/>
        </p:nvSpPr>
        <p:spPr>
          <a:xfrm>
            <a:off x="81010" y="83943"/>
            <a:ext cx="288000" cy="288000"/>
          </a:xfrm>
          <a:prstGeom prst="actionButtonHome">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EF221B4-620A-434D-B215-12C23F462807}"/>
              </a:ext>
            </a:extLst>
          </p:cNvPr>
          <p:cNvSpPr txBox="1"/>
          <p:nvPr/>
        </p:nvSpPr>
        <p:spPr>
          <a:xfrm>
            <a:off x="493321" y="2645355"/>
            <a:ext cx="11196000" cy="1462966"/>
          </a:xfrm>
          <a:prstGeom prst="rect">
            <a:avLst/>
          </a:prstGeom>
          <a:noFill/>
        </p:spPr>
        <p:style>
          <a:lnRef idx="2">
            <a:schemeClr val="accent1"/>
          </a:lnRef>
          <a:fillRef idx="1">
            <a:schemeClr val="lt1"/>
          </a:fillRef>
          <a:effectRef idx="0">
            <a:schemeClr val="accent1"/>
          </a:effectRef>
          <a:fontRef idx="minor">
            <a:schemeClr val="dk1"/>
          </a:fontRef>
        </p:style>
        <p:txBody>
          <a:bodyPr wrap="square">
            <a:normAutofit fontScale="62500" lnSpcReduction="20000"/>
          </a:bodyPr>
          <a:lstStyle/>
          <a:p>
            <a:pPr>
              <a:lnSpc>
                <a:spcPct val="130000"/>
              </a:lnSpc>
              <a:spcBef>
                <a:spcPts val="600"/>
              </a:spcBef>
              <a:spcAft>
                <a:spcPts val="600"/>
              </a:spcAft>
            </a:pPr>
            <a:r>
              <a:rPr lang="cy-GB" sz="1900" b="1" dirty="0">
                <a:effectLst/>
                <a:latin typeface="Calibri" panose="020F0502020204030204" pitchFamily="34" charset="0"/>
                <a:ea typeface="Times New Roman" panose="02020603050405020304" pitchFamily="18" charset="0"/>
              </a:rPr>
              <a:t>Ymchwilio i’r ddarpariaeth Gymraeg (a’r adnoddau)</a:t>
            </a:r>
            <a:endParaRPr lang="en-GB" sz="1900" b="1" dirty="0">
              <a:effectLst/>
              <a:latin typeface="Times New Roman" panose="02020603050405020304" pitchFamily="18" charset="0"/>
              <a:ea typeface="Times New Roman" panose="02020603050405020304" pitchFamily="18" charset="0"/>
            </a:endParaRPr>
          </a:p>
          <a:p>
            <a:pPr algn="just">
              <a:lnSpc>
                <a:spcPct val="130000"/>
              </a:lnSpc>
              <a:spcAft>
                <a:spcPts val="600"/>
              </a:spcAft>
            </a:pPr>
            <a:r>
              <a:rPr lang="cy-GB" dirty="0">
                <a:effectLst/>
                <a:latin typeface="Calibri" panose="020F0502020204030204" pitchFamily="34" charset="0"/>
                <a:ea typeface="Calibri" panose="020F0502020204030204" pitchFamily="34" charset="0"/>
                <a:cs typeface="Calibri" panose="020F0502020204030204" pitchFamily="34" charset="0"/>
              </a:rPr>
              <a:t>Mae’n hanfodol cydymffurfio â pholisïau’r sefydliadau dan sylw ar gyfer y Gymraeg. Trafodwch eich syniad â chynrychiolydd y Gymraeg yn eich Sefydliad Addysg Uwch i ddeall y gofynion a sut y gallan nhw helpu. Ystyriwch y capasiti i ddarparu drwy gyfrwng y Gymraeg (e.e. staff, adnoddau, asesu, arholi allanol) a chynlluniwch ac amlinellwch y costau yn unol â hynny.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600"/>
              </a:spcAft>
            </a:pPr>
            <a:r>
              <a:rPr lang="cy-GB" dirty="0">
                <a:effectLst/>
                <a:latin typeface="Calibri" panose="020F0502020204030204" pitchFamily="34" charset="0"/>
                <a:ea typeface="Calibri" panose="020F0502020204030204" pitchFamily="34" charset="0"/>
                <a:cs typeface="Calibri" panose="020F0502020204030204" pitchFamily="34" charset="0"/>
              </a:rPr>
              <a:t>Mae gan y </a:t>
            </a:r>
            <a:r>
              <a:rPr lang="cy-GB" u="sng" dirty="0">
                <a:solidFill>
                  <a:srgbClr val="4472C4"/>
                </a:solidFill>
                <a:effectLst/>
                <a:latin typeface="Calibri" panose="020F0502020204030204" pitchFamily="34" charset="0"/>
                <a:ea typeface="Calibri" panose="020F0502020204030204" pitchFamily="34" charset="0"/>
                <a:cs typeface="Calibri" panose="020F0502020204030204" pitchFamily="34" charset="0"/>
                <a:hlinkClick r:id="rId3"/>
              </a:rPr>
              <a:t>Coleg Cymraeg Cenedlaethol</a:t>
            </a:r>
            <a:r>
              <a:rPr lang="cy-GB"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gryn brofiad ac arbenigedd yn datblygu darpariaeth Gymraeg mewn Sefydliadau Addysg Uwch yng Nghymru, ac efallai y gallan nhw roi cyngor ac arweiniad am y cyfleoedd a’r heriau a allai’ch wynebu.</a:t>
            </a:r>
            <a:r>
              <a:rPr lang="cy-GB" dirty="0">
                <a:effectLst/>
                <a:latin typeface="Calibri" panose="020F0502020204030204" pitchFamily="34" charset="0"/>
                <a:ea typeface="Calibri" panose="020F0502020204030204" pitchFamily="34" charset="0"/>
                <a:cs typeface="Calibri" panose="020F0502020204030204" pitchFamily="34" charset="0"/>
              </a:rPr>
              <a:t> </a:t>
            </a:r>
            <a:r>
              <a:rPr lang="cy-GB"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Yn fwy penodol, efallai y gall y Coleg weithio gyda chi i sicrhau bod y ddarpariaeth ar y cyd yn canfod cyfleoedd i ddatblygu a chryfhau’r ddarpariaeth Gymraeg ymhellach.</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Action Button: Go to Beginning 13">
            <a:hlinkClick r:id="rId4" action="ppaction://hlinksldjump" highlightClick="1"/>
            <a:extLst>
              <a:ext uri="{FF2B5EF4-FFF2-40B4-BE49-F238E27FC236}">
                <a16:creationId xmlns:a16="http://schemas.microsoft.com/office/drawing/2014/main" id="{D5F18880-3CBA-4E82-A1B8-4C6381A1487B}"/>
              </a:ext>
            </a:extLst>
          </p:cNvPr>
          <p:cNvSpPr/>
          <p:nvPr/>
        </p:nvSpPr>
        <p:spPr>
          <a:xfrm>
            <a:off x="493321" y="83943"/>
            <a:ext cx="288000" cy="288000"/>
          </a:xfrm>
          <a:prstGeom prst="actionButtonBeginning">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49D2DDA-A988-4B72-ADB5-52B9228F079A}"/>
              </a:ext>
            </a:extLst>
          </p:cNvPr>
          <p:cNvSpPr txBox="1"/>
          <p:nvPr/>
        </p:nvSpPr>
        <p:spPr>
          <a:xfrm>
            <a:off x="493321" y="817200"/>
            <a:ext cx="11196000" cy="1648150"/>
          </a:xfrm>
          <a:prstGeom prst="rect">
            <a:avLst/>
          </a:prstGeom>
          <a:noFill/>
        </p:spPr>
        <p:style>
          <a:lnRef idx="2">
            <a:schemeClr val="accent1"/>
          </a:lnRef>
          <a:fillRef idx="1">
            <a:schemeClr val="lt1"/>
          </a:fillRef>
          <a:effectRef idx="0">
            <a:schemeClr val="accent1"/>
          </a:effectRef>
          <a:fontRef idx="minor">
            <a:schemeClr val="dk1"/>
          </a:fontRef>
        </p:style>
        <p:txBody>
          <a:bodyPr wrap="square">
            <a:noAutofit/>
          </a:bodyPr>
          <a:lstStyle/>
          <a:p>
            <a:pPr>
              <a:lnSpc>
                <a:spcPct val="110000"/>
              </a:lnSpc>
              <a:spcBef>
                <a:spcPts val="600"/>
              </a:spcBef>
              <a:spcAft>
                <a:spcPts val="600"/>
              </a:spcAft>
            </a:pPr>
            <a:r>
              <a:rPr lang="cy-GB" sz="1200" b="1" dirty="0">
                <a:effectLst/>
                <a:latin typeface="Calibri" panose="020F0502020204030204" pitchFamily="34" charset="0"/>
                <a:ea typeface="Times New Roman" panose="02020603050405020304" pitchFamily="18" charset="0"/>
              </a:rPr>
              <a:t>Cynnal ymchwil i’r farchnad i roi tystiolaeth o’r cyfleoedd cyflogaeth, disgwyliadau cyflogwyr, a gofynion cyrff Proffesiynol, Statudol a Rheoleiddiol</a:t>
            </a:r>
            <a:endParaRPr lang="en-GB" sz="1200" b="1" dirty="0">
              <a:effectLst/>
              <a:latin typeface="Times New Roman" panose="02020603050405020304" pitchFamily="18" charset="0"/>
              <a:ea typeface="Times New Roman" panose="02020603050405020304" pitchFamily="18" charset="0"/>
            </a:endParaRPr>
          </a:p>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Ewch ati i ganfod beth fydd y manteision o ran sgiliau a chyflogaeth i fyfyrwyr a fydd yn astudio o dan y ddarpariaeth ar y cyd. Beth yw’r cyfleoedd cyflogaeth, pa sgiliau fyddan nhw’n eu meithrin, beth yw’r galw am y sgiliau hynny? Gweithiwch gyda busnesau a diwydiant yn uniongyrchol, neu drwy’r </a:t>
            </a:r>
            <a:r>
              <a:rPr lang="cy-GB" sz="11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5"/>
              </a:rPr>
              <a:t>Partneriaethau Sgiliau Rhanbarthol</a:t>
            </a:r>
            <a:r>
              <a:rPr lang="cy-GB" sz="1100" dirty="0">
                <a:effectLst/>
                <a:latin typeface="Calibri" panose="020F0502020204030204" pitchFamily="34" charset="0"/>
                <a:ea typeface="Calibri" panose="020F0502020204030204" pitchFamily="34" charset="0"/>
                <a:cs typeface="Times New Roman" panose="02020603050405020304" pitchFamily="18" charset="0"/>
              </a:rPr>
              <a:t> i ganfod pa sgiliau y maen nhw am i raddedigion eu meddu, ac ewch ati i gynnwys y rhain yn y ddarpariaeth.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cy-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Gall arolygon o sgiliau gweithwyr ac adroddiadau am y data hynny hefyd roi gwybodaeth ddefnyddiol (chwiliwch am yr arolygon a’r adroddiadau diweddaraf ar y rhyngrwyd).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Os oes gan eich pwnc chi </a:t>
            </a:r>
            <a:r>
              <a:rPr lang="cy-GB" sz="1100"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6"/>
              </a:rPr>
              <a:t>Gorff Proffesiynol, Statudol a Rheoleiddiol</a:t>
            </a:r>
            <a:r>
              <a:rPr lang="cy-GB" sz="1100" dirty="0">
                <a:effectLst/>
                <a:latin typeface="Calibri" panose="020F0502020204030204" pitchFamily="34" charset="0"/>
                <a:ea typeface="Calibri" panose="020F0502020204030204" pitchFamily="34" charset="0"/>
                <a:cs typeface="Times New Roman" panose="02020603050405020304" pitchFamily="18" charset="0"/>
              </a:rPr>
              <a:t>, cofiwch ymgynghori â nhw am y syniad, y dyluniad a’r gwaith datblygu, gan y gallen nhw osod safonau ac y bydd angen iddyn nhw gymeradwyo’r cynnwys. </a:t>
            </a:r>
            <a:endParaRPr lang="en-GB" sz="1100" dirty="0">
              <a:solidFill>
                <a:schemeClr val="tx1"/>
              </a:solidFill>
              <a:effectLst/>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1FC26610-4C49-47DF-A087-AB5CD759E43B}"/>
              </a:ext>
            </a:extLst>
          </p:cNvPr>
          <p:cNvSpPr/>
          <p:nvPr/>
        </p:nvSpPr>
        <p:spPr>
          <a:xfrm>
            <a:off x="493321" y="4288326"/>
            <a:ext cx="4026310" cy="324820"/>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spcAft>
                <a:spcPts val="800"/>
              </a:spcAft>
            </a:pPr>
            <a:r>
              <a:rPr lang="cy-GB" sz="1400" dirty="0">
                <a:effectLst/>
                <a:latin typeface="Calibri" panose="020F0502020204030204" pitchFamily="34" charset="0"/>
                <a:ea typeface="Calibri" panose="020F0502020204030204" pitchFamily="34" charset="0"/>
                <a:cs typeface="Times New Roman" panose="02020603050405020304" pitchFamily="18" charset="0"/>
              </a:rPr>
              <a:t>Porth i benderfynu bwrw ymlaen â chynnig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293C82CD-5435-4C86-8F28-9E7CE4D275AD}"/>
              </a:ext>
            </a:extLst>
          </p:cNvPr>
          <p:cNvSpPr txBox="1"/>
          <p:nvPr/>
        </p:nvSpPr>
        <p:spPr>
          <a:xfrm>
            <a:off x="418077" y="4771240"/>
            <a:ext cx="11243147" cy="455446"/>
          </a:xfrm>
          <a:prstGeom prst="rect">
            <a:avLst/>
          </a:prstGeom>
          <a:noFill/>
        </p:spPr>
        <p:txBody>
          <a:bodyPr wrap="square">
            <a:spAutoFit/>
          </a:bodyPr>
          <a:lstStyle/>
          <a:p>
            <a:pPr algn="just">
              <a:lnSpc>
                <a:spcPct val="110000"/>
              </a:lnSpc>
              <a:spcAft>
                <a:spcPts val="6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Bydd angen cymeradwyaeth ar lefel y Brifysgol / Coleg / Cyfadran (yn dibynnu ar eich Sefydliad Addysg Uwch) er mwyn bwrw ymlaen i ysgrifennu cynnig llawn. Er enghraifft, bydd Pennaeth yr Ysgol (neu rywun cyfatebol) yn trafod y syniad â’r Deon (neu rywun cyfatebol) ac yn penderfynu a ddylid ddatblygu hyn yn gynnig llawn ar gyfer y ddarpariaeth newydd.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3BFCFDE-3A38-4785-AF3F-BD19CC1329AE}"/>
              </a:ext>
            </a:extLst>
          </p:cNvPr>
          <p:cNvSpPr txBox="1"/>
          <p:nvPr/>
        </p:nvSpPr>
        <p:spPr>
          <a:xfrm>
            <a:off x="986352" y="46208"/>
            <a:ext cx="5772668" cy="369332"/>
          </a:xfrm>
          <a:prstGeom prst="rect">
            <a:avLst/>
          </a:prstGeom>
          <a:solidFill>
            <a:srgbClr val="77B3D2"/>
          </a:solidFill>
          <a:ln>
            <a:solidFill>
              <a:schemeClr val="accent1"/>
            </a:solidFill>
          </a:ln>
        </p:spPr>
        <p:txBody>
          <a:bodyPr wrap="square" rtlCol="0">
            <a:spAutoFit/>
          </a:bodyPr>
          <a:lstStyle/>
          <a:p>
            <a:r>
              <a:rPr lang="en-GB" b="1" dirty="0"/>
              <a:t>1.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Y Syniad a’r Cynnig Cychwynnol: Y Prif Weithgareddau</a:t>
            </a:r>
            <a:endParaRPr lang="en-GB" b="1" dirty="0"/>
          </a:p>
        </p:txBody>
      </p:sp>
    </p:spTree>
    <p:extLst>
      <p:ext uri="{BB962C8B-B14F-4D97-AF65-F5344CB8AC3E}">
        <p14:creationId xmlns:p14="http://schemas.microsoft.com/office/powerpoint/2010/main" val="1365746329"/>
      </p:ext>
    </p:extLst>
  </p:cSld>
  <p:clrMapOvr>
    <a:masterClrMapping/>
  </p:clrMapOvr>
</p:sld>
</file>

<file path=ppt/theme/theme1.xml><?xml version="1.0" encoding="utf-8"?>
<a:theme xmlns:a="http://schemas.openxmlformats.org/drawingml/2006/main" name="Retrospect">
  <a:themeElements>
    <a:clrScheme name="Custom 11">
      <a:dk1>
        <a:sysClr val="windowText" lastClr="000000"/>
      </a:dk1>
      <a:lt1>
        <a:sysClr val="window" lastClr="FFFFFF"/>
      </a:lt1>
      <a:dk2>
        <a:srgbClr val="455F51"/>
      </a:dk2>
      <a:lt2>
        <a:srgbClr val="E2DFCC"/>
      </a:lt2>
      <a:accent1>
        <a:srgbClr val="4E9040"/>
      </a:accent1>
      <a:accent2>
        <a:srgbClr val="BC2024"/>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6924</Words>
  <Application>Microsoft Office PowerPoint</Application>
  <PresentationFormat>Widescreen</PresentationFormat>
  <Paragraphs>254</Paragraphs>
  <Slides>23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23</vt:i4>
      </vt:variant>
    </vt:vector>
  </HeadingPairs>
  <TitlesOfParts>
    <vt:vector size="32" baseType="lpstr">
      <vt:lpstr>Arial</vt:lpstr>
      <vt:lpstr>Calibri</vt:lpstr>
      <vt:lpstr>Calibri Light</vt:lpstr>
      <vt:lpstr>Symbol</vt:lpstr>
      <vt:lpstr>Times New Roman</vt:lpstr>
      <vt:lpstr>Retrospect</vt:lpstr>
      <vt:lpstr>Document</vt:lpstr>
      <vt:lpstr>Worksheet</vt:lpstr>
      <vt:lpstr>Packager Shell Object</vt:lpstr>
      <vt:lpstr>Darpariaeth ar y Cyd:  Y Siwrnai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2022-03-21T11:37:34Z</dcterms:created>
  <dcterms:modified xsi:type="dcterms:W3CDTF">2022-03-21T11:38:36Z</dcterms:modified>
</cp:coreProperties>
</file>