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6"/>
  </p:notesMasterIdLst>
  <p:sldIdLst>
    <p:sldId id="256" r:id="rId2"/>
    <p:sldId id="258" r:id="rId3"/>
    <p:sldId id="257" r:id="rId4"/>
    <p:sldId id="259" r:id="rId5"/>
    <p:sldId id="263" r:id="rId6"/>
    <p:sldId id="264" r:id="rId7"/>
    <p:sldId id="265" r:id="rId8"/>
    <p:sldId id="262" r:id="rId9"/>
    <p:sldId id="266" r:id="rId10"/>
    <p:sldId id="267" r:id="rId11"/>
    <p:sldId id="268" r:id="rId12"/>
    <p:sldId id="260" r:id="rId13"/>
    <p:sldId id="26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453" autoAdjust="0"/>
  </p:normalViewPr>
  <p:slideViewPr>
    <p:cSldViewPr snapToGrid="0">
      <p:cViewPr varScale="1">
        <p:scale>
          <a:sx n="95" d="100"/>
          <a:sy n="95" d="100"/>
        </p:scale>
        <p:origin x="1710" y="84"/>
      </p:cViewPr>
      <p:guideLst/>
    </p:cSldViewPr>
  </p:slideViewPr>
  <p:outlineViewPr>
    <p:cViewPr>
      <p:scale>
        <a:sx n="33" d="100"/>
        <a:sy n="33" d="100"/>
      </p:scale>
      <p:origin x="0" y="-2760"/>
    </p:cViewPr>
  </p:outlineViewPr>
  <p:notesTextViewPr>
    <p:cViewPr>
      <p:scale>
        <a:sx n="1" d="1"/>
        <a:sy n="1" d="1"/>
      </p:scale>
      <p:origin x="0" y="0"/>
    </p:cViewPr>
  </p:notesTextViewPr>
  <p:notesViewPr>
    <p:cSldViewPr snapToGrid="0">
      <p:cViewPr varScale="1">
        <p:scale>
          <a:sx n="53" d="100"/>
          <a:sy n="53" d="100"/>
        </p:scale>
        <p:origin x="26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C08AE-7D1D-4D2C-B91F-D525A3DDB49A}" type="datetimeFigureOut">
              <a:rPr lang="en-GB" smtClean="0"/>
              <a:t>26/06/2018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654D7-0FD6-4477-816C-0F73E15320EC}" type="slidenum">
              <a:rPr lang="en-GB" smtClean="0"/>
              <a:t>‹#›</a:t>
            </a:fld>
            <a:endParaRPr lang="en-GB"/>
          </a:p>
        </p:txBody>
      </p:sp>
    </p:spTree>
    <p:extLst>
      <p:ext uri="{BB962C8B-B14F-4D97-AF65-F5344CB8AC3E}">
        <p14:creationId xmlns:p14="http://schemas.microsoft.com/office/powerpoint/2010/main" val="365460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original TESTA research notes give a guide to conducting a focus group with students as part</a:t>
            </a:r>
            <a:r>
              <a:rPr lang="en-GB" baseline="0" dirty="0"/>
              <a:t> of the TESTA process. </a:t>
            </a:r>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3</a:t>
            </a:fld>
            <a:endParaRPr lang="en-GB"/>
          </a:p>
        </p:txBody>
      </p:sp>
    </p:spTree>
    <p:extLst>
      <p:ext uri="{BB962C8B-B14F-4D97-AF65-F5344CB8AC3E}">
        <p14:creationId xmlns:p14="http://schemas.microsoft.com/office/powerpoint/2010/main" val="279015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13</a:t>
            </a:fld>
            <a:endParaRPr lang="en-GB"/>
          </a:p>
        </p:txBody>
      </p:sp>
    </p:spTree>
    <p:extLst>
      <p:ext uri="{BB962C8B-B14F-4D97-AF65-F5344CB8AC3E}">
        <p14:creationId xmlns:p14="http://schemas.microsoft.com/office/powerpoint/2010/main" val="195284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14</a:t>
            </a:fld>
            <a:endParaRPr lang="en-GB"/>
          </a:p>
        </p:txBody>
      </p:sp>
    </p:spTree>
    <p:extLst>
      <p:ext uri="{BB962C8B-B14F-4D97-AF65-F5344CB8AC3E}">
        <p14:creationId xmlns:p14="http://schemas.microsoft.com/office/powerpoint/2010/main" val="366860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typical responses from students in different disciplines but what is this really telling us????</a:t>
            </a:r>
          </a:p>
        </p:txBody>
      </p:sp>
      <p:sp>
        <p:nvSpPr>
          <p:cNvPr id="4" name="Slide Number Placeholder 3"/>
          <p:cNvSpPr>
            <a:spLocks noGrp="1"/>
          </p:cNvSpPr>
          <p:nvPr>
            <p:ph type="sldNum" sz="quarter" idx="10"/>
          </p:nvPr>
        </p:nvSpPr>
        <p:spPr/>
        <p:txBody>
          <a:bodyPr/>
          <a:lstStyle/>
          <a:p>
            <a:fld id="{9A5654D7-0FD6-4477-816C-0F73E15320EC}" type="slidenum">
              <a:rPr lang="en-GB" smtClean="0"/>
              <a:t>4</a:t>
            </a:fld>
            <a:endParaRPr lang="en-GB"/>
          </a:p>
        </p:txBody>
      </p:sp>
    </p:spTree>
    <p:extLst>
      <p:ext uri="{BB962C8B-B14F-4D97-AF65-F5344CB8AC3E}">
        <p14:creationId xmlns:p14="http://schemas.microsoft.com/office/powerpoint/2010/main" val="9910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discrepancies between staff and students’ perceptions of feedback and assessment practices – analysis of TESTA data from one HE institution</a:t>
            </a:r>
          </a:p>
          <a:p>
            <a:endParaRPr lang="en-US" dirty="0"/>
          </a:p>
          <a:p>
            <a:r>
              <a:rPr lang="en-US" dirty="0"/>
              <a:t>The University of Greenwich  is actually telling us what every piece of research has told us before! </a:t>
            </a:r>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5</a:t>
            </a:fld>
            <a:endParaRPr lang="en-GB"/>
          </a:p>
        </p:txBody>
      </p:sp>
    </p:spTree>
    <p:extLst>
      <p:ext uri="{BB962C8B-B14F-4D97-AF65-F5344CB8AC3E}">
        <p14:creationId xmlns:p14="http://schemas.microsoft.com/office/powerpoint/2010/main" val="150298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Academic freedom/ professional judgement/ staff management/</a:t>
            </a:r>
            <a:r>
              <a:rPr lang="en-GB" baseline="0" dirty="0"/>
              <a:t> lack of ongoing debate and discussion within the institution/ lack of CPD/ deference to experience? </a:t>
            </a:r>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6</a:t>
            </a:fld>
            <a:endParaRPr lang="en-GB"/>
          </a:p>
        </p:txBody>
      </p:sp>
    </p:spTree>
    <p:extLst>
      <p:ext uri="{BB962C8B-B14F-4D97-AF65-F5344CB8AC3E}">
        <p14:creationId xmlns:p14="http://schemas.microsoft.com/office/powerpoint/2010/main" val="366102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https://youtu.be/55fqjw2J1vI</a:t>
            </a:r>
          </a:p>
          <a:p>
            <a:r>
              <a:rPr lang="en-GB" dirty="0"/>
              <a:t> Sometimes research can</a:t>
            </a:r>
            <a:r>
              <a:rPr lang="en-GB" baseline="0" dirty="0"/>
              <a:t> look at little like this…….</a:t>
            </a:r>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7</a:t>
            </a:fld>
            <a:endParaRPr lang="en-GB"/>
          </a:p>
        </p:txBody>
      </p:sp>
    </p:spTree>
    <p:extLst>
      <p:ext uri="{BB962C8B-B14F-4D97-AF65-F5344CB8AC3E}">
        <p14:creationId xmlns:p14="http://schemas.microsoft.com/office/powerpoint/2010/main" val="62368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 TESTA to the individual institution and implementing it across</a:t>
            </a:r>
            <a:r>
              <a:rPr lang="en-GB" baseline="0" dirty="0"/>
              <a:t> the University has highlighted local practice at University, School and Programme Level. </a:t>
            </a:r>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8</a:t>
            </a:fld>
            <a:endParaRPr lang="en-GB"/>
          </a:p>
        </p:txBody>
      </p:sp>
    </p:spTree>
    <p:extLst>
      <p:ext uri="{BB962C8B-B14F-4D97-AF65-F5344CB8AC3E}">
        <p14:creationId xmlns:p14="http://schemas.microsoft.com/office/powerpoint/2010/main" val="272925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a:t>
            </a:r>
            <a:r>
              <a:rPr lang="en-GB" baseline="0" dirty="0"/>
              <a:t> programme I teach, we decided to peer review feedback, different from moderation with clear outcomes we agreed upon using conditions for effective feedback. </a:t>
            </a:r>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9</a:t>
            </a:fld>
            <a:endParaRPr lang="en-GB"/>
          </a:p>
        </p:txBody>
      </p:sp>
    </p:spTree>
    <p:extLst>
      <p:ext uri="{BB962C8B-B14F-4D97-AF65-F5344CB8AC3E}">
        <p14:creationId xmlns:p14="http://schemas.microsoft.com/office/powerpoint/2010/main" val="330773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10</a:t>
            </a:fld>
            <a:endParaRPr lang="en-GB"/>
          </a:p>
        </p:txBody>
      </p:sp>
    </p:spTree>
    <p:extLst>
      <p:ext uri="{BB962C8B-B14F-4D97-AF65-F5344CB8AC3E}">
        <p14:creationId xmlns:p14="http://schemas.microsoft.com/office/powerpoint/2010/main" val="59015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remains true but professional judgement must be questioned, revealed</a:t>
            </a:r>
            <a:r>
              <a:rPr lang="en-GB" baseline="0" dirty="0"/>
              <a:t> and at programme level even perhaps scrutinised? </a:t>
            </a:r>
            <a:endParaRPr lang="en-GB" dirty="0"/>
          </a:p>
        </p:txBody>
      </p:sp>
      <p:sp>
        <p:nvSpPr>
          <p:cNvPr id="4" name="Slide Number Placeholder 3"/>
          <p:cNvSpPr>
            <a:spLocks noGrp="1"/>
          </p:cNvSpPr>
          <p:nvPr>
            <p:ph type="sldNum" sz="quarter" idx="10"/>
          </p:nvPr>
        </p:nvSpPr>
        <p:spPr/>
        <p:txBody>
          <a:bodyPr/>
          <a:lstStyle/>
          <a:p>
            <a:fld id="{9A5654D7-0FD6-4477-816C-0F73E15320EC}" type="slidenum">
              <a:rPr lang="en-GB" smtClean="0"/>
              <a:t>12</a:t>
            </a:fld>
            <a:endParaRPr lang="en-GB"/>
          </a:p>
        </p:txBody>
      </p:sp>
    </p:spTree>
    <p:extLst>
      <p:ext uri="{BB962C8B-B14F-4D97-AF65-F5344CB8AC3E}">
        <p14:creationId xmlns:p14="http://schemas.microsoft.com/office/powerpoint/2010/main" val="326230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3A4273-2025-4A39-8141-6D15467F3865}"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152566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3A4273-2025-4A39-8141-6D15467F3865}"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163592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3A4273-2025-4A39-8141-6D15467F3865}"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253964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3A4273-2025-4A39-8141-6D15467F3865}"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33216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A4273-2025-4A39-8141-6D15467F3865}"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81931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3A4273-2025-4A39-8141-6D15467F3865}"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85867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3A4273-2025-4A39-8141-6D15467F3865}" type="datetimeFigureOut">
              <a:rPr lang="en-GB" smtClean="0"/>
              <a:t>26/06/2018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343046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3A4273-2025-4A39-8141-6D15467F3865}" type="datetimeFigureOut">
              <a:rPr lang="en-GB" smtClean="0"/>
              <a:t>26/06/2018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8312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A4273-2025-4A39-8141-6D15467F3865}" type="datetimeFigureOut">
              <a:rPr lang="en-GB" smtClean="0"/>
              <a:t>26/06/2018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326404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A4273-2025-4A39-8141-6D15467F3865}"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209303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A4273-2025-4A39-8141-6D15467F3865}"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0FE0DB-398E-49AC-83CB-950D5F8121FC}" type="slidenum">
              <a:rPr lang="en-GB" smtClean="0"/>
              <a:t>‹#›</a:t>
            </a:fld>
            <a:endParaRPr lang="en-GB"/>
          </a:p>
        </p:txBody>
      </p:sp>
    </p:spTree>
    <p:extLst>
      <p:ext uri="{BB962C8B-B14F-4D97-AF65-F5344CB8AC3E}">
        <p14:creationId xmlns:p14="http://schemas.microsoft.com/office/powerpoint/2010/main" val="406425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A4273-2025-4A39-8141-6D15467F3865}" type="datetimeFigureOut">
              <a:rPr lang="en-GB" smtClean="0"/>
              <a:t>26/06/2018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FE0DB-398E-49AC-83CB-950D5F8121FC}" type="slidenum">
              <a:rPr lang="en-GB" smtClean="0"/>
              <a:t>‹#›</a:t>
            </a:fld>
            <a:endParaRPr lang="en-GB"/>
          </a:p>
        </p:txBody>
      </p:sp>
    </p:spTree>
    <p:extLst>
      <p:ext uri="{BB962C8B-B14F-4D97-AF65-F5344CB8AC3E}">
        <p14:creationId xmlns:p14="http://schemas.microsoft.com/office/powerpoint/2010/main" val="4187424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55fqjw2J1v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55fqjw2J1vI"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What has TESTA ever done for us?"/>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627633" y="549816"/>
            <a:ext cx="7919779" cy="4546620"/>
          </a:xfrm>
          <a:prstGeom prst="rect">
            <a:avLst/>
          </a:prstGeom>
          <a:ln>
            <a:solidFill>
              <a:schemeClr val="accent5">
                <a:lumMod val="75000"/>
              </a:schemeClr>
            </a:solidFill>
          </a:ln>
        </p:spPr>
      </p:pic>
      <p:sp>
        <p:nvSpPr>
          <p:cNvPr id="6" name="TextBox 5"/>
          <p:cNvSpPr txBox="1"/>
          <p:nvPr/>
        </p:nvSpPr>
        <p:spPr>
          <a:xfrm>
            <a:off x="1627633" y="5315815"/>
            <a:ext cx="8321510" cy="1138773"/>
          </a:xfrm>
          <a:prstGeom prst="rect">
            <a:avLst/>
          </a:prstGeom>
          <a:noFill/>
        </p:spPr>
        <p:txBody>
          <a:bodyPr wrap="square" rtlCol="0">
            <a:spAutoFit/>
          </a:bodyPr>
          <a:lstStyle/>
          <a:p>
            <a:r>
              <a:rPr lang="en-GB" sz="3200" dirty="0">
                <a:solidFill>
                  <a:srgbClr val="0070C0"/>
                </a:solidFill>
              </a:rPr>
              <a:t>What has TESTA ever done for us?</a:t>
            </a:r>
            <a:r>
              <a:rPr lang="en-GB" dirty="0">
                <a:solidFill>
                  <a:srgbClr val="0070C0"/>
                </a:solidFill>
              </a:rPr>
              <a:t>		</a:t>
            </a:r>
          </a:p>
          <a:p>
            <a:r>
              <a:rPr lang="en-GB" dirty="0">
                <a:solidFill>
                  <a:srgbClr val="0070C0"/>
                </a:solidFill>
              </a:rPr>
              <a:t>Lynn Boyle University of Dundee</a:t>
            </a:r>
          </a:p>
          <a:p>
            <a:r>
              <a:rPr lang="en-GB" dirty="0">
                <a:solidFill>
                  <a:srgbClr val="0070C0"/>
                </a:solidFill>
              </a:rPr>
              <a:t>@</a:t>
            </a:r>
            <a:r>
              <a:rPr lang="en-GB" dirty="0" err="1">
                <a:solidFill>
                  <a:srgbClr val="0070C0"/>
                </a:solidFill>
              </a:rPr>
              <a:t>Boyledsweetie</a:t>
            </a:r>
            <a:r>
              <a:rPr lang="en-GB" dirty="0">
                <a:solidFill>
                  <a:srgbClr val="0070C0"/>
                </a:solidFill>
              </a:rPr>
              <a:t>  </a:t>
            </a:r>
          </a:p>
        </p:txBody>
      </p:sp>
    </p:spTree>
    <p:extLst>
      <p:ext uri="{BB962C8B-B14F-4D97-AF65-F5344CB8AC3E}">
        <p14:creationId xmlns:p14="http://schemas.microsoft.com/office/powerpoint/2010/main" val="223751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3412"/>
            <a:ext cx="10515600" cy="5773551"/>
          </a:xfrm>
        </p:spPr>
        <p:txBody>
          <a:bodyPr>
            <a:normAutofit fontScale="92500" lnSpcReduction="20000"/>
          </a:bodyPr>
          <a:lstStyle/>
          <a:p>
            <a:pPr marL="0" indent="0">
              <a:lnSpc>
                <a:spcPct val="150000"/>
              </a:lnSpc>
              <a:buNone/>
            </a:pPr>
            <a:r>
              <a:rPr lang="en-GB" dirty="0"/>
              <a:t>I found the process a little embarrassing as I ensured I had sent a piece of feedback which had been selected at random and sent to the team without reviewing it. However this ensured a process that was honest and open! The process was most useful once the team relaxed and we opened the process to a general professional discussion rather than going through each of the peer review questions. I know that I use work load as an excuse for accuracy, but this in reality is really due to speed and haste. In places I was surprised about how vague I was being and despite know the importance of the language of feedback where language did not in fact align with the grade. I enjoyed the discussion around consistency of team feedback but retaining individuality in approach and style. </a:t>
            </a:r>
          </a:p>
          <a:p>
            <a:endParaRPr lang="en-GB" dirty="0"/>
          </a:p>
        </p:txBody>
      </p:sp>
    </p:spTree>
    <p:extLst>
      <p:ext uri="{BB962C8B-B14F-4D97-AF65-F5344CB8AC3E}">
        <p14:creationId xmlns:p14="http://schemas.microsoft.com/office/powerpoint/2010/main" val="64558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key points I will be using as an aide memoire in future feedback are;</a:t>
            </a:r>
            <a:br>
              <a:rPr lang="en-US" dirty="0"/>
            </a:br>
            <a:endParaRPr lang="en-GB" dirty="0"/>
          </a:p>
        </p:txBody>
      </p:sp>
      <p:sp>
        <p:nvSpPr>
          <p:cNvPr id="3" name="Content Placeholder 2"/>
          <p:cNvSpPr>
            <a:spLocks noGrp="1"/>
          </p:cNvSpPr>
          <p:nvPr>
            <p:ph idx="1"/>
          </p:nvPr>
        </p:nvSpPr>
        <p:spPr/>
        <p:txBody>
          <a:bodyPr>
            <a:normAutofit lnSpcReduction="10000"/>
          </a:bodyPr>
          <a:lstStyle/>
          <a:p>
            <a:r>
              <a:rPr lang="en-US" dirty="0"/>
              <a:t>Avoid language which does not model advice, however keep some phrases which reflect my feedback style and could be seen as conversational</a:t>
            </a:r>
          </a:p>
          <a:p>
            <a:r>
              <a:rPr lang="en-US" dirty="0"/>
              <a:t>Be explicit and give a clear example to demonstrate what is being advised for changes in the future, avoid being vague. </a:t>
            </a:r>
          </a:p>
          <a:p>
            <a:r>
              <a:rPr lang="en-US" dirty="0"/>
              <a:t>Align the feedback with the criteria very carefully to the criteria</a:t>
            </a:r>
          </a:p>
          <a:p>
            <a:r>
              <a:rPr lang="en-US" dirty="0"/>
              <a:t>Use some model phrases where applicable and paraphrase the rubric for clarity.</a:t>
            </a:r>
          </a:p>
          <a:p>
            <a:r>
              <a:rPr lang="en-US" dirty="0"/>
              <a:t>Take a coffee break and re read feedback, perhaps even read it out loud to avoid ever writing ‘stud diary’ ever again.</a:t>
            </a:r>
          </a:p>
          <a:p>
            <a:endParaRPr lang="en-GB" dirty="0"/>
          </a:p>
        </p:txBody>
      </p:sp>
    </p:spTree>
    <p:extLst>
      <p:ext uri="{BB962C8B-B14F-4D97-AF65-F5344CB8AC3E}">
        <p14:creationId xmlns:p14="http://schemas.microsoft.com/office/powerpoint/2010/main" val="242971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224" y="1247401"/>
            <a:ext cx="10515600" cy="1845422"/>
          </a:xfrm>
        </p:spPr>
        <p:txBody>
          <a:bodyPr/>
          <a:lstStyle/>
          <a:p>
            <a:pPr marL="0" indent="0">
              <a:buNone/>
            </a:pPr>
            <a:r>
              <a:rPr lang="en-US" i="1" dirty="0"/>
              <a:t>“feedback is provided as part of an assessment process that uses both partially explicated criteria and </a:t>
            </a:r>
            <a:r>
              <a:rPr lang="en-US" i="1" dirty="0">
                <a:solidFill>
                  <a:srgbClr val="FFFF00"/>
                </a:solidFill>
              </a:rPr>
              <a:t>professional judgement</a:t>
            </a:r>
            <a:r>
              <a:rPr lang="en-US" i="1" dirty="0"/>
              <a:t>” </a:t>
            </a:r>
          </a:p>
          <a:p>
            <a:pPr marL="0" indent="0">
              <a:buNone/>
            </a:pPr>
            <a:r>
              <a:rPr lang="en-US" dirty="0"/>
              <a:t>(O’Donovan, B., Price, M. and Rust, C. 2008)</a:t>
            </a:r>
            <a:endParaRPr lang="en-GB" dirty="0"/>
          </a:p>
        </p:txBody>
      </p:sp>
    </p:spTree>
    <p:extLst>
      <p:ext uri="{BB962C8B-B14F-4D97-AF65-F5344CB8AC3E}">
        <p14:creationId xmlns:p14="http://schemas.microsoft.com/office/powerpoint/2010/main" val="60239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 is time to take ACTION………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9106" y="1572500"/>
            <a:ext cx="7019365" cy="4011066"/>
          </a:xfrm>
        </p:spPr>
      </p:pic>
    </p:spTree>
    <p:extLst>
      <p:ext uri="{BB962C8B-B14F-4D97-AF65-F5344CB8AC3E}">
        <p14:creationId xmlns:p14="http://schemas.microsoft.com/office/powerpoint/2010/main" val="18192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Gibbs, G. (2006) How Assessment Frames Student Learning. York. Higher Education Academy </a:t>
            </a:r>
          </a:p>
          <a:p>
            <a:pPr marL="0" indent="0">
              <a:buNone/>
            </a:pPr>
            <a:r>
              <a:rPr lang="en-US" dirty="0"/>
              <a:t>O’Donovan, B., Price, M. and Rust, C. 2008. Developing student understanding of assessment standards: A nested hierarchy of approaches. Teaching in Higher Education, 13(2): 205–16.</a:t>
            </a:r>
          </a:p>
          <a:p>
            <a:pPr marL="0" indent="0">
              <a:buNone/>
            </a:pPr>
            <a:r>
              <a:rPr lang="en-US" dirty="0"/>
              <a:t>Lea, J. (2015) Enhancing Learning and Teaching in Higher Education. Maidenhead. Open University Press </a:t>
            </a:r>
          </a:p>
          <a:p>
            <a:pPr marL="0" indent="0">
              <a:buNone/>
            </a:pPr>
            <a:r>
              <a:rPr lang="en-US" dirty="0"/>
              <a:t>Mann, S.J. 2001. Alternative perspectives on the student experience: Alienation and engagement. Studies in Higher Education, 26(1): 7–20.</a:t>
            </a:r>
          </a:p>
          <a:p>
            <a:pPr marL="0" indent="0">
              <a:buNone/>
            </a:pPr>
            <a:r>
              <a:rPr lang="en-US" dirty="0" err="1"/>
              <a:t>NmcC</a:t>
            </a:r>
            <a:r>
              <a:rPr lang="en-US" dirty="0"/>
              <a:t> (2009) Monty Python’s Life of Brian – Scene 21 The committee meeting Available at: </a:t>
            </a:r>
            <a:r>
              <a:rPr lang="en-US" dirty="0">
                <a:hlinkClick r:id="rId3"/>
              </a:rPr>
              <a:t>https://youtu.be/55fqjw2J1vI</a:t>
            </a:r>
            <a:r>
              <a:rPr lang="en-US" dirty="0"/>
              <a:t> </a:t>
            </a:r>
          </a:p>
          <a:p>
            <a:pPr marL="0" indent="0">
              <a:buNone/>
            </a:pPr>
            <a:r>
              <a:rPr lang="en-US" dirty="0"/>
              <a:t>Pazio, M. (2016)The discrepancies between staff and students’ perceptions of feedback and assessment practices – analysis of TESTA data from one HE institution Practitioner Research in Higher Education Special Assessment Issue Copyright © 2016 University of Cumbria Vol 10(1) pages 91-108</a:t>
            </a:r>
            <a:endParaRPr lang="en-GB" dirty="0"/>
          </a:p>
        </p:txBody>
      </p:sp>
    </p:spTree>
    <p:extLst>
      <p:ext uri="{BB962C8B-B14F-4D97-AF65-F5344CB8AC3E}">
        <p14:creationId xmlns:p14="http://schemas.microsoft.com/office/powerpoint/2010/main" val="171644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TESTA@Dundee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5035" y="461168"/>
            <a:ext cx="3381375" cy="1133475"/>
          </a:xfrm>
        </p:spPr>
      </p:pic>
      <p:sp>
        <p:nvSpPr>
          <p:cNvPr id="6" name="TextBox 5"/>
          <p:cNvSpPr txBox="1"/>
          <p:nvPr/>
        </p:nvSpPr>
        <p:spPr>
          <a:xfrm>
            <a:off x="703385" y="2192215"/>
            <a:ext cx="11242430" cy="4093428"/>
          </a:xfrm>
          <a:prstGeom prst="rect">
            <a:avLst/>
          </a:prstGeom>
          <a:noFill/>
        </p:spPr>
        <p:txBody>
          <a:bodyPr wrap="square" rtlCol="0">
            <a:spAutoFit/>
          </a:bodyPr>
          <a:lstStyle/>
          <a:p>
            <a:pPr marL="285750" indent="-285750">
              <a:buFont typeface="Arial" panose="020B0604020202020204" pitchFamily="34" charset="0"/>
              <a:buChar char="•"/>
            </a:pPr>
            <a:r>
              <a:rPr lang="en-GB" sz="3200" dirty="0"/>
              <a:t>Since 2014 TESTA has been unrolling across the University of Dundee</a:t>
            </a:r>
          </a:p>
          <a:p>
            <a:pPr marL="285750" indent="-285750">
              <a:buFont typeface="Arial" panose="020B0604020202020204" pitchFamily="34" charset="0"/>
              <a:buChar char="•"/>
            </a:pPr>
            <a:r>
              <a:rPr lang="en-GB" sz="3200" dirty="0"/>
              <a:t>The TESTA process was adopted fully as part of the Periodic Review Process for all programmes, in 2017</a:t>
            </a:r>
          </a:p>
          <a:p>
            <a:pPr marL="285750" indent="-285750">
              <a:buFont typeface="Arial" panose="020B0604020202020204" pitchFamily="34" charset="0"/>
              <a:buChar char="•"/>
            </a:pPr>
            <a:r>
              <a:rPr lang="en-GB" sz="3200" dirty="0"/>
              <a:t>Focus groups with students have been carried out across 23 programmes as part of understanding student perception in assessment and feedback. </a:t>
            </a:r>
          </a:p>
          <a:p>
            <a:endParaRPr lang="en-GB" dirty="0"/>
          </a:p>
          <a:p>
            <a:endParaRPr lang="en-GB" dirty="0"/>
          </a:p>
        </p:txBody>
      </p:sp>
    </p:spTree>
    <p:extLst>
      <p:ext uri="{BB962C8B-B14F-4D97-AF65-F5344CB8AC3E}">
        <p14:creationId xmlns:p14="http://schemas.microsoft.com/office/powerpoint/2010/main" val="82152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TESTA – Focus Groups : Asking the Students</a:t>
            </a:r>
          </a:p>
        </p:txBody>
      </p:sp>
      <p:sp>
        <p:nvSpPr>
          <p:cNvPr id="3" name="Content Placeholder 2"/>
          <p:cNvSpPr>
            <a:spLocks noGrp="1"/>
          </p:cNvSpPr>
          <p:nvPr>
            <p:ph idx="1"/>
          </p:nvPr>
        </p:nvSpPr>
        <p:spPr/>
        <p:txBody>
          <a:bodyPr>
            <a:normAutofit/>
          </a:bodyPr>
          <a:lstStyle/>
          <a:p>
            <a:r>
              <a:rPr lang="en-US" dirty="0"/>
              <a:t>“Tell me about the feedback you receive – what do you think of it? </a:t>
            </a:r>
          </a:p>
          <a:p>
            <a:endParaRPr lang="en-US" dirty="0"/>
          </a:p>
          <a:p>
            <a:r>
              <a:rPr lang="en-US" dirty="0"/>
              <a:t>prompt them about what they think feedback – the various forms feedback may take, how they use feedback, what its limitations are, what the point of feedback is, whether they read it when they receive their marks, whether marks are more important than words; how many of them have received oral feedback on work in tutorials, how useful they find whole class feedback, whether they get this? How long it takes to get feedback and whether this has an impact? </a:t>
            </a:r>
          </a:p>
          <a:p>
            <a:r>
              <a:rPr lang="en-US" dirty="0"/>
              <a:t>How does your feedback help you do better across modules?</a:t>
            </a:r>
          </a:p>
          <a:p>
            <a:endParaRPr lang="en-GB" dirty="0"/>
          </a:p>
        </p:txBody>
      </p:sp>
    </p:spTree>
    <p:extLst>
      <p:ext uri="{BB962C8B-B14F-4D97-AF65-F5344CB8AC3E}">
        <p14:creationId xmlns:p14="http://schemas.microsoft.com/office/powerpoint/2010/main" val="377812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79676" y="1735015"/>
            <a:ext cx="4572000" cy="3429000"/>
          </a:xfrm>
          <a:prstGeom prst="rect">
            <a:avLst/>
          </a:prstGeom>
        </p:spPr>
      </p:pic>
      <p:sp>
        <p:nvSpPr>
          <p:cNvPr id="2" name="Title 1"/>
          <p:cNvSpPr>
            <a:spLocks noGrp="1"/>
          </p:cNvSpPr>
          <p:nvPr>
            <p:ph type="title"/>
          </p:nvPr>
        </p:nvSpPr>
        <p:spPr>
          <a:xfrm>
            <a:off x="838200" y="365125"/>
            <a:ext cx="11353800" cy="1510567"/>
          </a:xfrm>
        </p:spPr>
        <p:txBody>
          <a:bodyPr>
            <a:normAutofit/>
          </a:bodyPr>
          <a:lstStyle/>
          <a:p>
            <a:r>
              <a:rPr lang="en-GB" sz="3200" dirty="0"/>
              <a:t>The value of the feedback is diluted under common student perceptions such as lecturer disparity….</a:t>
            </a:r>
          </a:p>
        </p:txBody>
      </p:sp>
      <p:sp>
        <p:nvSpPr>
          <p:cNvPr id="3" name="Content Placeholder 2"/>
          <p:cNvSpPr>
            <a:spLocks noGrp="1"/>
          </p:cNvSpPr>
          <p:nvPr>
            <p:ph idx="1"/>
          </p:nvPr>
        </p:nvSpPr>
        <p:spPr>
          <a:xfrm>
            <a:off x="638907" y="1875692"/>
            <a:ext cx="6740769" cy="4982307"/>
          </a:xfrm>
        </p:spPr>
        <p:txBody>
          <a:bodyPr>
            <a:normAutofit fontScale="92500" lnSpcReduction="10000"/>
          </a:bodyPr>
          <a:lstStyle/>
          <a:p>
            <a:r>
              <a:rPr lang="en-US" i="1" dirty="0"/>
              <a:t>It depends on the lecturer upon the day because when they're reading your notes they'll either write something in your logbook or they'll just tell you something but it depends on the lecturer as to how much feedback they give you.</a:t>
            </a:r>
          </a:p>
          <a:p>
            <a:r>
              <a:rPr lang="en-US" i="1" dirty="0"/>
              <a:t>There are inconsistencies because some like different lecturers like different things and you’re trying to remember what all the different lecturers like. For example with a Reference list or Bibliography X likes you to include something you haven’t referenced and they put an mark in where you didn’t reference and others don’t do that.</a:t>
            </a:r>
          </a:p>
          <a:p>
            <a:endParaRPr lang="en-US" i="1" dirty="0"/>
          </a:p>
        </p:txBody>
      </p:sp>
    </p:spTree>
    <p:extLst>
      <p:ext uri="{BB962C8B-B14F-4D97-AF65-F5344CB8AC3E}">
        <p14:creationId xmlns:p14="http://schemas.microsoft.com/office/powerpoint/2010/main" val="231608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7458"/>
            <a:ext cx="10515600" cy="5839506"/>
          </a:xfrm>
        </p:spPr>
        <p:txBody>
          <a:bodyPr/>
          <a:lstStyle/>
          <a:p>
            <a:pPr marL="0" indent="0">
              <a:buNone/>
            </a:pPr>
            <a:r>
              <a:rPr lang="en-US" i="1" dirty="0"/>
              <a:t>We believe that the majority of tensions we describe result from lack of understanding and lack of communication. The issues with the quantity of feedback result from students’ lack of understanding what feedback is, linked to lack of communication between staff and students about the nature of feedback. Similarly, the issue of quality of feedback is a misunderstanding between what the students expect and what staff think the students need</a:t>
            </a:r>
            <a:r>
              <a:rPr lang="en-US" dirty="0"/>
              <a:t>. (Pazio 2016)</a:t>
            </a:r>
            <a:endParaRPr lang="en-GB" dirty="0"/>
          </a:p>
        </p:txBody>
      </p:sp>
      <p:pic>
        <p:nvPicPr>
          <p:cNvPr id="4" name="Picture 3"/>
          <p:cNvPicPr>
            <a:picLocks noChangeAspect="1"/>
          </p:cNvPicPr>
          <p:nvPr/>
        </p:nvPicPr>
        <p:blipFill>
          <a:blip r:embed="rId3"/>
          <a:stretch>
            <a:fillRect/>
          </a:stretch>
        </p:blipFill>
        <p:spPr>
          <a:xfrm>
            <a:off x="2102722" y="3397180"/>
            <a:ext cx="6953250" cy="3012832"/>
          </a:xfrm>
          <a:prstGeom prst="rect">
            <a:avLst/>
          </a:prstGeom>
        </p:spPr>
      </p:pic>
    </p:spTree>
    <p:extLst>
      <p:ext uri="{BB962C8B-B14F-4D97-AF65-F5344CB8AC3E}">
        <p14:creationId xmlns:p14="http://schemas.microsoft.com/office/powerpoint/2010/main" val="223707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64770" y="447141"/>
            <a:ext cx="9360131" cy="6240088"/>
          </a:xfrm>
          <a:prstGeom prst="rect">
            <a:avLst/>
          </a:prstGeom>
        </p:spPr>
      </p:pic>
    </p:spTree>
    <p:extLst>
      <p:ext uri="{BB962C8B-B14F-4D97-AF65-F5344CB8AC3E}">
        <p14:creationId xmlns:p14="http://schemas.microsoft.com/office/powerpoint/2010/main" val="231477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5fqjw2J1vI"/>
          <p:cNvPicPr>
            <a:picLocks noGrp="1" noRot="1" noChangeAspect="1"/>
          </p:cNvPicPr>
          <p:nvPr>
            <p:ph idx="1"/>
            <a:videoFile r:link="rId1"/>
          </p:nvPr>
        </p:nvPicPr>
        <p:blipFill>
          <a:blip r:embed="rId4"/>
          <a:stretch>
            <a:fillRect/>
          </a:stretch>
        </p:blipFill>
        <p:spPr>
          <a:xfrm>
            <a:off x="1752600" y="995082"/>
            <a:ext cx="8606117" cy="4840941"/>
          </a:xfrm>
          <a:prstGeom prst="rect">
            <a:avLst/>
          </a:prstGeom>
        </p:spPr>
      </p:pic>
    </p:spTree>
    <p:extLst>
      <p:ext uri="{BB962C8B-B14F-4D97-AF65-F5344CB8AC3E}">
        <p14:creationId xmlns:p14="http://schemas.microsoft.com/office/powerpoint/2010/main" val="39863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has TESTA done for us? </a:t>
            </a:r>
          </a:p>
        </p:txBody>
      </p:sp>
      <p:sp>
        <p:nvSpPr>
          <p:cNvPr id="3" name="Content Placeholder 2"/>
          <p:cNvSpPr>
            <a:spLocks noGrp="1"/>
          </p:cNvSpPr>
          <p:nvPr>
            <p:ph idx="1"/>
          </p:nvPr>
        </p:nvSpPr>
        <p:spPr/>
        <p:txBody>
          <a:bodyPr/>
          <a:lstStyle/>
          <a:p>
            <a:r>
              <a:rPr lang="en-GB" dirty="0"/>
              <a:t>At institutional level it has brought assessment and feedback practices under scrutiny</a:t>
            </a:r>
          </a:p>
          <a:p>
            <a:r>
              <a:rPr lang="en-GB" dirty="0"/>
              <a:t>Student perceptions are being listened to and understood</a:t>
            </a:r>
          </a:p>
          <a:p>
            <a:r>
              <a:rPr lang="en-GB" dirty="0"/>
              <a:t>Individual programmes can act upon information which is programme unique</a:t>
            </a:r>
          </a:p>
          <a:p>
            <a:r>
              <a:rPr lang="en-GB" dirty="0"/>
              <a:t>Sharing good practice can be done through a network of interdisciplinary working</a:t>
            </a:r>
          </a:p>
          <a:p>
            <a:pPr marL="0" indent="0">
              <a:buNone/>
            </a:pPr>
            <a:endParaRPr lang="en-GB" dirty="0"/>
          </a:p>
          <a:p>
            <a:pPr marL="0" indent="0" algn="ctr">
              <a:buNone/>
            </a:pPr>
            <a:r>
              <a:rPr lang="en-GB" sz="3200" dirty="0"/>
              <a:t>ACTION it has made us take ACTION </a:t>
            </a:r>
          </a:p>
        </p:txBody>
      </p:sp>
    </p:spTree>
    <p:extLst>
      <p:ext uri="{BB962C8B-B14F-4D97-AF65-F5344CB8AC3E}">
        <p14:creationId xmlns:p14="http://schemas.microsoft.com/office/powerpoint/2010/main" val="191080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863353" cy="1325563"/>
          </a:xfrm>
        </p:spPr>
        <p:txBody>
          <a:bodyPr/>
          <a:lstStyle/>
          <a:p>
            <a:r>
              <a:rPr lang="en-GB" dirty="0"/>
              <a:t>Peer Review </a:t>
            </a:r>
          </a:p>
        </p:txBody>
      </p:sp>
      <p:sp>
        <p:nvSpPr>
          <p:cNvPr id="12" name="Rectangle 11"/>
          <p:cNvSpPr/>
          <p:nvPr/>
        </p:nvSpPr>
        <p:spPr>
          <a:xfrm>
            <a:off x="403412" y="1802830"/>
            <a:ext cx="4652682" cy="2031325"/>
          </a:xfrm>
          <a:prstGeom prst="rect">
            <a:avLst/>
          </a:prstGeom>
        </p:spPr>
        <p:txBody>
          <a:bodyPr wrap="square">
            <a:spAutoFit/>
          </a:bodyPr>
          <a:lstStyle/>
          <a:p>
            <a:r>
              <a:rPr lang="en-US" dirty="0"/>
              <a:t> The peer review is based up the work of Lea (2015)  and Gibbs (2006)  and their view of feedback as a dialogue embedded in the assessment procedure. Gibbs gives conditions for effective feedback based upon a measures of quality. These measures have been adapted for the purpose of this peer review. </a:t>
            </a:r>
            <a:endParaRPr lang="en-GB" dirty="0"/>
          </a:p>
        </p:txBody>
      </p:sp>
      <p:pic>
        <p:nvPicPr>
          <p:cNvPr id="14" name="Content Placeholder 13"/>
          <p:cNvPicPr>
            <a:picLocks noGrp="1" noChangeAspect="1"/>
          </p:cNvPicPr>
          <p:nvPr>
            <p:ph idx="1"/>
          </p:nvPr>
        </p:nvPicPr>
        <p:blipFill>
          <a:blip r:embed="rId3"/>
          <a:stretch>
            <a:fillRect/>
          </a:stretch>
        </p:blipFill>
        <p:spPr>
          <a:xfrm>
            <a:off x="5056094" y="415786"/>
            <a:ext cx="6526901" cy="5931226"/>
          </a:xfrm>
          <a:prstGeom prst="rect">
            <a:avLst/>
          </a:prstGeom>
        </p:spPr>
      </p:pic>
    </p:spTree>
    <p:extLst>
      <p:ext uri="{BB962C8B-B14F-4D97-AF65-F5344CB8AC3E}">
        <p14:creationId xmlns:p14="http://schemas.microsoft.com/office/powerpoint/2010/main" val="98377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1166</Words>
  <Application>Microsoft Office PowerPoint</Application>
  <PresentationFormat>Widescreen</PresentationFormat>
  <Paragraphs>64</Paragraphs>
  <Slides>14</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TESTA@Dundee</vt:lpstr>
      <vt:lpstr>TESTA – Focus Groups : Asking the Students</vt:lpstr>
      <vt:lpstr>The value of the feedback is diluted under common student perceptions such as lecturer disparity….</vt:lpstr>
      <vt:lpstr>PowerPoint Presentation</vt:lpstr>
      <vt:lpstr>PowerPoint Presentation</vt:lpstr>
      <vt:lpstr>PowerPoint Presentation</vt:lpstr>
      <vt:lpstr>What has TESTA done for us? </vt:lpstr>
      <vt:lpstr>Peer Review </vt:lpstr>
      <vt:lpstr>PowerPoint Presentation</vt:lpstr>
      <vt:lpstr>The key points I will be using as an aide memoire in future feedback are; </vt:lpstr>
      <vt:lpstr>PowerPoint Presentation</vt:lpstr>
      <vt:lpstr>It is time to take ACTION………</vt:lpstr>
      <vt:lpstr>References </vt:lpstr>
    </vt:vector>
  </TitlesOfParts>
  <Company>University of Dundee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Dundee</dc:creator>
  <cp:keywords>What has TESTA ever done for us?</cp:keywords>
  <cp:lastModifiedBy>Oonagh Holland</cp:lastModifiedBy>
  <cp:revision>17</cp:revision>
  <dcterms:created xsi:type="dcterms:W3CDTF">2018-03-19T11:46:51Z</dcterms:created>
  <dcterms:modified xsi:type="dcterms:W3CDTF">2018-06-26T11:24:59Z</dcterms:modified>
</cp:coreProperties>
</file>