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840" r:id="rId2"/>
    <p:sldId id="805" r:id="rId3"/>
    <p:sldId id="841" r:id="rId4"/>
    <p:sldId id="807" r:id="rId5"/>
    <p:sldId id="808" r:id="rId6"/>
    <p:sldId id="809" r:id="rId7"/>
    <p:sldId id="810" r:id="rId8"/>
    <p:sldId id="842" r:id="rId9"/>
    <p:sldId id="843" r:id="rId10"/>
    <p:sldId id="844" r:id="rId11"/>
    <p:sldId id="817" r:id="rId12"/>
    <p:sldId id="818" r:id="rId13"/>
    <p:sldId id="845" r:id="rId14"/>
    <p:sldId id="846" r:id="rId15"/>
    <p:sldId id="820" r:id="rId16"/>
    <p:sldId id="847" r:id="rId17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ie Schofield" initials="SS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41" autoAdjust="0"/>
    <p:restoredTop sz="92755" autoAdjust="0"/>
  </p:normalViewPr>
  <p:slideViewPr>
    <p:cSldViewPr snapToGrid="0" showGuides="1">
      <p:cViewPr varScale="1">
        <p:scale>
          <a:sx n="108" d="100"/>
          <a:sy n="108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48638-4491-42BE-8836-D3E1527352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2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2470836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>
            <a:off x="2474005" y="2335988"/>
            <a:ext cx="2362201" cy="741363"/>
            <a:chOff x="1730" y="1661"/>
            <a:chExt cx="1488" cy="467"/>
          </a:xfrm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474005" y="2335988"/>
            <a:ext cx="2843213" cy="485769"/>
            <a:chOff x="2742562" y="2636845"/>
            <a:chExt cx="2843213" cy="485769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421" y="2648932"/>
            <a:ext cx="3604815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387350" y="1593850"/>
            <a:ext cx="8756650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7350" y="1593850"/>
            <a:ext cx="8369300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Dr Susie Schofield, CME  </a:t>
            </a:r>
            <a:r>
              <a:rPr lang="en-GB" dirty="0" err="1"/>
              <a:t>s.j.schofield@dundee.ac.uk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7350" y="1593850"/>
            <a:ext cx="3993430" cy="46085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63220" y="1593850"/>
            <a:ext cx="3993430" cy="46085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7350" y="1593850"/>
            <a:ext cx="3993430" cy="46085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2500" y="1593850"/>
            <a:ext cx="3994150" cy="250302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4762501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6894232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7350" y="1593850"/>
            <a:ext cx="3994150" cy="250302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387351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2519082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63220" y="1593850"/>
            <a:ext cx="3993430" cy="460851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87350" y="1593850"/>
            <a:ext cx="3994150" cy="2503021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387351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2519082" y="4345840"/>
            <a:ext cx="1862418" cy="1856523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4762500" y="3777896"/>
            <a:ext cx="3994150" cy="242446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4762501" y="1593850"/>
            <a:ext cx="1862418" cy="1935076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6894232" y="1593850"/>
            <a:ext cx="1862418" cy="1935076"/>
          </a:xfrm>
        </p:spPr>
        <p:txBody>
          <a:bodyPr/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2372969" y="2437825"/>
            <a:ext cx="4380166" cy="1469462"/>
            <a:chOff x="706" y="1431"/>
            <a:chExt cx="4346" cy="1458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7350" y="4142423"/>
            <a:ext cx="8369300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3999345" y="2320520"/>
            <a:ext cx="1127415" cy="15277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2522538" y="4232732"/>
            <a:ext cx="4098925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dirty="0"/>
              <a:t>dundee.ac.uk</a:t>
            </a:r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" name="Group 4"/>
          <p:cNvGrpSpPr>
            <a:grpSpLocks noChangeAspect="1"/>
          </p:cNvGrpSpPr>
          <p:nvPr userDrawn="1"/>
        </p:nvGrpSpPr>
        <p:grpSpPr bwMode="auto">
          <a:xfrm>
            <a:off x="2463895" y="2337211"/>
            <a:ext cx="2642054" cy="741600"/>
            <a:chOff x="3322" y="1437"/>
            <a:chExt cx="3185" cy="894"/>
          </a:xfrm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474005" y="2335988"/>
            <a:ext cx="2346629" cy="483805"/>
            <a:chOff x="2744169" y="2638809"/>
            <a:chExt cx="2346629" cy="483805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2474005" y="2335988"/>
            <a:ext cx="2353197" cy="737999"/>
            <a:chOff x="4503" y="1697"/>
            <a:chExt cx="2857" cy="896"/>
          </a:xfrm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2474005" y="2335988"/>
            <a:ext cx="2397125" cy="485769"/>
            <a:chOff x="2742562" y="2636845"/>
            <a:chExt cx="2397125" cy="485769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474005" y="2335988"/>
            <a:ext cx="2591179" cy="483806"/>
            <a:chOff x="2744169" y="2638808"/>
            <a:chExt cx="2591179" cy="483806"/>
          </a:xfrm>
        </p:grpSpPr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474005" y="2335988"/>
            <a:ext cx="2348237" cy="485769"/>
            <a:chOff x="2742561" y="2636845"/>
            <a:chExt cx="2348237" cy="485769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478424" y="4281817"/>
            <a:ext cx="4164972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2478424" y="3109298"/>
            <a:ext cx="4164972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78424" y="4982858"/>
            <a:ext cx="4164972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398887" y="1108038"/>
            <a:ext cx="6497638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3098203" y="1754188"/>
            <a:ext cx="6045797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Dr Susie Schofield, CME  s.j.schofield@dundee.ac.uk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7349" y="474726"/>
            <a:ext cx="7226301" cy="221599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 dirty="0"/>
              <a:t>Edit Master text styles</a:t>
            </a:r>
          </a:p>
        </p:txBody>
      </p:sp>
      <p:sp>
        <p:nvSpPr>
          <p:cNvPr id="17" name="TextBox 16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2474005" y="2335988"/>
            <a:ext cx="2362201" cy="741363"/>
            <a:chOff x="1730" y="1661"/>
            <a:chExt cx="1488" cy="467"/>
          </a:xfrm>
        </p:grpSpPr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350" y="374903"/>
            <a:ext cx="7897114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350" y="1593850"/>
            <a:ext cx="8369300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8720" y="6388155"/>
            <a:ext cx="676656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Dr Susie Schofield, CME  s.j.schofield@dundee.ac.uk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6386512"/>
            <a:ext cx="259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7941822" y="6386512"/>
            <a:ext cx="647587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387351" y="6386512"/>
            <a:ext cx="1674302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342" y="6285984"/>
            <a:ext cx="8381316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8381793" y="325465"/>
            <a:ext cx="374857" cy="507973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pos="5516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288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Jenny Woof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rubrics in </a:t>
            </a:r>
            <a:r>
              <a:rPr lang="en-US" dirty="0" err="1"/>
              <a:t>Turnitin</a:t>
            </a:r>
            <a:r>
              <a:rPr lang="en-US" dirty="0"/>
              <a:t>: a more consistent approach to assessment and feedback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22 March 2018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1803" r="4819"/>
          <a:stretch/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1859" r="14151" b="2581"/>
          <a:stretch/>
        </p:blipFill>
        <p:spPr/>
      </p:pic>
    </p:spTree>
    <p:extLst>
      <p:ext uri="{BB962C8B-B14F-4D97-AF65-F5344CB8AC3E}">
        <p14:creationId xmlns:p14="http://schemas.microsoft.com/office/powerpoint/2010/main" val="31290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anded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11"/>
            <a:ext cx="9144000" cy="46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55" y="571500"/>
            <a:ext cx="834189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Moderation and feedback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800597"/>
            <a:ext cx="7643192" cy="4029080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Hand in hand with use of rubrics, introduced new system to monitor volume and quality of feedback</a:t>
            </a:r>
          </a:p>
          <a:p>
            <a:pPr lvl="1"/>
            <a:r>
              <a:rPr lang="en-US" sz="2600" dirty="0"/>
              <a:t>If markers do not provide sufficient or appropriately detailed feedback they are asked to redo it</a:t>
            </a:r>
          </a:p>
          <a:p>
            <a:pPr lvl="1"/>
            <a:r>
              <a:rPr lang="en-US" sz="2600" dirty="0"/>
              <a:t>Vast majority of markers only need to be asked once, then improve for subsequent assessments</a:t>
            </a:r>
          </a:p>
          <a:p>
            <a:pPr lvl="1"/>
            <a:r>
              <a:rPr lang="en-US" sz="2600" dirty="0"/>
              <a:t>Information on who will mark and moderate each assessment, timing of release is provided to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Evidence for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Positive comments from markers</a:t>
            </a:r>
          </a:p>
          <a:p>
            <a:pPr lvl="1"/>
            <a:r>
              <a:rPr lang="en-US" sz="2800" dirty="0"/>
              <a:t>Students like the rubrics and found them very clear - Feedback from students in staff-student liaison meetings</a:t>
            </a:r>
          </a:p>
          <a:p>
            <a:pPr lvl="1"/>
            <a:r>
              <a:rPr lang="en-GB" sz="2800" dirty="0"/>
              <a:t>Students appear to appreciate the clarity that the rubrics have brought to the requirements of each assessment, and this helps to reduce student anxiety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833392"/>
              </p:ext>
            </p:extLst>
          </p:nvPr>
        </p:nvGraphicFramePr>
        <p:xfrm>
          <a:off x="1397000" y="1469263"/>
          <a:ext cx="6396567" cy="4670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270500" imgH="3848100" progId="Word.Document.12">
                  <p:embed/>
                </p:oleObj>
              </mc:Choice>
              <mc:Fallback>
                <p:oleObj name="Document" r:id="rId3" imgW="5270500" imgH="384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1469263"/>
                        <a:ext cx="6396567" cy="4670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Assessment and feedback in NSS</a:t>
            </a:r>
          </a:p>
        </p:txBody>
      </p:sp>
    </p:spTree>
    <p:extLst>
      <p:ext uri="{BB962C8B-B14F-4D97-AF65-F5344CB8AC3E}">
        <p14:creationId xmlns:p14="http://schemas.microsoft.com/office/powerpoint/2010/main" val="2394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4737"/>
            <a:ext cx="7945377" cy="3931264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400" dirty="0"/>
              <a:t>For students: </a:t>
            </a:r>
            <a:endParaRPr lang="en-US" sz="2400" dirty="0"/>
          </a:p>
          <a:p>
            <a:pPr lvl="1"/>
            <a:r>
              <a:rPr lang="en-US" sz="2400" dirty="0"/>
              <a:t>Aid full understanding of nature of each assessment and expected standard</a:t>
            </a:r>
          </a:p>
          <a:p>
            <a:pPr lvl="1"/>
            <a:r>
              <a:rPr lang="en-US" sz="2400" dirty="0"/>
              <a:t>Helps students prepare fully and focus efforts appropriately and feel more comfortable</a:t>
            </a:r>
          </a:p>
          <a:p>
            <a:pPr lvl="1"/>
            <a:r>
              <a:rPr lang="en-US" sz="2400" dirty="0"/>
              <a:t>In combination with marker’s written commentary, provide detailed feedback for each assessment</a:t>
            </a:r>
          </a:p>
          <a:p>
            <a:pPr lvl="1"/>
            <a:r>
              <a:rPr lang="en-US" sz="2400" dirty="0"/>
              <a:t>Helps students to appreciate where they have performed well and where to direct future efforts in study and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DSC_319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3051"/>
          <a:stretch/>
        </p:blipFill>
        <p:spPr>
          <a:xfrm>
            <a:off x="4267309" y="130004"/>
            <a:ext cx="3135085" cy="2324147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87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Wider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614394"/>
            <a:ext cx="7939027" cy="4388200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Streamlining marking process</a:t>
            </a:r>
          </a:p>
          <a:p>
            <a:pPr lvl="1"/>
            <a:r>
              <a:rPr lang="en-US" sz="2800" dirty="0"/>
              <a:t>Helped raise awareness of teaching objectives and marking standards for all teaching staff involved</a:t>
            </a:r>
          </a:p>
          <a:p>
            <a:pPr lvl="1"/>
            <a:r>
              <a:rPr lang="en-US" sz="2800" dirty="0"/>
              <a:t>Making good use of features of </a:t>
            </a:r>
            <a:r>
              <a:rPr lang="en-US" sz="2800" dirty="0" err="1"/>
              <a:t>Turnitin</a:t>
            </a:r>
            <a:r>
              <a:rPr lang="en-US" sz="2800" dirty="0"/>
              <a:t> online marking software, improving efficiency and transparency</a:t>
            </a:r>
          </a:p>
          <a:p>
            <a:pPr lvl="1"/>
            <a:r>
              <a:rPr lang="en-US" sz="2800" dirty="0"/>
              <a:t>Enhanced student perceptions that marking is fair and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4" name="Picture 3" descr="2013-09-25_ISDimages_Dundee_008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62" y="1723841"/>
            <a:ext cx="1648642" cy="2078723"/>
          </a:xfrm>
          <a:prstGeom prst="rect">
            <a:avLst/>
          </a:prstGeom>
        </p:spPr>
      </p:pic>
      <p:pic>
        <p:nvPicPr>
          <p:cNvPr id="5" name="Picture 4" descr="ISD_UoDII_010-STEVE LAND_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9"/>
          <a:stretch/>
        </p:blipFill>
        <p:spPr>
          <a:xfrm>
            <a:off x="4892928" y="1723841"/>
            <a:ext cx="2009524" cy="2078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3267" y="3927270"/>
            <a:ext cx="161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David Booth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5241" y="3927270"/>
            <a:ext cx="173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Stephen Land</a:t>
            </a:r>
          </a:p>
        </p:txBody>
      </p:sp>
    </p:spTree>
    <p:extLst>
      <p:ext uri="{BB962C8B-B14F-4D97-AF65-F5344CB8AC3E}">
        <p14:creationId xmlns:p14="http://schemas.microsoft.com/office/powerpoint/2010/main" val="1410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571500"/>
            <a:ext cx="8245642" cy="1143000"/>
          </a:xfrm>
        </p:spPr>
        <p:txBody>
          <a:bodyPr/>
          <a:lstStyle/>
          <a:p>
            <a:r>
              <a:rPr lang="en-US" dirty="0"/>
              <a:t>Biological and Biomedical Sciences BSc </a:t>
            </a:r>
            <a:r>
              <a:rPr lang="en-US" dirty="0" err="1"/>
              <a:t>Honours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Biological and Biomedical Sciences BSc </a:t>
            </a:r>
            <a:r>
              <a:rPr lang="en-US" sz="2800" dirty="0" err="1"/>
              <a:t>Honours</a:t>
            </a:r>
            <a:r>
              <a:rPr lang="en-US" sz="2800" dirty="0"/>
              <a:t> degrees, marking of </a:t>
            </a:r>
            <a:r>
              <a:rPr lang="en-US" sz="2800" dirty="0" err="1"/>
              <a:t>Honours</a:t>
            </a:r>
            <a:r>
              <a:rPr lang="en-US" sz="2800" dirty="0"/>
              <a:t> year projects presents a particular challenge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students on these Science degrees all take </a:t>
            </a:r>
            <a:r>
              <a:rPr lang="en-US" sz="2400" dirty="0" err="1"/>
              <a:t>Honours</a:t>
            </a:r>
            <a:r>
              <a:rPr lang="en-US" sz="2400" dirty="0"/>
              <a:t> projects and associated research skills at Level 4 semester 1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the largest numbers of markers of any Life Sciences module  - 80 to 100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markers from both School of Life Sciences and School of Medicine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Addressing perceptions of unfair/inconsistent 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could we get everyone on board to provide consistent marking and constructive feedback?</a:t>
            </a:r>
          </a:p>
          <a:p>
            <a:endParaRPr lang="en-US" sz="2800" dirty="0"/>
          </a:p>
          <a:p>
            <a:r>
              <a:rPr lang="en-US" sz="2800" dirty="0"/>
              <a:t>Working with </a:t>
            </a:r>
            <a:r>
              <a:rPr lang="en-US" sz="2800" dirty="0" err="1"/>
              <a:t>Programme</a:t>
            </a:r>
            <a:r>
              <a:rPr lang="en-US" sz="2800" dirty="0"/>
              <a:t> Leads </a:t>
            </a:r>
            <a:r>
              <a:rPr lang="en-US" sz="2800" dirty="0" err="1"/>
              <a:t>Dr</a:t>
            </a:r>
            <a:r>
              <a:rPr lang="en-US" sz="2800" dirty="0"/>
              <a:t> Stephen Land and </a:t>
            </a:r>
            <a:r>
              <a:rPr lang="en-US" sz="2800" dirty="0" err="1"/>
              <a:t>Dr</a:t>
            </a:r>
            <a:r>
              <a:rPr lang="en-US" sz="2800" dirty="0"/>
              <a:t> David Booth, reviewed all assessments in this semester and developed new set of marking rubrics for whole of Level 4 semester 1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Development of rubrics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678518"/>
            <a:ext cx="8369300" cy="4686299"/>
          </a:xfrm>
        </p:spPr>
        <p:txBody>
          <a:bodyPr>
            <a:noAutofit/>
          </a:bodyPr>
          <a:lstStyle/>
          <a:p>
            <a:pPr lvl="1"/>
            <a:r>
              <a:rPr lang="en-US" sz="2600" dirty="0"/>
              <a:t>Took guidance from published sources and external examiner experience of marking criteria used elsewhere</a:t>
            </a:r>
          </a:p>
          <a:p>
            <a:pPr lvl="1"/>
            <a:r>
              <a:rPr lang="en-US" sz="2600" dirty="0"/>
              <a:t>Tailored the rubrics to specific requirements of each assessment</a:t>
            </a:r>
          </a:p>
          <a:p>
            <a:pPr lvl="1"/>
            <a:r>
              <a:rPr lang="en-US" sz="2600" dirty="0"/>
              <a:t>Sought detailed feedback and incorporated suggestions from a number of experiences teaching staff</a:t>
            </a:r>
          </a:p>
          <a:p>
            <a:pPr lvl="1"/>
            <a:r>
              <a:rPr lang="en-US" sz="2600" dirty="0"/>
              <a:t>An iterative process</a:t>
            </a:r>
          </a:p>
          <a:p>
            <a:pPr lvl="1"/>
            <a:r>
              <a:rPr lang="en-GB" sz="2600" dirty="0"/>
              <a:t>Developed a demonstration video, as well as providing detailed written instructions. </a:t>
            </a: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assessments did we use the rubrics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Grant/Outreach proposal</a:t>
            </a:r>
          </a:p>
          <a:p>
            <a:pPr lvl="1"/>
            <a:r>
              <a:rPr lang="en-US" sz="2800" dirty="0"/>
              <a:t>Seminar report</a:t>
            </a:r>
          </a:p>
          <a:p>
            <a:pPr lvl="1"/>
            <a:r>
              <a:rPr lang="en-US" sz="2800" dirty="0"/>
              <a:t>Project performance</a:t>
            </a:r>
          </a:p>
          <a:p>
            <a:pPr lvl="1"/>
            <a:r>
              <a:rPr lang="en-US" sz="2800" dirty="0"/>
              <a:t>Project report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Poster presentation (paper format)</a:t>
            </a:r>
          </a:p>
          <a:p>
            <a:pPr lvl="1"/>
            <a:r>
              <a:rPr lang="en-US" sz="2800" dirty="0"/>
              <a:t>Oral presentation/viva (paper format)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 descr="DSC_26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3"/>
          <a:stretch/>
        </p:blipFill>
        <p:spPr>
          <a:xfrm>
            <a:off x="5906291" y="1663220"/>
            <a:ext cx="2538594" cy="2506612"/>
          </a:xfrm>
          <a:prstGeom prst="rect">
            <a:avLst/>
          </a:prstGeom>
          <a:ln w="190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19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1" y="1210780"/>
            <a:ext cx="6666039" cy="50309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165" y="-309716"/>
            <a:ext cx="10244028" cy="7364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ric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26"/>
            <a:ext cx="9144000" cy="48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199"/>
            <a:ext cx="9144000" cy="478604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37047" y="1646155"/>
            <a:ext cx="399802" cy="458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18478</TotalTime>
  <Words>473</Words>
  <Application>Microsoft Office PowerPoint</Application>
  <PresentationFormat>On-screen Show (4:3)</PresentationFormat>
  <Paragraphs>62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University of Dundee</vt:lpstr>
      <vt:lpstr>Document</vt:lpstr>
      <vt:lpstr>Using rubrics in Turnitin: a more consistent approach to assessment and feedback</vt:lpstr>
      <vt:lpstr>Biological and Biomedical Sciences BSc Honours</vt:lpstr>
      <vt:lpstr>Addressing perceptions of unfair/inconsistent marking</vt:lpstr>
      <vt:lpstr>Development of rubrics</vt:lpstr>
      <vt:lpstr>Which assessments did we use the rubrics for?</vt:lpstr>
      <vt:lpstr>Format</vt:lpstr>
      <vt:lpstr>PowerPoint Presentation</vt:lpstr>
      <vt:lpstr>PowerPoint Presentation</vt:lpstr>
      <vt:lpstr>PowerPoint Presentation</vt:lpstr>
      <vt:lpstr>PowerPoint Presentation</vt:lpstr>
      <vt:lpstr>Moderation and feedback monitoring</vt:lpstr>
      <vt:lpstr>Evidence for impact</vt:lpstr>
      <vt:lpstr>Assessment and feedback in NSS</vt:lpstr>
      <vt:lpstr>Advantages</vt:lpstr>
      <vt:lpstr>Wider impact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Dundee</dc:creator>
  <cp:keywords>Using rubrics in Turnitin - a more consistent approach to assessment and feedback</cp:keywords>
  <cp:lastModifiedBy>Oonagh Holland</cp:lastModifiedBy>
  <cp:revision>366</cp:revision>
  <cp:lastPrinted>2017-11-14T16:59:27Z</cp:lastPrinted>
  <dcterms:created xsi:type="dcterms:W3CDTF">2016-12-19T09:45:33Z</dcterms:created>
  <dcterms:modified xsi:type="dcterms:W3CDTF">2018-06-26T11:45:21Z</dcterms:modified>
</cp:coreProperties>
</file>