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6433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63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900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2010-14</a:t>
            </a:r>
          </a:p>
          <a:p>
            <a:endParaRPr/>
          </a:p>
          <a:p>
            <a:r>
              <a:t>Rapid growth in numbers</a:t>
            </a:r>
          </a:p>
          <a:p>
            <a:endParaRPr/>
          </a:p>
          <a:p>
            <a:r>
              <a:t>142 FT (60)</a:t>
            </a:r>
          </a:p>
          <a:p>
            <a:r>
              <a:t>36 PT (34)</a:t>
            </a:r>
          </a:p>
          <a:p>
            <a:endParaRPr/>
          </a:p>
          <a:p>
            <a:r>
              <a:t>Nearly double the previous period – increase in FT students but sadly mostly not PhD!</a:t>
            </a:r>
          </a:p>
        </p:txBody>
      </p:sp>
    </p:spTree>
    <p:extLst>
      <p:ext uri="{BB962C8B-B14F-4D97-AF65-F5344CB8AC3E}">
        <p14:creationId xmlns:p14="http://schemas.microsoft.com/office/powerpoint/2010/main" val="376715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2010-14</a:t>
            </a:r>
          </a:p>
          <a:p>
            <a:endParaRPr/>
          </a:p>
          <a:p>
            <a:r>
              <a:t>PhDs 117</a:t>
            </a:r>
          </a:p>
          <a:p>
            <a:r>
              <a:t>Mphil 1</a:t>
            </a:r>
          </a:p>
          <a:p>
            <a:r>
              <a:t>MbR 60</a:t>
            </a:r>
          </a:p>
          <a:p>
            <a:endParaRPr/>
          </a:p>
          <a:p>
            <a:r>
              <a:t>MbR new kid on the block…. Where did it come from? What do we think about it?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58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2010-14</a:t>
            </a:r>
          </a:p>
          <a:p>
            <a:endParaRPr/>
          </a:p>
          <a:p>
            <a:r>
              <a:t>117 new start PhD</a:t>
            </a:r>
          </a:p>
          <a:p>
            <a:r>
              <a:t>98 FT (nearly double)</a:t>
            </a:r>
          </a:p>
          <a:p>
            <a:r>
              <a:t>19 PT (significantly down)</a:t>
            </a:r>
          </a:p>
          <a:p>
            <a:endParaRPr/>
          </a:p>
          <a:p>
            <a:r>
              <a:t>2005-09</a:t>
            </a:r>
          </a:p>
          <a:p>
            <a:endParaRPr/>
          </a:p>
          <a:p>
            <a:r>
              <a:t>84 new start PhDs</a:t>
            </a:r>
          </a:p>
          <a:p>
            <a:r>
              <a:t>53 Full-time</a:t>
            </a:r>
          </a:p>
          <a:p>
            <a:r>
              <a:t>31 Par-time</a:t>
            </a:r>
          </a:p>
        </p:txBody>
      </p:sp>
    </p:spTree>
    <p:extLst>
      <p:ext uri="{BB962C8B-B14F-4D97-AF65-F5344CB8AC3E}">
        <p14:creationId xmlns:p14="http://schemas.microsoft.com/office/powerpoint/2010/main" val="2703451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PhD FT Cohorts 2007-11 ie. With expected end dates 20010-14 based on 4 years Max period</a:t>
            </a:r>
          </a:p>
          <a:p>
            <a:endParaRPr/>
          </a:p>
          <a:p>
            <a:r>
              <a:t>44% (35/79) completed in Max + 6 months</a:t>
            </a:r>
          </a:p>
          <a:p>
            <a:r>
              <a:t>61% (48/79) completed overall</a:t>
            </a:r>
          </a:p>
          <a:p>
            <a:r>
              <a:t>19% (15/79) wdr</a:t>
            </a:r>
          </a:p>
          <a:p>
            <a:endParaRPr/>
          </a:p>
          <a:p>
            <a:endParaRPr/>
          </a:p>
          <a:p>
            <a:r>
              <a:t>2002-6 cohorts</a:t>
            </a:r>
          </a:p>
          <a:p>
            <a:endParaRPr/>
          </a:p>
          <a:p>
            <a:r>
              <a:t>23% (15/63) completed in Max + 6 months</a:t>
            </a:r>
          </a:p>
          <a:p>
            <a:r>
              <a:t>42% (27/63) completed overall</a:t>
            </a:r>
          </a:p>
          <a:p>
            <a:r>
              <a:t>50% withdrew!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84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PhD PT Cohorts 2004-08 exp end 2010-14</a:t>
            </a:r>
          </a:p>
          <a:p>
            <a:endParaRPr/>
          </a:p>
          <a:p>
            <a:r>
              <a:t>31% in max + 6</a:t>
            </a:r>
          </a:p>
          <a:p>
            <a:r>
              <a:t>37% overall</a:t>
            </a:r>
          </a:p>
          <a:p>
            <a:r>
              <a:t>60% wdr</a:t>
            </a:r>
          </a:p>
          <a:p>
            <a:endParaRPr/>
          </a:p>
          <a:p>
            <a:endParaRPr/>
          </a:p>
          <a:p>
            <a:r>
              <a:t>PhD PT Cohorts 2000-2 ie. With expected end dates 2007-9 based on 8 years Max period</a:t>
            </a:r>
          </a:p>
          <a:p>
            <a:endParaRPr/>
          </a:p>
          <a:p>
            <a:r>
              <a:t>30% (12/40) completed in Max + 6 months</a:t>
            </a:r>
          </a:p>
          <a:p>
            <a:r>
              <a:t>35% (14/40) completed overall</a:t>
            </a:r>
          </a:p>
          <a:p>
            <a:r>
              <a:t>62% withdrew!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60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850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2012-13 – max period up 2015-16</a:t>
            </a:r>
          </a:p>
          <a:p>
            <a:endParaRPr/>
          </a:p>
          <a:p>
            <a:r>
              <a:t>60% completed within max period</a:t>
            </a:r>
          </a:p>
          <a:p>
            <a:r>
              <a:t>25% continuing so final figure may increase</a:t>
            </a:r>
          </a:p>
          <a:p>
            <a:r>
              <a:t>15% wdr</a:t>
            </a:r>
          </a:p>
          <a:p>
            <a:endParaRPr/>
          </a:p>
          <a:p>
            <a:r>
              <a:t>2013-14 – max period expires this year 2016-17</a:t>
            </a:r>
          </a:p>
          <a:p>
            <a:endParaRPr/>
          </a:p>
          <a:p>
            <a:r>
              <a:t>77% continuing</a:t>
            </a:r>
          </a:p>
          <a:p>
            <a:r>
              <a:t>23% wdr</a:t>
            </a:r>
          </a:p>
        </p:txBody>
      </p:sp>
    </p:spTree>
    <p:extLst>
      <p:ext uri="{BB962C8B-B14F-4D97-AF65-F5344CB8AC3E}">
        <p14:creationId xmlns:p14="http://schemas.microsoft.com/office/powerpoint/2010/main" val="39288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0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15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2005-09</a:t>
            </a:r>
          </a:p>
          <a:p>
            <a:endParaRPr/>
          </a:p>
          <a:p>
            <a:r>
              <a:t>Less than 20 new starts per year</a:t>
            </a:r>
          </a:p>
          <a:p>
            <a:endParaRPr/>
          </a:p>
          <a:p>
            <a:r>
              <a:t>60 FT starts and 34 PT starts over the period</a:t>
            </a:r>
          </a:p>
        </p:txBody>
      </p:sp>
    </p:spTree>
    <p:extLst>
      <p:ext uri="{BB962C8B-B14F-4D97-AF65-F5344CB8AC3E}">
        <p14:creationId xmlns:p14="http://schemas.microsoft.com/office/powerpoint/2010/main" val="342674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2005-09</a:t>
            </a:r>
          </a:p>
          <a:p>
            <a:endParaRPr/>
          </a:p>
          <a:p>
            <a:r>
              <a:t>Most new starts were PhD</a:t>
            </a:r>
          </a:p>
          <a:p>
            <a:endParaRPr/>
          </a:p>
          <a:p>
            <a:r>
              <a:t>84 PhD (Max 4 years)</a:t>
            </a:r>
          </a:p>
          <a:p>
            <a:r>
              <a:t>10 MPhil (Max 8 years)</a:t>
            </a:r>
          </a:p>
        </p:txBody>
      </p:sp>
    </p:spTree>
    <p:extLst>
      <p:ext uri="{BB962C8B-B14F-4D97-AF65-F5344CB8AC3E}">
        <p14:creationId xmlns:p14="http://schemas.microsoft.com/office/powerpoint/2010/main" val="25217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2005-09</a:t>
            </a:r>
          </a:p>
          <a:p>
            <a:endParaRPr/>
          </a:p>
          <a:p>
            <a:r>
              <a:t>84 new start PhDs</a:t>
            </a:r>
          </a:p>
          <a:p>
            <a:r>
              <a:t>53 Full-time</a:t>
            </a:r>
          </a:p>
          <a:p>
            <a:r>
              <a:t>31 Par-time</a:t>
            </a:r>
          </a:p>
        </p:txBody>
      </p:sp>
    </p:spTree>
    <p:extLst>
      <p:ext uri="{BB962C8B-B14F-4D97-AF65-F5344CB8AC3E}">
        <p14:creationId xmlns:p14="http://schemas.microsoft.com/office/powerpoint/2010/main" val="187400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PhD FT Cohorts 2002-6 ie. With expected end dates 2005-9 based on 4 years Max period</a:t>
            </a:r>
          </a:p>
          <a:p>
            <a:endParaRPr/>
          </a:p>
          <a:p>
            <a:r>
              <a:t>23% (15/63) completed in Max + 6 months</a:t>
            </a:r>
          </a:p>
          <a:p>
            <a:r>
              <a:t>42% (27/63) completed overall</a:t>
            </a:r>
          </a:p>
          <a:p>
            <a:r>
              <a:t>50% withdrew!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88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PhD PT Cohorts 2000-2 ie. With expected end dates 2007-9 based on 8 years Max period</a:t>
            </a:r>
          </a:p>
          <a:p>
            <a:endParaRPr/>
          </a:p>
          <a:p>
            <a:r>
              <a:t>30% (12/40) completed in Max + 6 months</a:t>
            </a:r>
          </a:p>
          <a:p>
            <a:r>
              <a:t>35% (14/40) completed overall</a:t>
            </a:r>
          </a:p>
          <a:p>
            <a:r>
              <a:t>62% withdrew!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110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71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84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154780"/>
            <a:ext cx="2057400" cy="32908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54780"/>
            <a:ext cx="6019800" cy="32908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144" y="4772057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98C8D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 descr="Lucy Cropp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1470" y="-831812"/>
            <a:ext cx="4988848" cy="41146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4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ctrTitle"/>
          </p:nvPr>
        </p:nvSpPr>
        <p:spPr>
          <a:xfrm>
            <a:off x="4027990" y="780022"/>
            <a:ext cx="4883937" cy="227842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6A6A6"/>
                </a:solidFill>
              </a:defRPr>
            </a:lvl1pPr>
          </a:lstStyle>
          <a:p>
            <a:r>
              <a:rPr dirty="0"/>
              <a:t>The Graduate School: Before and after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ubTitle" sz="quarter" idx="1"/>
          </p:nvPr>
        </p:nvSpPr>
        <p:spPr>
          <a:xfrm>
            <a:off x="4411405" y="3437682"/>
            <a:ext cx="4574787" cy="1109324"/>
          </a:xfrm>
          <a:prstGeom prst="rect">
            <a:avLst/>
          </a:prstGeom>
        </p:spPr>
        <p:txBody>
          <a:bodyPr/>
          <a:lstStyle>
            <a:lvl1pPr algn="l">
              <a:spcBef>
                <a:spcPts val="400"/>
              </a:spcBef>
              <a:defRPr sz="1800"/>
            </a:lvl1pPr>
          </a:lstStyle>
          <a:p>
            <a:r>
              <a:t>Jonathan Teppett</a:t>
            </a:r>
          </a:p>
        </p:txBody>
      </p:sp>
      <p:sp>
        <p:nvSpPr>
          <p:cNvPr id="117" name="Shape 117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Abertay events</a:t>
            </a:r>
          </a:p>
        </p:txBody>
      </p:sp>
      <p:sp>
        <p:nvSpPr>
          <p:cNvPr id="193" name="Shape 193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4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endParaRPr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2010 Principal/Vice-Principal suspended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2011 Interim Principal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2012 ELIR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2012 New Principal, Vice-Principals, Directors etc…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Research strategy development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PgR Process Review</a:t>
            </a:r>
          </a:p>
        </p:txBody>
      </p:sp>
      <p:sp>
        <p:nvSpPr>
          <p:cNvPr id="202" name="Shape 202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3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endParaRPr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2012 PgR Process Review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Reviewed progress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Took note of all issues – informed Research Strategy development and priorities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Recommended a single University-wide reporting/review process for 2</a:t>
            </a:r>
            <a:r>
              <a:rPr baseline="30000"/>
              <a:t>nd</a:t>
            </a:r>
            <a:r>
              <a:t> Cycle in 3 years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71338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New students 2010–14 FT/PT</a:t>
            </a:r>
          </a:p>
        </p:txBody>
      </p:sp>
      <p:sp>
        <p:nvSpPr>
          <p:cNvPr id="211" name="Shape 211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2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215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0701" y="1200150"/>
            <a:ext cx="5502598" cy="339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66877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New 2010–14  MbR/MPhil/PhD</a:t>
            </a:r>
          </a:p>
        </p:txBody>
      </p:sp>
      <p:sp>
        <p:nvSpPr>
          <p:cNvPr id="220" name="Shape 220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1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224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3685" y="1200150"/>
            <a:ext cx="4676630" cy="339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6353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New PhD Only 2010-14</a:t>
            </a:r>
          </a:p>
        </p:txBody>
      </p:sp>
      <p:sp>
        <p:nvSpPr>
          <p:cNvPr id="229" name="Shape 229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0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233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6962" y="1200150"/>
            <a:ext cx="5110076" cy="339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757987"/>
          </a:xfrm>
          <a:prstGeom prst="rect">
            <a:avLst/>
          </a:prstGeom>
        </p:spPr>
        <p:txBody>
          <a:bodyPr/>
          <a:lstStyle>
            <a:lvl1pPr defTabSz="397763">
              <a:defRPr sz="3132"/>
            </a:lvl1pPr>
          </a:lstStyle>
          <a:p>
            <a:r>
              <a:t>PhD FT 2007-11 Cohorts: exp. End. 20010-14</a:t>
            </a:r>
          </a:p>
        </p:txBody>
      </p:sp>
      <p:sp>
        <p:nvSpPr>
          <p:cNvPr id="238" name="Shape 238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9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242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0913" y="1236690"/>
            <a:ext cx="5225649" cy="3394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>
            <a:lvl1pPr defTabSz="406908">
              <a:defRPr sz="3204"/>
            </a:lvl1pPr>
          </a:lstStyle>
          <a:p>
            <a:r>
              <a:t>PhD PT 2004-08 Cohorts: exp. End. 2010-14</a:t>
            </a:r>
          </a:p>
        </p:txBody>
      </p:sp>
      <p:sp>
        <p:nvSpPr>
          <p:cNvPr id="247" name="Shape 247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8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251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6410" y="1519371"/>
            <a:ext cx="6011178" cy="2755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The Graduate School</a:t>
            </a:r>
          </a:p>
        </p:txBody>
      </p:sp>
      <p:sp>
        <p:nvSpPr>
          <p:cNvPr id="256" name="Shape 256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7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endParaRPr/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2014 Graduate School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2014/15 New Research Governance Framework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2014/15 PgR Regulations / Handbook Review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2014/15 Enhanced supervisor / student training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2014/15 Enhanced Academic Registry role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2015/16 PgR Review x1 Graduate School Review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553082"/>
          </a:xfrm>
          <a:prstGeom prst="rect">
            <a:avLst/>
          </a:prstGeom>
        </p:spPr>
        <p:txBody>
          <a:bodyPr/>
          <a:lstStyle>
            <a:lvl1pPr defTabSz="425195">
              <a:defRPr sz="3348"/>
            </a:lvl1pPr>
          </a:lstStyle>
          <a:p>
            <a:r>
              <a:t>PhD FT 2012-13 Cohorts</a:t>
            </a:r>
          </a:p>
        </p:txBody>
      </p:sp>
      <p:sp>
        <p:nvSpPr>
          <p:cNvPr id="265" name="Shape 265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6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269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3032" y="1200150"/>
            <a:ext cx="4257936" cy="339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457200" y="647068"/>
            <a:ext cx="8409008" cy="8572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6A6A6"/>
                </a:solidFill>
              </a:defRPr>
            </a:lvl1pPr>
          </a:lstStyle>
          <a:p>
            <a:r>
              <a:t>Concluding remarks and any questions?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457200" y="1589340"/>
            <a:ext cx="8229600" cy="30052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6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279" name="image14.png" descr="C:\Users\m510570\AppData\Local\Microsoft\Windows\Temporary Internet Files\Content.IE5\MQ1XOUNN\MC900442072[1].wm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37895" y="1749007"/>
            <a:ext cx="2566455" cy="183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PgR Review at Abertay 2005</a:t>
            </a:r>
          </a:p>
        </p:txBody>
      </p:sp>
      <p:sp>
        <p:nvSpPr>
          <p:cNvPr id="121" name="Shape 121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2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PhD 4 years Max FT </a:t>
            </a:r>
          </a:p>
          <a:p>
            <a:r>
              <a:t>MPhil 3 Years Max FT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PgR Reviews 1</a:t>
            </a:r>
            <a:r>
              <a:rPr baseline="30000"/>
              <a:t>st</a:t>
            </a:r>
            <a:r>
              <a:t> Cycle - 2005-2009</a:t>
            </a:r>
          </a:p>
        </p:txBody>
      </p:sp>
      <p:sp>
        <p:nvSpPr>
          <p:cNvPr id="130" name="Shape 130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1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x4 School-based reviews</a:t>
            </a:r>
          </a:p>
          <a:p>
            <a:r>
              <a:t>Very small numbers</a:t>
            </a:r>
          </a:p>
          <a:p>
            <a:r>
              <a:t>Majority in one School</a:t>
            </a:r>
          </a:p>
          <a:p>
            <a:r>
              <a:t>Provided a rallying point for PgR issues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/>
          <a:p>
            <a:pPr defTabSz="342900">
              <a:defRPr sz="2700"/>
            </a:pPr>
            <a:r>
              <a:t>New students 2005–09</a:t>
            </a:r>
            <a:br/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0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14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3391" y="1200150"/>
            <a:ext cx="5497218" cy="339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6353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New MPhil/PhD 2005-09</a:t>
            </a:r>
          </a:p>
        </p:txBody>
      </p:sp>
      <p:sp>
        <p:nvSpPr>
          <p:cNvPr id="148" name="Shape 148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152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3685" y="1200150"/>
            <a:ext cx="4676630" cy="339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12595" y="556644"/>
            <a:ext cx="8229601" cy="8572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New PhD only 2005-09</a:t>
            </a:r>
          </a:p>
        </p:txBody>
      </p:sp>
      <p:sp>
        <p:nvSpPr>
          <p:cNvPr id="157" name="Shape 157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8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161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6962" y="1200150"/>
            <a:ext cx="5110076" cy="339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>
            <a:lvl1pPr defTabSz="420623">
              <a:defRPr sz="3312"/>
            </a:lvl1pPr>
          </a:lstStyle>
          <a:p>
            <a:r>
              <a:t>PhD FT 2002-06 Cohorts: exp. End. 2005-9</a:t>
            </a:r>
          </a:p>
        </p:txBody>
      </p:sp>
      <p:sp>
        <p:nvSpPr>
          <p:cNvPr id="166" name="Shape 166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7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17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03153" y="1200150"/>
            <a:ext cx="4937694" cy="3394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>
            <a:lvl1pPr defTabSz="416052">
              <a:defRPr sz="3276"/>
            </a:lvl1pPr>
          </a:lstStyle>
          <a:p>
            <a:r>
              <a:t>PhD PT 2000-02 Cohorts: exp. End. 2005-9</a:t>
            </a:r>
          </a:p>
        </p:txBody>
      </p:sp>
      <p:sp>
        <p:nvSpPr>
          <p:cNvPr id="175" name="Shape 175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6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pic>
        <p:nvPicPr>
          <p:cNvPr id="179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6410" y="1519371"/>
            <a:ext cx="6011178" cy="2755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457200" y="647068"/>
            <a:ext cx="8229600" cy="857251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PgR Reviews 1</a:t>
            </a:r>
            <a:r>
              <a:rPr baseline="30000"/>
              <a:t>st</a:t>
            </a:r>
            <a:r>
              <a:t> Cycle – Key issues</a:t>
            </a:r>
          </a:p>
        </p:txBody>
      </p:sp>
      <p:sp>
        <p:nvSpPr>
          <p:cNvPr id="184" name="Shape 184"/>
          <p:cNvSpPr/>
          <p:nvPr/>
        </p:nvSpPr>
        <p:spPr>
          <a:xfrm>
            <a:off x="0" y="0"/>
            <a:ext cx="9144000" cy="580043"/>
          </a:xfrm>
          <a:prstGeom prst="rect">
            <a:avLst/>
          </a:prstGeom>
          <a:solidFill>
            <a:srgbClr val="C50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5" name="image2.png" descr="All White Abertay Uni Logo with TM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733" y="96556"/>
            <a:ext cx="1657668" cy="48348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0" y="4641851"/>
            <a:ext cx="9144000" cy="501649"/>
          </a:xfrm>
          <a:prstGeom prst="rect">
            <a:avLst/>
          </a:prstGeom>
          <a:solidFill>
            <a:srgbClr val="66BBB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57200" y="4701854"/>
            <a:ext cx="82296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 E E   T H I N G S   D I F F E R E N T L Y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Key issues: disparate tiny enclaves, need to develop critical mass, research environment, research community, supervisor training, and make more of progression points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016 Uni PowerPoint 16-9">
  <a:themeElements>
    <a:clrScheme name="2016 Uni PowerPoint 16-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016 Uni PowerPoint 16-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016 Uni PowerPoint 16-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16 Uni PowerPoint 16-9">
  <a:themeElements>
    <a:clrScheme name="2016 Uni PowerPoint 16-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016 Uni PowerPoint 16-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016 Uni PowerPoint 16-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On-screen Show (16:9)</PresentationFormat>
  <Paragraphs>161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2016 Uni PowerPoint 16-9</vt:lpstr>
      <vt:lpstr>The Graduate School: Before and after</vt:lpstr>
      <vt:lpstr>PgR Review at Abertay 2005</vt:lpstr>
      <vt:lpstr>PgR Reviews 1st Cycle - 2005-2009</vt:lpstr>
      <vt:lpstr>New students 2005–09 </vt:lpstr>
      <vt:lpstr>New MPhil/PhD 2005-09</vt:lpstr>
      <vt:lpstr>New PhD only 2005-09</vt:lpstr>
      <vt:lpstr>PhD FT 2002-06 Cohorts: exp. End. 2005-9</vt:lpstr>
      <vt:lpstr>PhD PT 2000-02 Cohorts: exp. End. 2005-9</vt:lpstr>
      <vt:lpstr>PgR Reviews 1st Cycle – Key issues</vt:lpstr>
      <vt:lpstr>Abertay events</vt:lpstr>
      <vt:lpstr>PgR Process Review</vt:lpstr>
      <vt:lpstr>New students 2010–14 FT/PT</vt:lpstr>
      <vt:lpstr>New 2010–14  MbR/MPhil/PhD</vt:lpstr>
      <vt:lpstr>New PhD Only 2010-14</vt:lpstr>
      <vt:lpstr>PhD FT 2007-11 Cohorts: exp. End. 20010-14</vt:lpstr>
      <vt:lpstr>PhD PT 2004-08 Cohorts: exp. End. 2010-14</vt:lpstr>
      <vt:lpstr>The Graduate School</vt:lpstr>
      <vt:lpstr>PhD FT 2012-13 Cohorts</vt:lpstr>
      <vt:lpstr>Concluding remarks and 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Graduate School: Before and after</dc:title>
  <dc:creator>Abertay University</dc:creator>
  <cp:lastModifiedBy>Oonagh Holland</cp:lastModifiedBy>
  <cp:revision>2</cp:revision>
  <dcterms:modified xsi:type="dcterms:W3CDTF">2018-04-12T09:21:35Z</dcterms:modified>
</cp:coreProperties>
</file>