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59" r:id="rId8"/>
    <p:sldId id="260" r:id="rId9"/>
    <p:sldId id="266" r:id="rId10"/>
    <p:sldId id="267" r:id="rId11"/>
    <p:sldId id="269" r:id="rId12"/>
    <p:sldId id="26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BD29A7-DEB9-4C08-BDBB-28FADF55A709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4C9E358-205B-4C1C-A415-B89583EBA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29A7-DEB9-4C08-BDBB-28FADF55A709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358-205B-4C1C-A415-B89583EBA1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29A7-DEB9-4C08-BDBB-28FADF55A709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358-205B-4C1C-A415-B89583EBA1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29A7-DEB9-4C08-BDBB-28FADF55A709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358-205B-4C1C-A415-B89583EBA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BD29A7-DEB9-4C08-BDBB-28FADF55A709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358-205B-4C1C-A415-B89583EBA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29A7-DEB9-4C08-BDBB-28FADF55A709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358-205B-4C1C-A415-B89583EBA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29A7-DEB9-4C08-BDBB-28FADF55A709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358-205B-4C1C-A415-B89583EBA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BD29A7-DEB9-4C08-BDBB-28FADF55A709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358-205B-4C1C-A415-B89583EBA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29A7-DEB9-4C08-BDBB-28FADF55A709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358-205B-4C1C-A415-B89583EBA1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BD29A7-DEB9-4C08-BDBB-28FADF55A709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358-205B-4C1C-A415-B89583EBA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BD29A7-DEB9-4C08-BDBB-28FADF55A709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E358-205B-4C1C-A415-B89583EBA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ABD29A7-DEB9-4C08-BDBB-28FADF55A709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4C9E358-205B-4C1C-A415-B89583EBA18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3240360" cy="1368152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Nina Anderson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Head of QuEST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University of the West of Scotland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2636912"/>
            <a:ext cx="5724128" cy="3528392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The Goldilocks's Challenge: </a:t>
            </a:r>
            <a:br>
              <a:rPr lang="en-GB" b="1" dirty="0" smtClean="0"/>
            </a:br>
            <a:r>
              <a:rPr lang="en-GB" b="1" dirty="0" smtClean="0"/>
              <a:t>getting institution-led review just right!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2900087" cy="297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2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Just Right...?....for UWS</a:t>
            </a:r>
            <a:r>
              <a:rPr lang="en-GB" b="1" smtClean="0"/>
              <a:t>...now!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Acknowledge and recognise the individual School structures;</a:t>
            </a:r>
          </a:p>
          <a:p>
            <a:r>
              <a:rPr lang="en-GB" sz="2800" dirty="0" smtClean="0"/>
              <a:t>Useful outcomes and enable teams to action outcomes based on School governance and reporting; </a:t>
            </a:r>
          </a:p>
          <a:p>
            <a:r>
              <a:rPr lang="en-GB" sz="2800" dirty="0" smtClean="0"/>
              <a:t>Reduce repetition and duplication where possible (PSRBs/NPPs/AM);</a:t>
            </a:r>
          </a:p>
          <a:p>
            <a:r>
              <a:rPr lang="en-GB" sz="2800" dirty="0" smtClean="0"/>
              <a:t>Spread then workload...no </a:t>
            </a:r>
            <a:r>
              <a:rPr lang="en-GB" sz="2800" dirty="0" err="1" smtClean="0"/>
              <a:t>no</a:t>
            </a:r>
            <a:r>
              <a:rPr lang="en-GB" sz="2800" dirty="0" smtClean="0"/>
              <a:t> group the workload!!;</a:t>
            </a:r>
          </a:p>
          <a:p>
            <a:r>
              <a:rPr lang="en-GB" sz="2800" dirty="0" smtClean="0"/>
              <a:t>6 year cycle retained;</a:t>
            </a:r>
          </a:p>
          <a:p>
            <a:r>
              <a:rPr lang="en-GB" sz="2800" dirty="0" err="1" smtClean="0"/>
              <a:t>QuEST</a:t>
            </a:r>
            <a:r>
              <a:rPr lang="en-GB" sz="2800" dirty="0" smtClean="0"/>
              <a:t> team happy.....!.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School reactions!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370912"/>
          </a:xfrm>
        </p:spPr>
        <p:txBody>
          <a:bodyPr/>
          <a:lstStyle/>
          <a:p>
            <a:r>
              <a:rPr lang="en-GB" sz="3200" dirty="0" smtClean="0"/>
              <a:t>Welcomed – Strong engagement in discussions</a:t>
            </a:r>
          </a:p>
          <a:p>
            <a:r>
              <a:rPr lang="en-GB" sz="3200" dirty="0" smtClean="0"/>
              <a:t>Some cautiousness but some creativity!</a:t>
            </a:r>
          </a:p>
          <a:p>
            <a:r>
              <a:rPr lang="en-GB" sz="3200" dirty="0" smtClean="0"/>
              <a:t>School specific approaches appreciated </a:t>
            </a:r>
          </a:p>
          <a:p>
            <a:r>
              <a:rPr lang="en-GB" sz="3200" dirty="0" smtClean="0"/>
              <a:t>Importance of recognising programme reporting lines</a:t>
            </a:r>
          </a:p>
          <a:p>
            <a:r>
              <a:rPr lang="en-GB" sz="3200" dirty="0" smtClean="0"/>
              <a:t>No major changes to the scheduling but changes to the aggregation.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Continuous process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4000" dirty="0" smtClean="0"/>
              <a:t>Need to monitor and review</a:t>
            </a:r>
          </a:p>
          <a:p>
            <a:r>
              <a:rPr lang="en-GB" sz="4000" dirty="0" smtClean="0"/>
              <a:t>Learn from challenging events... and successful ones!</a:t>
            </a:r>
          </a:p>
          <a:p>
            <a:r>
              <a:rPr lang="en-GB" sz="4000" dirty="0" smtClean="0"/>
              <a:t>Partnership with Schools</a:t>
            </a:r>
          </a:p>
          <a:p>
            <a:r>
              <a:rPr lang="en-GB" sz="4000" dirty="0" smtClean="0"/>
              <a:t>Feedback from review teams and panels</a:t>
            </a:r>
          </a:p>
          <a:p>
            <a:r>
              <a:rPr lang="en-GB" sz="4000" dirty="0" smtClean="0"/>
              <a:t>ELIR 4....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4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5864696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Thank you for listening.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Any questions or observations?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1" y="228601"/>
            <a:ext cx="8859884" cy="1066800"/>
          </a:xfrm>
        </p:spPr>
        <p:txBody>
          <a:bodyPr/>
          <a:lstStyle/>
          <a:p>
            <a:r>
              <a:rPr lang="en-GB" b="1" dirty="0" smtClean="0"/>
              <a:t>Essentials..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21" y="2708920"/>
            <a:ext cx="308875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 result for colour coordinated group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" y="1268760"/>
            <a:ext cx="241583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mage result for cred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3" y="5157193"/>
            <a:ext cx="2414425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mage result for 2015 2016 2017.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22" y="0"/>
            <a:ext cx="1555576" cy="15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Image result for uk code for higher educ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1356191" cy="11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Image result for benchmark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95" y="5229200"/>
            <a:ext cx="225710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Image result for professional bodi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098" y="0"/>
            <a:ext cx="2742058" cy="15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Image result for scq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1235435" cy="113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Image result for gender neutral person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1905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lots of different sized puppie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3501008"/>
            <a:ext cx="3635896" cy="1728192"/>
          </a:xfrm>
          <a:prstGeom prst="rect">
            <a:avLst/>
          </a:prstGeom>
          <a:noFill/>
        </p:spPr>
      </p:pic>
      <p:pic>
        <p:nvPicPr>
          <p:cNvPr id="7172" name="Picture 4" descr="Image result for diverse group of university student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9912" y="5229200"/>
            <a:ext cx="3092202" cy="1628800"/>
          </a:xfrm>
          <a:prstGeom prst="rect">
            <a:avLst/>
          </a:prstGeom>
          <a:noFill/>
        </p:spPr>
      </p:pic>
      <p:sp>
        <p:nvSpPr>
          <p:cNvPr id="7174" name="AutoShape 6" descr="Image result for annual 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6" name="AutoShape 8" descr="Image result for annual 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8" name="Picture 10" descr="Image result for annual revie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11760" y="5273824"/>
            <a:ext cx="1391057" cy="1584176"/>
          </a:xfrm>
          <a:prstGeom prst="rect">
            <a:avLst/>
          </a:prstGeom>
          <a:noFill/>
        </p:spPr>
      </p:pic>
      <p:sp>
        <p:nvSpPr>
          <p:cNvPr id="7182" name="AutoShape 14" descr="Image result for evid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4" name="AutoShape 16" descr="Image result for evid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6" name="AutoShape 18" descr="Image result for evid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88" name="Picture 20" descr="Image result for evidenc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32240" y="2204864"/>
            <a:ext cx="2411760" cy="1321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59027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6"/>
          </a:xfrm>
        </p:spPr>
        <p:txBody>
          <a:bodyPr>
            <a:noAutofit/>
          </a:bodyPr>
          <a:lstStyle/>
          <a:p>
            <a:r>
              <a:rPr lang="en-GB" sz="6000" dirty="0" smtClean="0"/>
              <a:t>Institution-led Review 101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Consideration of support services</a:t>
            </a:r>
          </a:p>
          <a:p>
            <a:r>
              <a:rPr lang="en-GB" dirty="0" smtClean="0"/>
              <a:t>Periodic review of all provision – one a cycle of not more than 6 years</a:t>
            </a:r>
          </a:p>
          <a:p>
            <a:r>
              <a:rPr lang="en-GB" dirty="0" smtClean="0"/>
              <a:t>Ensure programmes are aggregated to provide coherence</a:t>
            </a:r>
          </a:p>
          <a:p>
            <a:r>
              <a:rPr lang="en-GB" dirty="0" smtClean="0"/>
              <a:t>Include all credit bearing provision (PG/CPD/Collaborative/Research Students/Online)</a:t>
            </a:r>
          </a:p>
          <a:p>
            <a:r>
              <a:rPr lang="en-GB" dirty="0" smtClean="0"/>
              <a:t>Some form of I-</a:t>
            </a:r>
            <a:r>
              <a:rPr lang="en-GB" dirty="0" err="1" smtClean="0"/>
              <a:t>lR</a:t>
            </a:r>
            <a:r>
              <a:rPr lang="en-GB" dirty="0" smtClean="0"/>
              <a:t> activity taking place each year</a:t>
            </a:r>
          </a:p>
          <a:p>
            <a:r>
              <a:rPr lang="en-GB" dirty="0" smtClean="0"/>
              <a:t>Evidence of embedding of UK Code for HE</a:t>
            </a:r>
          </a:p>
          <a:p>
            <a:r>
              <a:rPr lang="en-GB" dirty="0" smtClean="0"/>
              <a:t>Engagement with relevant benchmarks</a:t>
            </a:r>
          </a:p>
          <a:p>
            <a:r>
              <a:rPr lang="en-GB" dirty="0" smtClean="0"/>
              <a:t>Explore ways to reduce burden by engaging with </a:t>
            </a:r>
            <a:r>
              <a:rPr lang="en-GB" dirty="0" err="1" smtClean="0"/>
              <a:t>PSRBs</a:t>
            </a:r>
            <a:r>
              <a:rPr lang="en-GB" dirty="0"/>
              <a:t> </a:t>
            </a:r>
            <a:r>
              <a:rPr lang="en-GB" dirty="0" smtClean="0"/>
              <a:t>– reflect on outcomes of </a:t>
            </a:r>
            <a:r>
              <a:rPr lang="en-GB" dirty="0" err="1" smtClean="0"/>
              <a:t>PSRBs</a:t>
            </a:r>
            <a:r>
              <a:rPr lang="en-GB" dirty="0" smtClean="0"/>
              <a:t> at I-</a:t>
            </a:r>
            <a:r>
              <a:rPr lang="en-GB" dirty="0" err="1" smtClean="0"/>
              <a:t>lRs</a:t>
            </a:r>
            <a:endParaRPr lang="en-GB" dirty="0" smtClean="0"/>
          </a:p>
          <a:p>
            <a:r>
              <a:rPr lang="en-GB" dirty="0" smtClean="0"/>
              <a:t>Promote scrutiny &amp; discussion of the institution’s approach to </a:t>
            </a:r>
            <a:r>
              <a:rPr lang="en-GB" dirty="0" err="1" smtClean="0"/>
              <a:t>SCQF</a:t>
            </a:r>
            <a:endParaRPr lang="en-GB" dirty="0" smtClean="0"/>
          </a:p>
          <a:p>
            <a:r>
              <a:rPr lang="en-GB" dirty="0" smtClean="0"/>
              <a:t>Each review team should include at least 1 external </a:t>
            </a:r>
          </a:p>
          <a:p>
            <a:r>
              <a:rPr lang="en-GB" dirty="0" smtClean="0"/>
              <a:t>Review team must take account the range and volume of provision being reviewed</a:t>
            </a:r>
          </a:p>
          <a:p>
            <a:r>
              <a:rPr lang="en-GB" dirty="0" smtClean="0"/>
              <a:t>Institutions to develop and deploy mechanisms to directly involve student in I-</a:t>
            </a:r>
            <a:r>
              <a:rPr lang="en-GB" dirty="0" err="1" smtClean="0"/>
              <a:t>lR</a:t>
            </a:r>
            <a:r>
              <a:rPr lang="en-GB" dirty="0" smtClean="0"/>
              <a:t>, and take account of the increasing diversity of the student body.</a:t>
            </a:r>
          </a:p>
          <a:p>
            <a:r>
              <a:rPr lang="en-GB" dirty="0" smtClean="0"/>
              <a:t>Institutional processes for student feedback and effectiveness of annual monitoring will be explicitly considered as par of I-</a:t>
            </a:r>
            <a:r>
              <a:rPr lang="en-GB" dirty="0" err="1" smtClean="0"/>
              <a:t>lR</a:t>
            </a:r>
            <a:endParaRPr lang="en-GB" dirty="0" smtClean="0"/>
          </a:p>
          <a:p>
            <a:r>
              <a:rPr lang="en-GB" dirty="0" smtClean="0"/>
              <a:t>I-</a:t>
            </a:r>
            <a:r>
              <a:rPr lang="en-GB" dirty="0" err="1" smtClean="0"/>
              <a:t>lR</a:t>
            </a:r>
            <a:r>
              <a:rPr lang="en-GB" dirty="0" smtClean="0"/>
              <a:t> to provide robust, comprehensive and credible evidence that academic standards and quality of provision are being maintained.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9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FREEDOM &amp; FLEXIBILITY</a:t>
            </a:r>
            <a:r>
              <a:rPr lang="en-GB" dirty="0" smtClean="0"/>
              <a:t>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 can determine how to schedule I-</a:t>
            </a:r>
            <a:r>
              <a:rPr lang="en-GB" dirty="0" err="1" smtClean="0"/>
              <a:t>lRs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We can decide how to aggregate provision for review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5122" name="Picture 2" descr="Image result for sched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2215133" cy="2205289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2915816" cy="22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1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400200"/>
          </a:xfrm>
        </p:spPr>
        <p:txBody>
          <a:bodyPr>
            <a:normAutofit/>
          </a:bodyPr>
          <a:lstStyle/>
          <a:p>
            <a:r>
              <a:rPr lang="en-GB" dirty="0" smtClean="0"/>
              <a:t>Size and Composition of the review panel #1external</a:t>
            </a:r>
            <a:endParaRPr lang="en-GB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57076"/>
            <a:ext cx="8206354" cy="28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2060848"/>
          </a:xfrm>
        </p:spPr>
        <p:txBody>
          <a:bodyPr>
            <a:normAutofit/>
          </a:bodyPr>
          <a:lstStyle/>
          <a:p>
            <a:r>
              <a:rPr lang="en-GB" sz="2700" dirty="0" smtClean="0"/>
              <a:t>We have control of how we facilitate periodic review of the strategic and operation role of support services in relation to student experience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28800"/>
            <a:ext cx="8595360" cy="504056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2530" name="Picture 2" descr="Image result for support ser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672408" cy="2275454"/>
          </a:xfrm>
          <a:prstGeom prst="rect">
            <a:avLst/>
          </a:prstGeom>
          <a:noFill/>
        </p:spPr>
      </p:pic>
      <p:pic>
        <p:nvPicPr>
          <p:cNvPr id="22532" name="Picture 4" descr="Image result for support serv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3976889" cy="2304256"/>
          </a:xfrm>
          <a:prstGeom prst="rect">
            <a:avLst/>
          </a:prstGeom>
          <a:noFill/>
        </p:spPr>
      </p:pic>
      <p:pic>
        <p:nvPicPr>
          <p:cNvPr id="22534" name="Picture 6" descr="Image result for student experi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365104"/>
            <a:ext cx="5098542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Institution-led Review at UWS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Grouped primarily around subject benchmark statements</a:t>
            </a:r>
          </a:p>
          <a:p>
            <a:r>
              <a:rPr lang="en-GB" dirty="0" smtClean="0"/>
              <a:t>Restructuring internal from Schools to Faculties… and back to Schools </a:t>
            </a:r>
          </a:p>
          <a:p>
            <a:r>
              <a:rPr lang="en-GB" dirty="0" smtClean="0"/>
              <a:t>At a more local level from Subject Development Groups to a more programmatic “programme primacy” approach and use of Programme Boards</a:t>
            </a:r>
          </a:p>
          <a:p>
            <a:r>
              <a:rPr lang="en-GB" dirty="0" smtClean="0"/>
              <a:t>Annual discussions with Assistant Deans about grouping and scheduling</a:t>
            </a:r>
          </a:p>
          <a:p>
            <a:r>
              <a:rPr lang="en-GB" dirty="0" smtClean="0"/>
              <a:t>Increased confidence in our QA/QE</a:t>
            </a:r>
          </a:p>
          <a:p>
            <a:r>
              <a:rPr lang="en-GB" dirty="0" smtClean="0"/>
              <a:t>Dare to be Different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100" name="Picture 4" descr="Image result for a hobbits tale there and back again bilbo bagg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Image result for uws dare to be diffe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8448937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Too Small</a:t>
            </a:r>
            <a:br>
              <a:rPr lang="en-GB" b="1" dirty="0" smtClean="0"/>
            </a:br>
            <a:r>
              <a:rPr lang="en-GB" b="1" dirty="0" smtClean="0"/>
              <a:t>Too focused?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476672"/>
            <a:ext cx="8869680" cy="638132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2600" dirty="0" smtClean="0"/>
              <a:t>limit the number of individual programme reviews (PSRBs</a:t>
            </a:r>
            <a:endParaRPr lang="en-GB" sz="2600" dirty="0"/>
          </a:p>
          <a:p>
            <a:pPr>
              <a:buNone/>
            </a:pPr>
            <a:r>
              <a:rPr lang="en-GB" sz="2600" dirty="0" smtClean="0"/>
              <a:t>involvement/niche programme/multi site delivery).</a:t>
            </a:r>
          </a:p>
        </p:txBody>
      </p:sp>
      <p:pic>
        <p:nvPicPr>
          <p:cNvPr id="3074" name="Picture 2" descr="Image result for too m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880320" cy="2113783"/>
          </a:xfrm>
          <a:prstGeom prst="rect">
            <a:avLst/>
          </a:prstGeom>
          <a:noFill/>
        </p:spPr>
      </p:pic>
      <p:pic>
        <p:nvPicPr>
          <p:cNvPr id="3076" name="Picture 4" descr="Image result for multiple cop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3190508" cy="2304256"/>
          </a:xfrm>
          <a:prstGeom prst="rect">
            <a:avLst/>
          </a:prstGeom>
          <a:noFill/>
        </p:spPr>
      </p:pic>
      <p:pic>
        <p:nvPicPr>
          <p:cNvPr id="3078" name="Picture 6" descr="Image result for full calend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780928"/>
            <a:ext cx="2667000" cy="2076450"/>
          </a:xfrm>
          <a:prstGeom prst="rect">
            <a:avLst/>
          </a:prstGeom>
          <a:noFill/>
        </p:spPr>
      </p:pic>
      <p:pic>
        <p:nvPicPr>
          <p:cNvPr id="3080" name="Picture 8" descr="Image result for stressed paperwor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356992"/>
            <a:ext cx="2286000" cy="1524001"/>
          </a:xfrm>
          <a:prstGeom prst="rect">
            <a:avLst/>
          </a:prstGeom>
          <a:noFill/>
        </p:spPr>
      </p:pic>
      <p:pic>
        <p:nvPicPr>
          <p:cNvPr id="3082" name="Picture 10" descr="Image result for too much deta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73016"/>
            <a:ext cx="2733675" cy="1666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580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Too Broad</a:t>
            </a:r>
            <a:br>
              <a:rPr lang="en-GB" b="1" dirty="0" smtClean="0"/>
            </a:br>
            <a:r>
              <a:rPr lang="en-GB" b="1" dirty="0" smtClean="0"/>
              <a:t>Too Big?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Lack coherence... but for some Schools larger groupings could be a option.</a:t>
            </a:r>
          </a:p>
          <a:p>
            <a:r>
              <a:rPr lang="en-GB" dirty="0" smtClean="0"/>
              <a:t>Logistics – we need to know the detail! </a:t>
            </a:r>
          </a:p>
          <a:p>
            <a:endParaRPr lang="en-GB" dirty="0"/>
          </a:p>
        </p:txBody>
      </p:sp>
      <p:pic>
        <p:nvPicPr>
          <p:cNvPr id="24578" name="Picture 2" descr="Image result for big me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571875" cy="2590800"/>
          </a:xfrm>
          <a:prstGeom prst="rect">
            <a:avLst/>
          </a:prstGeom>
          <a:noFill/>
        </p:spPr>
      </p:pic>
      <p:pic>
        <p:nvPicPr>
          <p:cNvPr id="24580" name="Picture 4" descr="Image result for information over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32656"/>
            <a:ext cx="2276475" cy="2009776"/>
          </a:xfrm>
          <a:prstGeom prst="rect">
            <a:avLst/>
          </a:prstGeom>
          <a:noFill/>
        </p:spPr>
      </p:pic>
      <p:pic>
        <p:nvPicPr>
          <p:cNvPr id="24582" name="Picture 6" descr="Image result for information overlo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852936"/>
            <a:ext cx="2867025" cy="1590675"/>
          </a:xfrm>
          <a:prstGeom prst="rect">
            <a:avLst/>
          </a:prstGeom>
          <a:noFill/>
        </p:spPr>
      </p:pic>
      <p:pic>
        <p:nvPicPr>
          <p:cNvPr id="24584" name="Picture 8" descr="Image result for you can't see the wood for the tre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636912"/>
            <a:ext cx="2511879" cy="1883909"/>
          </a:xfrm>
          <a:prstGeom prst="rect">
            <a:avLst/>
          </a:prstGeom>
          <a:noFill/>
        </p:spPr>
      </p:pic>
      <p:pic>
        <p:nvPicPr>
          <p:cNvPr id="24586" name="Picture 10" descr="Image result for chocolate teap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988840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586</TotalTime>
  <Words>475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Candara</vt:lpstr>
      <vt:lpstr>Tahoma</vt:lpstr>
      <vt:lpstr>Tunga</vt:lpstr>
      <vt:lpstr>Soho</vt:lpstr>
      <vt:lpstr>The Goldilocks's Challenge:  getting institution-led review just right!</vt:lpstr>
      <vt:lpstr>Essentials..</vt:lpstr>
      <vt:lpstr>Institution-led Review 101</vt:lpstr>
      <vt:lpstr>FREEDOM &amp; FLEXIBILITY….</vt:lpstr>
      <vt:lpstr>Size and Composition of the review panel #1external</vt:lpstr>
      <vt:lpstr>We have control of how we facilitate periodic review of the strategic and operation role of support services in relation to student experience </vt:lpstr>
      <vt:lpstr>History of Institution-led Review at UWS</vt:lpstr>
      <vt:lpstr>Too Small Too focused?</vt:lpstr>
      <vt:lpstr>Too Broad Too Big?</vt:lpstr>
      <vt:lpstr>Just Right...?....for UWS...now!</vt:lpstr>
      <vt:lpstr>School reactions!</vt:lpstr>
      <vt:lpstr>Continuous process </vt:lpstr>
      <vt:lpstr>Thank you for listening.  Any questions or observations?  </vt:lpstr>
    </vt:vector>
  </TitlesOfParts>
  <Company>University of the West of Scotland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Goldilocks Challenge - Getting institution-led review just right</dc:title>
  <dc:creator>University of the West of Scotland</dc:creator>
  <cp:lastModifiedBy>Oonagh Holland</cp:lastModifiedBy>
  <cp:revision>31</cp:revision>
  <dcterms:created xsi:type="dcterms:W3CDTF">2017-01-18T09:01:32Z</dcterms:created>
  <dcterms:modified xsi:type="dcterms:W3CDTF">2018-04-12T09:19:00Z</dcterms:modified>
</cp:coreProperties>
</file>