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1" r:id="rId2"/>
    <p:sldId id="272" r:id="rId3"/>
    <p:sldId id="284" r:id="rId4"/>
    <p:sldId id="285" r:id="rId5"/>
    <p:sldId id="264" r:id="rId6"/>
    <p:sldId id="257" r:id="rId7"/>
    <p:sldId id="262" r:id="rId8"/>
    <p:sldId id="269" r:id="rId9"/>
    <p:sldId id="291" r:id="rId10"/>
    <p:sldId id="281" r:id="rId11"/>
    <p:sldId id="266" r:id="rId12"/>
    <p:sldId id="282" r:id="rId13"/>
    <p:sldId id="280" r:id="rId14"/>
    <p:sldId id="29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75" autoAdjust="0"/>
    <p:restoredTop sz="98302" autoAdjust="0"/>
  </p:normalViewPr>
  <p:slideViewPr>
    <p:cSldViewPr snapToGrid="0" snapToObjects="1">
      <p:cViewPr varScale="1">
        <p:scale>
          <a:sx n="116" d="100"/>
          <a:sy n="116" d="100"/>
        </p:scale>
        <p:origin x="1086" y="10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60" d="100"/>
          <a:sy n="60" d="100"/>
        </p:scale>
        <p:origin x="-303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337D7-ABC8-46C6-AFDA-AB00712BC454}" type="datetimeFigureOut">
              <a:rPr lang="en-GB" smtClean="0"/>
              <a:t>12/04/2018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6E6A1-2D03-4F32-9CF0-BE466ADF1BEA}" type="slidenum">
              <a:rPr lang="en-GB" smtClean="0"/>
              <a:t>‹#›</a:t>
            </a:fld>
            <a:endParaRPr lang="en-GB"/>
          </a:p>
        </p:txBody>
      </p:sp>
    </p:spTree>
    <p:extLst>
      <p:ext uri="{BB962C8B-B14F-4D97-AF65-F5344CB8AC3E}">
        <p14:creationId xmlns:p14="http://schemas.microsoft.com/office/powerpoint/2010/main" val="246731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6E6A1-2D03-4F32-9CF0-BE466ADF1BEA}" type="slidenum">
              <a:rPr lang="en-GB" smtClean="0"/>
              <a:t>1</a:t>
            </a:fld>
            <a:endParaRPr lang="en-GB"/>
          </a:p>
        </p:txBody>
      </p:sp>
    </p:spTree>
    <p:extLst>
      <p:ext uri="{BB962C8B-B14F-4D97-AF65-F5344CB8AC3E}">
        <p14:creationId xmlns:p14="http://schemas.microsoft.com/office/powerpoint/2010/main" val="4243405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Gray’s School of Art’s recent work has chimed heavily with our work</a:t>
            </a:r>
            <a:r>
              <a:rPr lang="en-GB" sz="1600" baseline="0" dirty="0" smtClean="0"/>
              <a:t> as sparqs – we are the national agency for student engagement and we want to see students shaping their learning across Scotland’s universities and colleges, so projects like this really interest us and help us understand how students can best work in partnership with their institution.</a:t>
            </a:r>
            <a:endParaRPr lang="en-GB" sz="1600" dirty="0"/>
          </a:p>
        </p:txBody>
      </p:sp>
      <p:sp>
        <p:nvSpPr>
          <p:cNvPr id="4" name="Slide Number Placeholder 3"/>
          <p:cNvSpPr>
            <a:spLocks noGrp="1"/>
          </p:cNvSpPr>
          <p:nvPr>
            <p:ph type="sldNum" sz="quarter" idx="10"/>
          </p:nvPr>
        </p:nvSpPr>
        <p:spPr/>
        <p:txBody>
          <a:bodyPr/>
          <a:lstStyle/>
          <a:p>
            <a:fld id="{1566E6A1-2D03-4F32-9CF0-BE466ADF1BEA}" type="slidenum">
              <a:rPr lang="en-GB" smtClean="0"/>
              <a:t>10</a:t>
            </a:fld>
            <a:endParaRPr lang="en-GB"/>
          </a:p>
        </p:txBody>
      </p:sp>
    </p:spTree>
    <p:extLst>
      <p:ext uri="{BB962C8B-B14F-4D97-AF65-F5344CB8AC3E}">
        <p14:creationId xmlns:p14="http://schemas.microsoft.com/office/powerpoint/2010/main" val="241620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The students’ research methods were varied; some facilitated and recorded focus groups and interviews, other groups collected ideas, views, and opinions from social media, and surveys in order to present written findings, with some producing graphic representations of issues that were deemed of most importance to the student body.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 Not surprising were more visually interactive approaches to developing research material with some groups of students using graffiti boards to collect comments and ideas within group sessions. The social aspect of the research was also recorded through photographic imagery, with the distillation of the research being produced in e-booklet form.</a:t>
            </a:r>
          </a:p>
          <a:p>
            <a:endParaRPr lang="en-US" sz="1600" dirty="0"/>
          </a:p>
        </p:txBody>
      </p:sp>
      <p:sp>
        <p:nvSpPr>
          <p:cNvPr id="4" name="Slide Number Placeholder 3"/>
          <p:cNvSpPr>
            <a:spLocks noGrp="1"/>
          </p:cNvSpPr>
          <p:nvPr>
            <p:ph type="sldNum" sz="quarter" idx="10"/>
          </p:nvPr>
        </p:nvSpPr>
        <p:spPr/>
        <p:txBody>
          <a:bodyPr/>
          <a:lstStyle/>
          <a:p>
            <a:fld id="{1566E6A1-2D03-4F32-9CF0-BE466ADF1BEA}" type="slidenum">
              <a:rPr lang="en-GB" smtClean="0"/>
              <a:t>11</a:t>
            </a:fld>
            <a:endParaRPr lang="en-GB"/>
          </a:p>
        </p:txBody>
      </p:sp>
    </p:spTree>
    <p:extLst>
      <p:ext uri="{BB962C8B-B14F-4D97-AF65-F5344CB8AC3E}">
        <p14:creationId xmlns:p14="http://schemas.microsoft.com/office/powerpoint/2010/main" val="370526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One key aspect</a:t>
            </a:r>
            <a:r>
              <a:rPr lang="en-GB" sz="1600" baseline="0" dirty="0" smtClean="0"/>
              <a:t> of students shaping their learning experience is through reviews – both through students doing the reviewing (as panel members) but also in helping staff to be reviewed.</a:t>
            </a:r>
          </a:p>
          <a:p>
            <a:endParaRPr lang="en-GB" sz="1600" baseline="0" dirty="0" smtClean="0"/>
          </a:p>
          <a:p>
            <a:r>
              <a:rPr lang="en-GB" sz="1600" baseline="0" dirty="0" smtClean="0"/>
              <a:t>The Gray’s ILSR was therefore ideally placed and timed to support a recent project to create a practice guide on how to engage students in preparing for and responding to internal review. This practice is being launched today, and you can pick up copies at our stall outside.</a:t>
            </a:r>
          </a:p>
          <a:p>
            <a:endParaRPr lang="en-GB" sz="1600" dirty="0"/>
          </a:p>
        </p:txBody>
      </p:sp>
      <p:sp>
        <p:nvSpPr>
          <p:cNvPr id="4" name="Slide Number Placeholder 3"/>
          <p:cNvSpPr>
            <a:spLocks noGrp="1"/>
          </p:cNvSpPr>
          <p:nvPr>
            <p:ph type="sldNum" sz="quarter" idx="10"/>
          </p:nvPr>
        </p:nvSpPr>
        <p:spPr/>
        <p:txBody>
          <a:bodyPr/>
          <a:lstStyle/>
          <a:p>
            <a:fld id="{1566E6A1-2D03-4F32-9CF0-BE466ADF1BEA}" type="slidenum">
              <a:rPr lang="en-GB" smtClean="0"/>
              <a:t>12</a:t>
            </a:fld>
            <a:endParaRPr lang="en-GB"/>
          </a:p>
        </p:txBody>
      </p:sp>
    </p:spTree>
    <p:extLst>
      <p:ext uri="{BB962C8B-B14F-4D97-AF65-F5344CB8AC3E}">
        <p14:creationId xmlns:p14="http://schemas.microsoft.com/office/powerpoint/2010/main" val="301876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6E6A1-2D03-4F32-9CF0-BE466ADF1BEA}" type="slidenum">
              <a:rPr lang="en-GB" smtClean="0"/>
              <a:t>13</a:t>
            </a:fld>
            <a:endParaRPr lang="en-GB"/>
          </a:p>
        </p:txBody>
      </p:sp>
    </p:spTree>
    <p:extLst>
      <p:ext uri="{BB962C8B-B14F-4D97-AF65-F5344CB8AC3E}">
        <p14:creationId xmlns:p14="http://schemas.microsoft.com/office/powerpoint/2010/main" val="289094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6E6A1-2D03-4F32-9CF0-BE466ADF1BEA}" type="slidenum">
              <a:rPr lang="en-GB" smtClean="0"/>
              <a:t>14</a:t>
            </a:fld>
            <a:endParaRPr lang="en-GB"/>
          </a:p>
        </p:txBody>
      </p:sp>
    </p:spTree>
    <p:extLst>
      <p:ext uri="{BB962C8B-B14F-4D97-AF65-F5344CB8AC3E}">
        <p14:creationId xmlns:p14="http://schemas.microsoft.com/office/powerpoint/2010/main" val="88631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rPr>
              <a:t>Dunne and </a:t>
            </a:r>
            <a:r>
              <a:rPr lang="en-GB" sz="1600" kern="1200" dirty="0" err="1" smtClean="0">
                <a:solidFill>
                  <a:schemeClr val="tx1"/>
                </a:solidFill>
                <a:effectLst/>
              </a:rPr>
              <a:t>Zandstra’s</a:t>
            </a:r>
            <a:r>
              <a:rPr lang="en-GB" sz="1600" kern="1200" dirty="0" smtClean="0">
                <a:solidFill>
                  <a:schemeClr val="tx1"/>
                </a:solidFill>
                <a:effectLst/>
              </a:rPr>
              <a:t> perspective is an important one when placed in the context of the National Student Survey</a:t>
            </a:r>
            <a:r>
              <a:rPr lang="es-ES_tradnl" sz="1600" kern="1200" dirty="0" smtClean="0">
                <a:solidFill>
                  <a:schemeClr val="tx1"/>
                </a:solidFill>
                <a:effectLst/>
              </a:rPr>
              <a:t> (NSS). </a:t>
            </a:r>
            <a:r>
              <a:rPr lang="es-ES_tradnl" sz="1600" kern="1200" dirty="0" err="1" smtClean="0">
                <a:solidFill>
                  <a:schemeClr val="tx1"/>
                </a:solidFill>
                <a:effectLst/>
              </a:rPr>
              <a:t>This</a:t>
            </a:r>
            <a:r>
              <a:rPr lang="es-ES_tradnl" sz="1600" kern="1200" dirty="0" smtClean="0">
                <a:solidFill>
                  <a:schemeClr val="tx1"/>
                </a:solidFill>
                <a:effectLst/>
              </a:rPr>
              <a:t> </a:t>
            </a:r>
            <a:r>
              <a:rPr lang="es-ES_tradnl" sz="1600" kern="1200" dirty="0" err="1" smtClean="0">
                <a:solidFill>
                  <a:schemeClr val="tx1"/>
                </a:solidFill>
                <a:effectLst/>
              </a:rPr>
              <a:t>is</a:t>
            </a:r>
            <a:r>
              <a:rPr lang="es-ES_tradnl" sz="1600" kern="1200" dirty="0" smtClean="0">
                <a:solidFill>
                  <a:schemeClr val="tx1"/>
                </a:solidFill>
                <a:effectLst/>
              </a:rPr>
              <a:t> </a:t>
            </a:r>
            <a:r>
              <a:rPr lang="es-ES_tradnl" sz="1600" kern="1200" dirty="0" err="1" smtClean="0">
                <a:solidFill>
                  <a:schemeClr val="tx1"/>
                </a:solidFill>
                <a:effectLst/>
              </a:rPr>
              <a:t>operated</a:t>
            </a:r>
            <a:r>
              <a:rPr lang="es-ES_tradnl" sz="1600" kern="1200" dirty="0" smtClean="0">
                <a:solidFill>
                  <a:schemeClr val="tx1"/>
                </a:solidFill>
                <a:effectLst/>
              </a:rPr>
              <a:t> </a:t>
            </a:r>
            <a:r>
              <a:rPr lang="es-ES_tradnl" sz="1600" kern="1200" dirty="0" err="1" smtClean="0">
                <a:solidFill>
                  <a:schemeClr val="tx1"/>
                </a:solidFill>
                <a:effectLst/>
              </a:rPr>
              <a:t>by</a:t>
            </a:r>
            <a:r>
              <a:rPr lang="es-ES_tradnl" sz="1600" kern="1200" dirty="0" smtClean="0">
                <a:solidFill>
                  <a:schemeClr val="tx1"/>
                </a:solidFill>
                <a:effectLst/>
              </a:rPr>
              <a:t> </a:t>
            </a:r>
            <a:r>
              <a:rPr lang="es-ES_tradnl" sz="1600" kern="1200" dirty="0" err="1" smtClean="0">
                <a:solidFill>
                  <a:schemeClr val="tx1"/>
                </a:solidFill>
                <a:effectLst/>
              </a:rPr>
              <a:t>an</a:t>
            </a:r>
            <a:r>
              <a:rPr lang="es-ES_tradnl" sz="1600" kern="1200" dirty="0" smtClean="0">
                <a:solidFill>
                  <a:schemeClr val="tx1"/>
                </a:solidFill>
                <a:effectLst/>
              </a:rPr>
              <a:t> </a:t>
            </a:r>
            <a:r>
              <a:rPr lang="es-ES_tradnl" sz="1600" kern="1200" dirty="0" err="1" smtClean="0">
                <a:solidFill>
                  <a:schemeClr val="tx1"/>
                </a:solidFill>
                <a:effectLst/>
              </a:rPr>
              <a:t>independent</a:t>
            </a:r>
            <a:r>
              <a:rPr lang="es-ES_tradnl" sz="1600" kern="1200" dirty="0" smtClean="0">
                <a:solidFill>
                  <a:schemeClr val="tx1"/>
                </a:solidFill>
                <a:effectLst/>
              </a:rPr>
              <a:t> </a:t>
            </a:r>
            <a:r>
              <a:rPr lang="es-ES_tradnl" sz="1600" kern="1200" dirty="0" err="1" smtClean="0">
                <a:solidFill>
                  <a:schemeClr val="tx1"/>
                </a:solidFill>
                <a:effectLst/>
              </a:rPr>
              <a:t>market</a:t>
            </a:r>
            <a:r>
              <a:rPr lang="es-ES_tradnl" sz="1600" kern="1200" dirty="0" smtClean="0">
                <a:solidFill>
                  <a:schemeClr val="tx1"/>
                </a:solidFill>
                <a:effectLst/>
              </a:rPr>
              <a:t> </a:t>
            </a:r>
            <a:r>
              <a:rPr lang="es-ES_tradnl" sz="1600" kern="1200" dirty="0" err="1" smtClean="0">
                <a:solidFill>
                  <a:schemeClr val="tx1"/>
                </a:solidFill>
                <a:effectLst/>
              </a:rPr>
              <a:t>research</a:t>
            </a:r>
            <a:r>
              <a:rPr lang="es-ES_tradnl" sz="1600" kern="1200" dirty="0" smtClean="0">
                <a:solidFill>
                  <a:schemeClr val="tx1"/>
                </a:solidFill>
                <a:effectLst/>
              </a:rPr>
              <a:t> </a:t>
            </a:r>
            <a:r>
              <a:rPr lang="es-ES_tradnl" sz="1600" kern="1200" dirty="0" err="1" smtClean="0">
                <a:solidFill>
                  <a:schemeClr val="tx1"/>
                </a:solidFill>
                <a:effectLst/>
              </a:rPr>
              <a:t>company</a:t>
            </a:r>
            <a:r>
              <a:rPr lang="es-ES_tradnl" sz="1600" kern="1200" dirty="0" smtClean="0">
                <a:solidFill>
                  <a:schemeClr val="tx1"/>
                </a:solidFill>
                <a:effectLst/>
              </a:rPr>
              <a:t>, </a:t>
            </a:r>
            <a:r>
              <a:rPr lang="es-ES_tradnl" sz="1600" kern="1200" dirty="0" err="1" smtClean="0">
                <a:solidFill>
                  <a:schemeClr val="tx1"/>
                </a:solidFill>
                <a:effectLst/>
              </a:rPr>
              <a:t>Ipsos</a:t>
            </a:r>
            <a:r>
              <a:rPr lang="es-ES_tradnl" sz="1600" kern="1200" dirty="0" smtClean="0">
                <a:solidFill>
                  <a:schemeClr val="tx1"/>
                </a:solidFill>
                <a:effectLst/>
              </a:rPr>
              <a:t> MORI,  and  </a:t>
            </a:r>
            <a:r>
              <a:rPr lang="es-ES_tradnl" sz="1600" kern="1200" dirty="0" err="1" smtClean="0">
                <a:solidFill>
                  <a:schemeClr val="tx1"/>
                </a:solidFill>
                <a:effectLst/>
              </a:rPr>
              <a:t>is</a:t>
            </a:r>
            <a:r>
              <a:rPr lang="es-ES_tradnl" sz="1600" kern="1200" dirty="0" smtClean="0">
                <a:solidFill>
                  <a:schemeClr val="tx1"/>
                </a:solidFill>
                <a:effectLst/>
              </a:rPr>
              <a:t>  </a:t>
            </a:r>
            <a:r>
              <a:rPr lang="es-ES_tradnl" sz="1600" kern="1200" dirty="0" err="1" smtClean="0">
                <a:solidFill>
                  <a:schemeClr val="tx1"/>
                </a:solidFill>
                <a:effectLst/>
              </a:rPr>
              <a:t>commissioned</a:t>
            </a:r>
            <a:r>
              <a:rPr lang="es-ES_tradnl" sz="1600" kern="1200" dirty="0" smtClean="0">
                <a:solidFill>
                  <a:schemeClr val="tx1"/>
                </a:solidFill>
                <a:effectLst/>
              </a:rPr>
              <a:t>    </a:t>
            </a:r>
            <a:r>
              <a:rPr lang="es-ES_tradnl" sz="1600" kern="1200" dirty="0" err="1" smtClean="0">
                <a:solidFill>
                  <a:schemeClr val="tx1"/>
                </a:solidFill>
                <a:effectLst/>
              </a:rPr>
              <a:t>by</a:t>
            </a:r>
            <a:r>
              <a:rPr lang="es-ES_tradnl" sz="1600" kern="1200" dirty="0" smtClean="0">
                <a:solidFill>
                  <a:schemeClr val="tx1"/>
                </a:solidFill>
                <a:effectLst/>
              </a:rPr>
              <a:t>   </a:t>
            </a:r>
            <a:r>
              <a:rPr lang="es-ES_tradnl" sz="1600" kern="1200" dirty="0" err="1" smtClean="0">
                <a:solidFill>
                  <a:schemeClr val="tx1"/>
                </a:solidFill>
                <a:effectLst/>
              </a:rPr>
              <a:t>the</a:t>
            </a:r>
            <a:r>
              <a:rPr lang="es-ES_tradnl" sz="1600" kern="1200" dirty="0" smtClean="0">
                <a:solidFill>
                  <a:schemeClr val="tx1"/>
                </a:solidFill>
                <a:effectLst/>
              </a:rPr>
              <a:t>     </a:t>
            </a:r>
            <a:r>
              <a:rPr lang="es-ES_tradnl" sz="1600" kern="1200" dirty="0" err="1" smtClean="0">
                <a:solidFill>
                  <a:schemeClr val="tx1"/>
                </a:solidFill>
                <a:effectLst/>
              </a:rPr>
              <a:t>Higher</a:t>
            </a:r>
            <a:r>
              <a:rPr lang="en-GB" sz="1600" kern="1200" baseline="0" dirty="0" smtClean="0">
                <a:solidFill>
                  <a:schemeClr val="tx1"/>
                </a:solidFill>
                <a:effectLst/>
              </a:rPr>
              <a:t> </a:t>
            </a:r>
            <a:r>
              <a:rPr lang="es-ES_tradnl" sz="1600" kern="1200" dirty="0" err="1" smtClean="0">
                <a:solidFill>
                  <a:schemeClr val="tx1"/>
                </a:solidFill>
                <a:effectLst/>
              </a:rPr>
              <a:t>Education</a:t>
            </a:r>
            <a:r>
              <a:rPr lang="es-ES_tradnl" sz="1600" kern="1200" dirty="0" smtClean="0">
                <a:solidFill>
                  <a:schemeClr val="tx1"/>
                </a:solidFill>
                <a:effectLst/>
              </a:rPr>
              <a:t> </a:t>
            </a:r>
            <a:r>
              <a:rPr lang="es-ES_tradnl" sz="1600" kern="1200" dirty="0" err="1" smtClean="0">
                <a:solidFill>
                  <a:schemeClr val="tx1"/>
                </a:solidFill>
                <a:effectLst/>
              </a:rPr>
              <a:t>Funding</a:t>
            </a:r>
            <a:r>
              <a:rPr lang="es-ES_tradnl" sz="1600" kern="1200" dirty="0" smtClean="0">
                <a:solidFill>
                  <a:schemeClr val="tx1"/>
                </a:solidFill>
                <a:effectLst/>
              </a:rPr>
              <a:t> Council </a:t>
            </a:r>
            <a:r>
              <a:rPr lang="es-ES_tradnl" sz="1600" kern="1200" dirty="0" err="1" smtClean="0">
                <a:solidFill>
                  <a:schemeClr val="tx1"/>
                </a:solidFill>
                <a:effectLst/>
              </a:rPr>
              <a:t>for</a:t>
            </a:r>
            <a:r>
              <a:rPr lang="es-ES_tradnl" sz="1600" kern="1200" dirty="0" smtClean="0">
                <a:solidFill>
                  <a:schemeClr val="tx1"/>
                </a:solidFill>
                <a:effectLst/>
              </a:rPr>
              <a:t> </a:t>
            </a:r>
            <a:r>
              <a:rPr lang="es-ES_tradnl" sz="1600" kern="1200" dirty="0" err="1" smtClean="0">
                <a:solidFill>
                  <a:schemeClr val="tx1"/>
                </a:solidFill>
                <a:effectLst/>
              </a:rPr>
              <a:t>England</a:t>
            </a:r>
            <a:r>
              <a:rPr lang="es-ES_tradnl" sz="1600" kern="1200" dirty="0" smtClean="0">
                <a:solidFill>
                  <a:schemeClr val="tx1"/>
                </a:solidFill>
                <a:effectLst/>
              </a:rPr>
              <a:t> (HEFCE) </a:t>
            </a:r>
            <a:r>
              <a:rPr lang="es-ES_tradnl" sz="1600" kern="1200" dirty="0" err="1" smtClean="0">
                <a:solidFill>
                  <a:schemeClr val="tx1"/>
                </a:solidFill>
                <a:effectLst/>
              </a:rPr>
              <a:t>on</a:t>
            </a:r>
            <a:r>
              <a:rPr lang="es-ES_tradnl" sz="1600" kern="1200" dirty="0" smtClean="0">
                <a:solidFill>
                  <a:schemeClr val="tx1"/>
                </a:solidFill>
                <a:effectLst/>
              </a:rPr>
              <a:t> </a:t>
            </a:r>
            <a:r>
              <a:rPr lang="es-ES_tradnl" sz="1600" kern="1200" dirty="0" err="1" smtClean="0">
                <a:solidFill>
                  <a:schemeClr val="tx1"/>
                </a:solidFill>
                <a:effectLst/>
              </a:rPr>
              <a:t>behalf</a:t>
            </a:r>
            <a:r>
              <a:rPr lang="es-ES_tradnl" sz="1600" kern="1200" dirty="0" smtClean="0">
                <a:solidFill>
                  <a:schemeClr val="tx1"/>
                </a:solidFill>
                <a:effectLst/>
              </a:rPr>
              <a:t> of </a:t>
            </a:r>
            <a:r>
              <a:rPr lang="es-ES_tradnl" sz="1600" kern="1200" dirty="0" err="1" smtClean="0">
                <a:solidFill>
                  <a:schemeClr val="tx1"/>
                </a:solidFill>
                <a:effectLst/>
              </a:rPr>
              <a:t>the</a:t>
            </a:r>
            <a:r>
              <a:rPr lang="es-ES_tradnl" sz="1600" kern="1200" dirty="0" smtClean="0">
                <a:solidFill>
                  <a:schemeClr val="tx1"/>
                </a:solidFill>
                <a:effectLst/>
              </a:rPr>
              <a:t> </a:t>
            </a:r>
            <a:r>
              <a:rPr lang="en-GB" sz="1600" kern="1200" dirty="0" smtClean="0">
                <a:solidFill>
                  <a:schemeClr val="tx1"/>
                </a:solidFill>
                <a:effectLst/>
              </a:rPr>
              <a:t>Higher Education (HE)</a:t>
            </a:r>
            <a:r>
              <a:rPr lang="es-ES_tradnl" sz="1600" kern="1200" dirty="0" smtClean="0">
                <a:solidFill>
                  <a:schemeClr val="tx1"/>
                </a:solidFill>
                <a:effectLst/>
              </a:rPr>
              <a:t> </a:t>
            </a:r>
            <a:r>
              <a:rPr lang="es-ES_tradnl" sz="1600" kern="1200" dirty="0" err="1" smtClean="0">
                <a:solidFill>
                  <a:schemeClr val="tx1"/>
                </a:solidFill>
                <a:effectLst/>
              </a:rPr>
              <a:t>funding</a:t>
            </a:r>
            <a:r>
              <a:rPr lang="es-ES_tradnl" sz="1600" kern="1200" dirty="0" smtClean="0">
                <a:solidFill>
                  <a:schemeClr val="tx1"/>
                </a:solidFill>
                <a:effectLst/>
              </a:rPr>
              <a:t> </a:t>
            </a:r>
            <a:r>
              <a:rPr lang="es-ES_tradnl" sz="1600" kern="1200" dirty="0" err="1" smtClean="0">
                <a:solidFill>
                  <a:schemeClr val="tx1"/>
                </a:solidFill>
                <a:effectLst/>
              </a:rPr>
              <a:t>councils</a:t>
            </a:r>
            <a:r>
              <a:rPr lang="es-ES_tradnl" sz="1600" kern="1200" dirty="0" smtClean="0">
                <a:solidFill>
                  <a:schemeClr val="tx1"/>
                </a:solidFill>
                <a:effectLst/>
              </a:rPr>
              <a:t> </a:t>
            </a:r>
            <a:r>
              <a:rPr lang="es-ES_tradnl" sz="1600" kern="1200" dirty="0" err="1" smtClean="0">
                <a:solidFill>
                  <a:schemeClr val="tx1"/>
                </a:solidFill>
                <a:effectLst/>
              </a:rPr>
              <a:t>for</a:t>
            </a:r>
            <a:r>
              <a:rPr lang="es-ES_tradnl" sz="1600" kern="1200" dirty="0" smtClean="0">
                <a:solidFill>
                  <a:schemeClr val="tx1"/>
                </a:solidFill>
                <a:effectLst/>
              </a:rPr>
              <a:t> </a:t>
            </a:r>
            <a:r>
              <a:rPr lang="es-ES_tradnl" sz="1600" kern="1200" dirty="0" err="1" smtClean="0">
                <a:solidFill>
                  <a:schemeClr val="tx1"/>
                </a:solidFill>
                <a:effectLst/>
              </a:rPr>
              <a:t>Wales</a:t>
            </a:r>
            <a:r>
              <a:rPr lang="es-ES_tradnl" sz="1600" kern="1200" dirty="0" smtClean="0">
                <a:solidFill>
                  <a:schemeClr val="tx1"/>
                </a:solidFill>
                <a:effectLst/>
              </a:rPr>
              <a:t>, </a:t>
            </a:r>
            <a:r>
              <a:rPr lang="es-ES_tradnl" sz="1600" kern="1200" dirty="0" err="1" smtClean="0">
                <a:solidFill>
                  <a:schemeClr val="tx1"/>
                </a:solidFill>
                <a:effectLst/>
              </a:rPr>
              <a:t>Northern</a:t>
            </a:r>
            <a:r>
              <a:rPr lang="es-ES_tradnl" sz="1600" kern="1200" dirty="0" smtClean="0">
                <a:solidFill>
                  <a:schemeClr val="tx1"/>
                </a:solidFill>
                <a:effectLst/>
              </a:rPr>
              <a:t> </a:t>
            </a:r>
            <a:r>
              <a:rPr lang="es-ES_tradnl" sz="1600" kern="1200" dirty="0" err="1" smtClean="0">
                <a:solidFill>
                  <a:schemeClr val="tx1"/>
                </a:solidFill>
                <a:effectLst/>
              </a:rPr>
              <a:t>Ireland</a:t>
            </a:r>
            <a:r>
              <a:rPr lang="es-ES_tradnl" sz="1600" kern="1200" dirty="0" smtClean="0">
                <a:solidFill>
                  <a:schemeClr val="tx1"/>
                </a:solidFill>
                <a:effectLst/>
              </a:rPr>
              <a:t>, and Scotland.</a:t>
            </a:r>
            <a:r>
              <a:rPr lang="en-GB" sz="1600" dirty="0" smtClean="0">
                <a:effectLst/>
              </a:rPr>
              <a:t> </a:t>
            </a:r>
          </a:p>
          <a:p>
            <a:endParaRPr lang="en-GB" sz="1600" dirty="0" smtClean="0">
              <a:effectLst/>
            </a:endParaRPr>
          </a:p>
          <a:p>
            <a:r>
              <a:rPr lang="es-ES_tradnl" sz="1600" kern="1200" dirty="0" err="1" smtClean="0">
                <a:solidFill>
                  <a:schemeClr val="tx1"/>
                </a:solidFill>
                <a:effectLst/>
              </a:rPr>
              <a:t>survey</a:t>
            </a:r>
            <a:r>
              <a:rPr lang="es-ES_tradnl" sz="1600" kern="1200" dirty="0" smtClean="0">
                <a:solidFill>
                  <a:schemeClr val="tx1"/>
                </a:solidFill>
                <a:effectLst/>
              </a:rPr>
              <a:t> </a:t>
            </a:r>
            <a:r>
              <a:rPr lang="es-ES_tradnl" sz="1600" kern="1200" dirty="0" err="1" smtClean="0">
                <a:solidFill>
                  <a:schemeClr val="tx1"/>
                </a:solidFill>
                <a:effectLst/>
              </a:rPr>
              <a:t>seeks</a:t>
            </a:r>
            <a:r>
              <a:rPr lang="es-ES_tradnl" sz="1600" kern="1200" dirty="0" smtClean="0">
                <a:solidFill>
                  <a:schemeClr val="tx1"/>
                </a:solidFill>
                <a:effectLst/>
              </a:rPr>
              <a:t> </a:t>
            </a:r>
            <a:r>
              <a:rPr lang="es-ES_tradnl" sz="1600" kern="1200" dirty="0" err="1" smtClean="0">
                <a:solidFill>
                  <a:schemeClr val="tx1"/>
                </a:solidFill>
                <a:effectLst/>
              </a:rPr>
              <a:t>to</a:t>
            </a:r>
            <a:r>
              <a:rPr lang="es-ES_tradnl" sz="1600" kern="1200" dirty="0" smtClean="0">
                <a:solidFill>
                  <a:schemeClr val="tx1"/>
                </a:solidFill>
                <a:effectLst/>
              </a:rPr>
              <a:t> </a:t>
            </a:r>
            <a:r>
              <a:rPr lang="es-ES_tradnl" sz="1600" kern="1200" dirty="0" err="1" smtClean="0">
                <a:solidFill>
                  <a:schemeClr val="tx1"/>
                </a:solidFill>
                <a:effectLst/>
              </a:rPr>
              <a:t>measure</a:t>
            </a:r>
            <a:r>
              <a:rPr lang="es-ES_tradnl" sz="1600" kern="1200" dirty="0" smtClean="0">
                <a:solidFill>
                  <a:schemeClr val="tx1"/>
                </a:solidFill>
                <a:effectLst/>
              </a:rPr>
              <a:t> </a:t>
            </a:r>
            <a:r>
              <a:rPr lang="es-ES_tradnl" sz="1600" kern="1200" dirty="0" err="1" smtClean="0">
                <a:solidFill>
                  <a:schemeClr val="tx1"/>
                </a:solidFill>
                <a:effectLst/>
              </a:rPr>
              <a:t>the</a:t>
            </a:r>
            <a:r>
              <a:rPr lang="es-ES_tradnl" sz="1600" kern="1200" dirty="0" smtClean="0">
                <a:solidFill>
                  <a:schemeClr val="tx1"/>
                </a:solidFill>
                <a:effectLst/>
              </a:rPr>
              <a:t> </a:t>
            </a:r>
            <a:r>
              <a:rPr lang="es-ES_tradnl" sz="1600" kern="1200" dirty="0" err="1" smtClean="0">
                <a:solidFill>
                  <a:schemeClr val="tx1"/>
                </a:solidFill>
                <a:effectLst/>
              </a:rPr>
              <a:t>quality</a:t>
            </a:r>
            <a:r>
              <a:rPr lang="es-ES_tradnl" sz="1600" kern="1200" dirty="0" smtClean="0">
                <a:solidFill>
                  <a:schemeClr val="tx1"/>
                </a:solidFill>
                <a:effectLst/>
              </a:rPr>
              <a:t> of </a:t>
            </a:r>
            <a:r>
              <a:rPr lang="es-ES_tradnl" sz="1600" kern="1200" dirty="0" err="1" smtClean="0">
                <a:solidFill>
                  <a:schemeClr val="tx1"/>
                </a:solidFill>
                <a:effectLst/>
              </a:rPr>
              <a:t>the</a:t>
            </a:r>
            <a:r>
              <a:rPr lang="es-ES_tradnl" sz="1600" kern="1200" dirty="0" smtClean="0">
                <a:solidFill>
                  <a:schemeClr val="tx1"/>
                </a:solidFill>
                <a:effectLst/>
              </a:rPr>
              <a:t> </a:t>
            </a:r>
            <a:r>
              <a:rPr lang="es-ES_tradnl" sz="1600" kern="1200" dirty="0" err="1" smtClean="0">
                <a:solidFill>
                  <a:schemeClr val="tx1"/>
                </a:solidFill>
                <a:effectLst/>
              </a:rPr>
              <a:t>teaching</a:t>
            </a:r>
            <a:r>
              <a:rPr lang="es-ES_tradnl" sz="1600" kern="1200" dirty="0" smtClean="0">
                <a:solidFill>
                  <a:schemeClr val="tx1"/>
                </a:solidFill>
                <a:effectLst/>
              </a:rPr>
              <a:t> and </a:t>
            </a:r>
            <a:r>
              <a:rPr lang="es-ES_tradnl" sz="1600" kern="1200" dirty="0" err="1" smtClean="0">
                <a:solidFill>
                  <a:schemeClr val="tx1"/>
                </a:solidFill>
                <a:effectLst/>
              </a:rPr>
              <a:t>learning</a:t>
            </a:r>
            <a:r>
              <a:rPr lang="es-ES_tradnl" sz="1600" kern="1200" dirty="0" smtClean="0">
                <a:solidFill>
                  <a:schemeClr val="tx1"/>
                </a:solidFill>
                <a:effectLst/>
              </a:rPr>
              <a:t> </a:t>
            </a:r>
            <a:r>
              <a:rPr lang="es-ES_tradnl" sz="1600" kern="1200" dirty="0" err="1" smtClean="0">
                <a:solidFill>
                  <a:schemeClr val="tx1"/>
                </a:solidFill>
                <a:effectLst/>
              </a:rPr>
              <a:t>experience</a:t>
            </a:r>
            <a:r>
              <a:rPr lang="es-ES_tradnl" sz="1600" kern="1200" dirty="0" smtClean="0">
                <a:solidFill>
                  <a:schemeClr val="tx1"/>
                </a:solidFill>
                <a:effectLst/>
              </a:rPr>
              <a:t> </a:t>
            </a:r>
            <a:r>
              <a:rPr lang="es-ES_tradnl" sz="1600" kern="1200" dirty="0" err="1" smtClean="0">
                <a:solidFill>
                  <a:schemeClr val="tx1"/>
                </a:solidFill>
                <a:effectLst/>
              </a:rPr>
              <a:t>by</a:t>
            </a:r>
            <a:r>
              <a:rPr lang="es-ES_tradnl" sz="1600" kern="1200" dirty="0" smtClean="0">
                <a:solidFill>
                  <a:schemeClr val="tx1"/>
                </a:solidFill>
                <a:effectLst/>
              </a:rPr>
              <a:t> </a:t>
            </a:r>
            <a:r>
              <a:rPr lang="es-ES_tradnl" sz="1600" kern="1200" dirty="0" err="1" smtClean="0">
                <a:solidFill>
                  <a:schemeClr val="tx1"/>
                </a:solidFill>
                <a:effectLst/>
              </a:rPr>
              <a:t>gathering</a:t>
            </a:r>
            <a:r>
              <a:rPr lang="es-ES_tradnl" sz="1600" kern="1200" dirty="0" smtClean="0">
                <a:solidFill>
                  <a:schemeClr val="tx1"/>
                </a:solidFill>
                <a:effectLst/>
              </a:rPr>
              <a:t> responses </a:t>
            </a:r>
            <a:r>
              <a:rPr lang="es-ES_tradnl" sz="1600" kern="1200" dirty="0" err="1" smtClean="0">
                <a:solidFill>
                  <a:schemeClr val="tx1"/>
                </a:solidFill>
                <a:effectLst/>
              </a:rPr>
              <a:t>from</a:t>
            </a:r>
            <a:r>
              <a:rPr lang="es-ES_tradnl" sz="1600" kern="1200" dirty="0" smtClean="0">
                <a:solidFill>
                  <a:schemeClr val="tx1"/>
                </a:solidFill>
                <a:effectLst/>
              </a:rPr>
              <a:t> final </a:t>
            </a:r>
            <a:r>
              <a:rPr lang="es-ES_tradnl" sz="1600" kern="1200" dirty="0" err="1" smtClean="0">
                <a:solidFill>
                  <a:schemeClr val="tx1"/>
                </a:solidFill>
                <a:effectLst/>
              </a:rPr>
              <a:t>year</a:t>
            </a:r>
            <a:r>
              <a:rPr lang="es-ES_tradnl" sz="1600" kern="1200" dirty="0" smtClean="0">
                <a:solidFill>
                  <a:schemeClr val="tx1"/>
                </a:solidFill>
                <a:effectLst/>
              </a:rPr>
              <a:t> </a:t>
            </a:r>
            <a:r>
              <a:rPr lang="es-ES_tradnl" sz="1600" kern="1200" dirty="0" err="1" smtClean="0">
                <a:solidFill>
                  <a:schemeClr val="tx1"/>
                </a:solidFill>
                <a:effectLst/>
              </a:rPr>
              <a:t>students</a:t>
            </a:r>
            <a:r>
              <a:rPr lang="es-ES_tradnl" sz="1600" kern="1200" dirty="0" smtClean="0">
                <a:solidFill>
                  <a:schemeClr val="tx1"/>
                </a:solidFill>
                <a:effectLst/>
              </a:rPr>
              <a:t>. </a:t>
            </a:r>
          </a:p>
          <a:p>
            <a:endParaRPr lang="es-ES_tradnl" sz="1600" kern="1200" dirty="0" smtClean="0">
              <a:solidFill>
                <a:schemeClr val="tx1"/>
              </a:solidFill>
              <a:effectLst/>
            </a:endParaRPr>
          </a:p>
          <a:p>
            <a:r>
              <a:rPr lang="en-GB" sz="1600" kern="1200" dirty="0" smtClean="0">
                <a:solidFill>
                  <a:schemeClr val="tx1"/>
                </a:solidFill>
                <a:effectLst/>
              </a:rPr>
              <a:t>The plethora of NSS campaigns across the HE sector using the mantra ‘You said…We did’ would suggest that the student voice is actively promoted, listened to, and acted upon right across the sector. As Dunne suggests, the act of listening to the student voice may implicitly support the perspective of student as ‘consumer’. </a:t>
            </a:r>
            <a:endParaRPr lang="en-US" sz="1600" dirty="0"/>
          </a:p>
        </p:txBody>
      </p:sp>
      <p:sp>
        <p:nvSpPr>
          <p:cNvPr id="4" name="Slide Number Placeholder 3"/>
          <p:cNvSpPr>
            <a:spLocks noGrp="1"/>
          </p:cNvSpPr>
          <p:nvPr>
            <p:ph type="sldNum" sz="quarter" idx="10"/>
          </p:nvPr>
        </p:nvSpPr>
        <p:spPr/>
        <p:txBody>
          <a:bodyPr/>
          <a:lstStyle/>
          <a:p>
            <a:fld id="{1566E6A1-2D03-4F32-9CF0-BE466ADF1BEA}" type="slidenum">
              <a:rPr lang="en-GB" smtClean="0"/>
              <a:t>2</a:t>
            </a:fld>
            <a:endParaRPr lang="en-GB"/>
          </a:p>
        </p:txBody>
      </p:sp>
    </p:spTree>
    <p:extLst>
      <p:ext uri="{BB962C8B-B14F-4D97-AF65-F5344CB8AC3E}">
        <p14:creationId xmlns:p14="http://schemas.microsoft.com/office/powerpoint/2010/main" val="121502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6E6A1-2D03-4F32-9CF0-BE466ADF1BEA}" type="slidenum">
              <a:rPr lang="en-GB" smtClean="0"/>
              <a:t>3</a:t>
            </a:fld>
            <a:endParaRPr lang="en-GB"/>
          </a:p>
        </p:txBody>
      </p:sp>
    </p:spTree>
    <p:extLst>
      <p:ext uri="{BB962C8B-B14F-4D97-AF65-F5344CB8AC3E}">
        <p14:creationId xmlns:p14="http://schemas.microsoft.com/office/powerpoint/2010/main" val="28046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err="1" smtClean="0">
                <a:solidFill>
                  <a:schemeClr val="tx1"/>
                </a:solidFill>
                <a:effectLst/>
                <a:latin typeface="+mn-lt"/>
                <a:ea typeface="+mn-ea"/>
                <a:cs typeface="+mn-cs"/>
              </a:rPr>
              <a:t>Shreeve</a:t>
            </a:r>
            <a:r>
              <a:rPr lang="en-GB" sz="1600" kern="1200" dirty="0" smtClean="0">
                <a:solidFill>
                  <a:schemeClr val="tx1"/>
                </a:solidFill>
                <a:effectLst/>
                <a:latin typeface="+mn-lt"/>
                <a:ea typeface="+mn-ea"/>
                <a:cs typeface="+mn-cs"/>
              </a:rPr>
              <a:t> et al. (2010), identify physical and material dimensions of learning in art and design; these involve the visible, sensual, social, and reflective </a:t>
            </a:r>
          </a:p>
          <a:p>
            <a:endParaRPr lang="en-GB"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processes inherent within practice. </a:t>
            </a:r>
            <a:r>
              <a:rPr lang="en-GB" sz="1600" b="1" kern="1200" dirty="0" smtClean="0">
                <a:solidFill>
                  <a:schemeClr val="tx1"/>
                </a:solidFill>
                <a:effectLst/>
                <a:latin typeface="+mn-lt"/>
                <a:ea typeface="+mn-ea"/>
                <a:cs typeface="+mn-cs"/>
              </a:rPr>
              <a:t>This continuous critical and reflective dialogue develops attitudes and skills for approaching work that has</a:t>
            </a:r>
          </a:p>
          <a:p>
            <a:endParaRPr lang="en-GB" sz="1600" b="1" kern="1200" dirty="0" smtClean="0">
              <a:solidFill>
                <a:schemeClr val="tx1"/>
              </a:solidFill>
              <a:effectLst/>
              <a:latin typeface="+mn-lt"/>
              <a:ea typeface="+mn-ea"/>
              <a:cs typeface="+mn-cs"/>
            </a:endParaRPr>
          </a:p>
          <a:p>
            <a:r>
              <a:rPr lang="en-GB" sz="1600" b="1" kern="1200" dirty="0" smtClean="0">
                <a:solidFill>
                  <a:schemeClr val="tx1"/>
                </a:solidFill>
                <a:effectLst/>
                <a:latin typeface="+mn-lt"/>
                <a:ea typeface="+mn-ea"/>
                <a:cs typeface="+mn-cs"/>
              </a:rPr>
              <a:t> no defined outcome; the ‘uncertainty’ of outcome being a relevant characteristic that tutoring staff facilitate</a:t>
            </a:r>
            <a:r>
              <a:rPr lang="en-GB" sz="1600" kern="1200" dirty="0" smtClean="0">
                <a:solidFill>
                  <a:schemeClr val="tx1"/>
                </a:solidFill>
                <a:effectLst/>
                <a:latin typeface="+mn-lt"/>
                <a:ea typeface="+mn-ea"/>
                <a:cs typeface="+mn-cs"/>
              </a:rPr>
              <a:t>. The consequence of such support for the student gives rise to substantial dialogue and exchange between tutor and student.</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66E6A1-2D03-4F32-9CF0-BE466ADF1BEA}" type="slidenum">
              <a:rPr lang="en-GB" smtClean="0"/>
              <a:t>4</a:t>
            </a:fld>
            <a:endParaRPr lang="en-GB"/>
          </a:p>
        </p:txBody>
      </p:sp>
    </p:spTree>
    <p:extLst>
      <p:ext uri="{BB962C8B-B14F-4D97-AF65-F5344CB8AC3E}">
        <p14:creationId xmlns:p14="http://schemas.microsoft.com/office/powerpoint/2010/main" val="47913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6E6A1-2D03-4F32-9CF0-BE466ADF1BEA}" type="slidenum">
              <a:rPr lang="en-GB" smtClean="0"/>
              <a:t>5</a:t>
            </a:fld>
            <a:endParaRPr lang="en-GB"/>
          </a:p>
        </p:txBody>
      </p:sp>
    </p:spTree>
    <p:extLst>
      <p:ext uri="{BB962C8B-B14F-4D97-AF65-F5344CB8AC3E}">
        <p14:creationId xmlns:p14="http://schemas.microsoft.com/office/powerpoint/2010/main" val="36032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The progression of the study was subject to multiple methods of collecting data that included continual evaluation through observation, interview, reflective journals, and focus groups.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Multiple participants including students, teaching staff and external collaborators contributed to the portfolio of evidence.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The activities under scrutiny also produced a range of outputs that enabled further reflection and provided opportunities to adjust the activities as they progressed.</a:t>
            </a:r>
          </a:p>
          <a:p>
            <a:endParaRPr lang="en-US" sz="1600" dirty="0"/>
          </a:p>
        </p:txBody>
      </p:sp>
      <p:sp>
        <p:nvSpPr>
          <p:cNvPr id="4" name="Slide Number Placeholder 3"/>
          <p:cNvSpPr>
            <a:spLocks noGrp="1"/>
          </p:cNvSpPr>
          <p:nvPr>
            <p:ph type="sldNum" sz="quarter" idx="10"/>
          </p:nvPr>
        </p:nvSpPr>
        <p:spPr/>
        <p:txBody>
          <a:bodyPr/>
          <a:lstStyle/>
          <a:p>
            <a:fld id="{1566E6A1-2D03-4F32-9CF0-BE466ADF1BEA}" type="slidenum">
              <a:rPr lang="en-GB" smtClean="0"/>
              <a:t>6</a:t>
            </a:fld>
            <a:endParaRPr lang="en-GB"/>
          </a:p>
        </p:txBody>
      </p:sp>
    </p:spTree>
    <p:extLst>
      <p:ext uri="{BB962C8B-B14F-4D97-AF65-F5344CB8AC3E}">
        <p14:creationId xmlns:p14="http://schemas.microsoft.com/office/powerpoint/2010/main" val="33270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3398838" cy="2549525"/>
          </a:xfrm>
        </p:spPr>
      </p:sp>
      <p:sp>
        <p:nvSpPr>
          <p:cNvPr id="3" name="Notes Placeholder 2"/>
          <p:cNvSpPr>
            <a:spLocks noGrp="1"/>
          </p:cNvSpPr>
          <p:nvPr>
            <p:ph type="body" idx="1"/>
          </p:nvPr>
        </p:nvSpPr>
        <p:spPr>
          <a:xfrm>
            <a:off x="685800" y="3999534"/>
            <a:ext cx="5486400" cy="3600450"/>
          </a:xfrm>
        </p:spPr>
        <p:txBody>
          <a:bodyPr/>
          <a:lstStyle/>
          <a:p>
            <a:r>
              <a:rPr lang="en-GB" sz="1400" kern="1200" dirty="0" smtClean="0">
                <a:solidFill>
                  <a:schemeClr val="tx1"/>
                </a:solidFill>
                <a:effectLst/>
              </a:rPr>
              <a:t>Throughout the duration of the projects, members of staff acted as facilitators and co-producers, as observers, as team members and project leads. The shifting roles that staff adopted echoed the flexibility required when working with students within the studio environment. </a:t>
            </a:r>
          </a:p>
          <a:p>
            <a:endParaRPr lang="en-GB" sz="1400" dirty="0"/>
          </a:p>
          <a:p>
            <a:r>
              <a:rPr lang="en-GB" sz="1400" kern="1200" dirty="0" smtClean="0">
                <a:solidFill>
                  <a:schemeClr val="tx1"/>
                </a:solidFill>
                <a:effectLst/>
              </a:rPr>
              <a:t>The partnership project meetings had no specific structure to follow, but were built organically depending on the interactions and decisions at the end of each session. Indeed for staff it was necessary to reflect each week on how the group had operated in order to keep the flow of activity going. Working notes from the workshops, observations of the interactions, and </a:t>
            </a:r>
            <a:r>
              <a:rPr lang="en-GB" sz="1400" b="1" kern="1200" dirty="0" smtClean="0">
                <a:solidFill>
                  <a:schemeClr val="tx1"/>
                </a:solidFill>
                <a:effectLst/>
              </a:rPr>
              <a:t>reflective journals from the participants were used in the evaluation and development of further action. The nature of the work was cyclical and encompassed both ‘reflection-on-action’ and ‘reflection-in-action’ (</a:t>
            </a:r>
            <a:r>
              <a:rPr lang="en-GB" sz="1400" b="1" kern="1200" dirty="0" err="1" smtClean="0">
                <a:solidFill>
                  <a:schemeClr val="tx1"/>
                </a:solidFill>
                <a:effectLst/>
              </a:rPr>
              <a:t>Schön</a:t>
            </a:r>
            <a:r>
              <a:rPr lang="en-GB" sz="1400" b="1" kern="1200" dirty="0" smtClean="0">
                <a:solidFill>
                  <a:schemeClr val="tx1"/>
                </a:solidFill>
                <a:effectLst/>
              </a:rPr>
              <a:t>, 1984).</a:t>
            </a:r>
          </a:p>
          <a:p>
            <a:r>
              <a:rPr lang="en-GB" sz="1400" kern="1200" dirty="0" smtClean="0">
                <a:solidFill>
                  <a:schemeClr val="tx1"/>
                </a:solidFill>
                <a:effectLst/>
              </a:rPr>
              <a:t> </a:t>
            </a:r>
          </a:p>
          <a:p>
            <a:r>
              <a:rPr lang="en-GB" sz="1400" kern="1200" dirty="0" smtClean="0">
                <a:solidFill>
                  <a:schemeClr val="tx1"/>
                </a:solidFill>
                <a:effectLst/>
              </a:rPr>
              <a:t>Throughout the course of the work students were placed in varying roles. These were as participant and collaborator, researcher and co-designer, in making decisions alongside staff.</a:t>
            </a:r>
          </a:p>
          <a:p>
            <a:endParaRPr lang="en-US" sz="1400" dirty="0"/>
          </a:p>
        </p:txBody>
      </p:sp>
      <p:sp>
        <p:nvSpPr>
          <p:cNvPr id="4" name="Slide Number Placeholder 3"/>
          <p:cNvSpPr>
            <a:spLocks noGrp="1"/>
          </p:cNvSpPr>
          <p:nvPr>
            <p:ph type="sldNum" sz="quarter" idx="10"/>
          </p:nvPr>
        </p:nvSpPr>
        <p:spPr/>
        <p:txBody>
          <a:bodyPr/>
          <a:lstStyle/>
          <a:p>
            <a:fld id="{1566E6A1-2D03-4F32-9CF0-BE466ADF1BEA}" type="slidenum">
              <a:rPr lang="en-GB" smtClean="0"/>
              <a:t>7</a:t>
            </a:fld>
            <a:endParaRPr lang="en-GB"/>
          </a:p>
        </p:txBody>
      </p:sp>
    </p:spTree>
    <p:extLst>
      <p:ext uri="{BB962C8B-B14F-4D97-AF65-F5344CB8AC3E}">
        <p14:creationId xmlns:p14="http://schemas.microsoft.com/office/powerpoint/2010/main" val="29091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6E6A1-2D03-4F32-9CF0-BE466ADF1BEA}" type="slidenum">
              <a:rPr lang="en-GB" smtClean="0"/>
              <a:t>8</a:t>
            </a:fld>
            <a:endParaRPr lang="en-GB"/>
          </a:p>
        </p:txBody>
      </p:sp>
    </p:spTree>
    <p:extLst>
      <p:ext uri="{BB962C8B-B14F-4D97-AF65-F5344CB8AC3E}">
        <p14:creationId xmlns:p14="http://schemas.microsoft.com/office/powerpoint/2010/main" val="31129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3398838" cy="2549525"/>
          </a:xfrm>
        </p:spPr>
      </p:sp>
      <p:sp>
        <p:nvSpPr>
          <p:cNvPr id="3" name="Notes Placeholder 2"/>
          <p:cNvSpPr>
            <a:spLocks noGrp="1"/>
          </p:cNvSpPr>
          <p:nvPr>
            <p:ph type="body" idx="1"/>
          </p:nvPr>
        </p:nvSpPr>
        <p:spPr>
          <a:xfrm>
            <a:off x="685800" y="3999534"/>
            <a:ext cx="5486400" cy="3600450"/>
          </a:xfrm>
        </p:spPr>
        <p:txBody>
          <a:bodyPr/>
          <a:lstStyle/>
          <a:p>
            <a:r>
              <a:rPr lang="en-GB" sz="1400" kern="1200" dirty="0" smtClean="0">
                <a:solidFill>
                  <a:schemeClr val="tx1"/>
                </a:solidFill>
                <a:effectLst/>
              </a:rPr>
              <a:t>Throughout the duration of the projects, members of staff acted as facilitators and co-producers, as observers, as team members and project leads. The shifting roles that staff adopted echoed the flexibility required when working with students within the studio environment. </a:t>
            </a:r>
          </a:p>
          <a:p>
            <a:endParaRPr lang="en-GB" sz="1400" dirty="0"/>
          </a:p>
          <a:p>
            <a:r>
              <a:rPr lang="en-GB" sz="1400" kern="1200" dirty="0" smtClean="0">
                <a:solidFill>
                  <a:schemeClr val="tx1"/>
                </a:solidFill>
                <a:effectLst/>
              </a:rPr>
              <a:t>The partnership project meetings had no specific structure to follow, but were built organically depending on the interactions and decisions at the end of each session. Indeed for staff it was necessary to reflect each week on how the group had operated in order to keep the flow of activity going. Working notes from the workshops, observations of the interactions, and </a:t>
            </a:r>
            <a:r>
              <a:rPr lang="en-GB" sz="1400" b="1" kern="1200" dirty="0" smtClean="0">
                <a:solidFill>
                  <a:schemeClr val="tx1"/>
                </a:solidFill>
                <a:effectLst/>
              </a:rPr>
              <a:t>reflective journals from the participants were used in the evaluation and development of further action. The nature of the work was cyclical and encompassed both ‘reflection-on-action’ and ‘reflection-in-action’ (</a:t>
            </a:r>
            <a:r>
              <a:rPr lang="en-GB" sz="1400" b="1" kern="1200" dirty="0" err="1" smtClean="0">
                <a:solidFill>
                  <a:schemeClr val="tx1"/>
                </a:solidFill>
                <a:effectLst/>
              </a:rPr>
              <a:t>Schön</a:t>
            </a:r>
            <a:r>
              <a:rPr lang="en-GB" sz="1400" b="1" kern="1200" dirty="0" smtClean="0">
                <a:solidFill>
                  <a:schemeClr val="tx1"/>
                </a:solidFill>
                <a:effectLst/>
              </a:rPr>
              <a:t>, 1984).</a:t>
            </a:r>
          </a:p>
          <a:p>
            <a:r>
              <a:rPr lang="en-GB" sz="1400" kern="1200" dirty="0" smtClean="0">
                <a:solidFill>
                  <a:schemeClr val="tx1"/>
                </a:solidFill>
                <a:effectLst/>
              </a:rPr>
              <a:t> </a:t>
            </a:r>
          </a:p>
          <a:p>
            <a:r>
              <a:rPr lang="en-GB" sz="1400" kern="1200" dirty="0" smtClean="0">
                <a:solidFill>
                  <a:schemeClr val="tx1"/>
                </a:solidFill>
                <a:effectLst/>
              </a:rPr>
              <a:t>Throughout the course of the work students were placed in varying roles. These were as participant and collaborator, researcher and co-designer, in making decisions alongside staff.</a:t>
            </a:r>
          </a:p>
          <a:p>
            <a:endParaRPr lang="en-US" sz="1400" dirty="0"/>
          </a:p>
        </p:txBody>
      </p:sp>
      <p:sp>
        <p:nvSpPr>
          <p:cNvPr id="4" name="Slide Number Placeholder 3"/>
          <p:cNvSpPr>
            <a:spLocks noGrp="1"/>
          </p:cNvSpPr>
          <p:nvPr>
            <p:ph type="sldNum" sz="quarter" idx="10"/>
          </p:nvPr>
        </p:nvSpPr>
        <p:spPr/>
        <p:txBody>
          <a:bodyPr/>
          <a:lstStyle/>
          <a:p>
            <a:fld id="{1566E6A1-2D03-4F32-9CF0-BE466ADF1BEA}" type="slidenum">
              <a:rPr lang="en-GB" smtClean="0"/>
              <a:t>9</a:t>
            </a:fld>
            <a:endParaRPr lang="en-GB"/>
          </a:p>
        </p:txBody>
      </p:sp>
    </p:spTree>
    <p:extLst>
      <p:ext uri="{BB962C8B-B14F-4D97-AF65-F5344CB8AC3E}">
        <p14:creationId xmlns:p14="http://schemas.microsoft.com/office/powerpoint/2010/main" val="29091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D3681E8-7263-C14C-A439-FD28F199B47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33033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D3681E8-7263-C14C-A439-FD28F199B47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15488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D3681E8-7263-C14C-A439-FD28F199B47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181963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D3681E8-7263-C14C-A439-FD28F199B47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2577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D3681E8-7263-C14C-A439-FD28F199B47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26082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D3681E8-7263-C14C-A439-FD28F199B47F}"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94789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D3681E8-7263-C14C-A439-FD28F199B47F}"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300049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D3681E8-7263-C14C-A439-FD28F199B47F}"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70377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681E8-7263-C14C-A439-FD28F199B47F}"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419690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D3681E8-7263-C14C-A439-FD28F199B47F}"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238237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D3681E8-7263-C14C-A439-FD28F199B47F}"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E5261-2409-8C41-B48E-E564C4906B08}" type="slidenum">
              <a:rPr lang="en-US" smtClean="0"/>
              <a:t>‹#›</a:t>
            </a:fld>
            <a:endParaRPr lang="en-US"/>
          </a:p>
        </p:txBody>
      </p:sp>
    </p:spTree>
    <p:extLst>
      <p:ext uri="{BB962C8B-B14F-4D97-AF65-F5344CB8AC3E}">
        <p14:creationId xmlns:p14="http://schemas.microsoft.com/office/powerpoint/2010/main" val="143888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681E8-7263-C14C-A439-FD28F199B47F}" type="datetimeFigureOut">
              <a:rPr lang="en-US" smtClean="0"/>
              <a:t>4/12/2018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E5261-2409-8C41-B48E-E564C4906B08}" type="slidenum">
              <a:rPr lang="en-US" smtClean="0"/>
              <a:t>‹#›</a:t>
            </a:fld>
            <a:endParaRPr lang="en-US"/>
          </a:p>
        </p:txBody>
      </p:sp>
    </p:spTree>
    <p:extLst>
      <p:ext uri="{BB962C8B-B14F-4D97-AF65-F5344CB8AC3E}">
        <p14:creationId xmlns:p14="http://schemas.microsoft.com/office/powerpoint/2010/main" val="190246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hyperlink" Target="http://www.sparqs.ac.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dx.doi.org/10.1080/07294360903384269" TargetMode="External"/><Relationship Id="rId5" Type="http://schemas.openxmlformats.org/officeDocument/2006/relationships/hyperlink" Target="http://www.heacademy.ac.uk/engagement-through-partnership-students-partners-learning-and-teaching-higher-education" TargetMode="External"/><Relationship Id="rId4" Type="http://schemas.openxmlformats.org/officeDocument/2006/relationships/hyperlink" Target="http://www.escalate.ac.uk/806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42684" y="5232414"/>
            <a:ext cx="2904067" cy="72813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4" name="Picture 3"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2105897" y="3060700"/>
            <a:ext cx="5359400" cy="1138773"/>
          </a:xfrm>
          <a:prstGeom prst="rect">
            <a:avLst/>
          </a:prstGeom>
          <a:noFill/>
        </p:spPr>
        <p:txBody>
          <a:bodyPr wrap="square" rtlCol="0">
            <a:spAutoFit/>
          </a:bodyPr>
          <a:lstStyle/>
          <a:p>
            <a:pPr algn="ctr"/>
            <a:r>
              <a:rPr lang="en-US" sz="2400" dirty="0">
                <a:solidFill>
                  <a:schemeClr val="bg1"/>
                </a:solidFill>
                <a:latin typeface="Avenir Light"/>
                <a:cs typeface="Avenir Light"/>
              </a:rPr>
              <a:t>Students as researchers; </a:t>
            </a:r>
            <a:endParaRPr lang="en-US" sz="2400" dirty="0" smtClean="0">
              <a:solidFill>
                <a:schemeClr val="bg1"/>
              </a:solidFill>
              <a:latin typeface="Avenir Light"/>
              <a:cs typeface="Avenir Light"/>
            </a:endParaRPr>
          </a:p>
          <a:p>
            <a:pPr algn="ctr"/>
            <a:r>
              <a:rPr lang="en-US" sz="2400" dirty="0" smtClean="0">
                <a:solidFill>
                  <a:schemeClr val="bg1"/>
                </a:solidFill>
                <a:latin typeface="Avenir Light"/>
                <a:cs typeface="Avenir Light"/>
              </a:rPr>
              <a:t>developing </a:t>
            </a:r>
            <a:r>
              <a:rPr lang="en-US" sz="2400" dirty="0">
                <a:solidFill>
                  <a:schemeClr val="bg1"/>
                </a:solidFill>
                <a:latin typeface="Avenir Light"/>
                <a:cs typeface="Avenir Light"/>
              </a:rPr>
              <a:t>confidence and trust. </a:t>
            </a:r>
            <a:r>
              <a:rPr lang="en-US" sz="2400" dirty="0">
                <a:latin typeface="Avenir Light"/>
                <a:cs typeface="Avenir Light"/>
              </a:rPr>
              <a:t>	</a:t>
            </a:r>
          </a:p>
          <a:p>
            <a:pPr algn="ctr"/>
            <a:endParaRPr lang="en-US" sz="2000" dirty="0" smtClean="0">
              <a:solidFill>
                <a:schemeClr val="bg1"/>
              </a:solidFill>
              <a:latin typeface="Century Gothic"/>
              <a:cs typeface="Century Gothic"/>
            </a:endParaRPr>
          </a:p>
        </p:txBody>
      </p:sp>
      <p:sp>
        <p:nvSpPr>
          <p:cNvPr id="3" name="TextBox 2"/>
          <p:cNvSpPr txBox="1"/>
          <p:nvPr/>
        </p:nvSpPr>
        <p:spPr>
          <a:xfrm>
            <a:off x="3623795" y="1758096"/>
            <a:ext cx="2321970" cy="461665"/>
          </a:xfrm>
          <a:prstGeom prst="rect">
            <a:avLst/>
          </a:prstGeom>
          <a:noFill/>
        </p:spPr>
        <p:txBody>
          <a:bodyPr wrap="none" rtlCol="0">
            <a:spAutoFit/>
          </a:bodyPr>
          <a:lstStyle/>
          <a:p>
            <a:r>
              <a:rPr lang="en-US" sz="2400" dirty="0" smtClean="0">
                <a:solidFill>
                  <a:schemeClr val="bg1"/>
                </a:solidFill>
                <a:latin typeface="Century Gothic"/>
                <a:cs typeface="Century Gothic"/>
              </a:rPr>
              <a:t>QAA Scotland</a:t>
            </a:r>
            <a:endParaRPr lang="en-US" sz="2400" dirty="0">
              <a:solidFill>
                <a:schemeClr val="bg1"/>
              </a:solidFill>
              <a:latin typeface="Century Gothic"/>
              <a:cs typeface="Century Gothic"/>
            </a:endParaRPr>
          </a:p>
        </p:txBody>
      </p:sp>
      <p:sp>
        <p:nvSpPr>
          <p:cNvPr id="5" name="TextBox 4"/>
          <p:cNvSpPr txBox="1"/>
          <p:nvPr/>
        </p:nvSpPr>
        <p:spPr>
          <a:xfrm>
            <a:off x="2648693" y="2219761"/>
            <a:ext cx="3857020" cy="646331"/>
          </a:xfrm>
          <a:prstGeom prst="rect">
            <a:avLst/>
          </a:prstGeom>
          <a:noFill/>
        </p:spPr>
        <p:txBody>
          <a:bodyPr wrap="none" rtlCol="0">
            <a:spAutoFit/>
          </a:bodyPr>
          <a:lstStyle/>
          <a:p>
            <a:pPr algn="ctr"/>
            <a:r>
              <a:rPr lang="en-US" dirty="0" smtClean="0">
                <a:latin typeface="Century Gothic"/>
                <a:cs typeface="Century Gothic"/>
              </a:rPr>
              <a:t>FOCUS ON: Institution-led Review</a:t>
            </a:r>
          </a:p>
          <a:p>
            <a:pPr algn="ctr"/>
            <a:r>
              <a:rPr lang="en-US" dirty="0" smtClean="0">
                <a:latin typeface="Century Gothic"/>
                <a:cs typeface="Century Gothic"/>
              </a:rPr>
              <a:t>19</a:t>
            </a:r>
            <a:r>
              <a:rPr lang="en-US" baseline="30000" dirty="0" smtClean="0">
                <a:latin typeface="Century Gothic"/>
                <a:cs typeface="Century Gothic"/>
              </a:rPr>
              <a:t>th</a:t>
            </a:r>
            <a:r>
              <a:rPr lang="en-US" dirty="0" smtClean="0">
                <a:latin typeface="Century Gothic"/>
                <a:cs typeface="Century Gothic"/>
              </a:rPr>
              <a:t> January 2017</a:t>
            </a:r>
            <a:endParaRPr lang="en-US" dirty="0">
              <a:latin typeface="Century Gothic"/>
              <a:cs typeface="Century Gothic"/>
            </a:endParaRPr>
          </a:p>
        </p:txBody>
      </p:sp>
      <p:sp>
        <p:nvSpPr>
          <p:cNvPr id="7" name="TextBox 6"/>
          <p:cNvSpPr txBox="1"/>
          <p:nvPr/>
        </p:nvSpPr>
        <p:spPr>
          <a:xfrm>
            <a:off x="2169033" y="4466089"/>
            <a:ext cx="5354613" cy="646331"/>
          </a:xfrm>
          <a:prstGeom prst="rect">
            <a:avLst/>
          </a:prstGeom>
          <a:noFill/>
        </p:spPr>
        <p:txBody>
          <a:bodyPr wrap="none" rtlCol="0">
            <a:spAutoFit/>
          </a:bodyPr>
          <a:lstStyle/>
          <a:p>
            <a:pPr algn="ctr"/>
            <a:r>
              <a:rPr lang="en-US" dirty="0" smtClean="0">
                <a:solidFill>
                  <a:schemeClr val="tx1">
                    <a:lumMod val="75000"/>
                    <a:lumOff val="25000"/>
                  </a:schemeClr>
                </a:solidFill>
                <a:latin typeface="Century Gothic"/>
                <a:cs typeface="Century Gothic"/>
              </a:rPr>
              <a:t>Libby Curtis</a:t>
            </a:r>
          </a:p>
          <a:p>
            <a:pPr algn="ctr"/>
            <a:r>
              <a:rPr lang="en-US" dirty="0" smtClean="0">
                <a:solidFill>
                  <a:schemeClr val="tx1">
                    <a:lumMod val="75000"/>
                    <a:lumOff val="25000"/>
                  </a:schemeClr>
                </a:solidFill>
                <a:latin typeface="Century Gothic"/>
                <a:cs typeface="Century Gothic"/>
              </a:rPr>
              <a:t>Gray’s School of Art, Robert Gordon University.</a:t>
            </a:r>
            <a:endParaRPr lang="en-US" dirty="0">
              <a:solidFill>
                <a:schemeClr val="tx1">
                  <a:lumMod val="75000"/>
                  <a:lumOff val="25000"/>
                </a:schemeClr>
              </a:solidFill>
              <a:latin typeface="Century Gothic"/>
              <a:cs typeface="Century Gothic"/>
            </a:endParaRPr>
          </a:p>
        </p:txBody>
      </p:sp>
      <p:sp>
        <p:nvSpPr>
          <p:cNvPr id="15" name="Rectangle 14"/>
          <p:cNvSpPr/>
          <p:nvPr/>
        </p:nvSpPr>
        <p:spPr>
          <a:xfrm>
            <a:off x="4851400" y="6210300"/>
            <a:ext cx="2247900" cy="2085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3681383" y="5354942"/>
            <a:ext cx="2198215" cy="940023"/>
            <a:chOff x="4729635" y="5502279"/>
            <a:chExt cx="2413000" cy="1031871"/>
          </a:xfrm>
        </p:grpSpPr>
        <p:pic>
          <p:nvPicPr>
            <p:cNvPr id="6" name="Picture 5" descr="Gray's School of Art - Campaign identity2.pdf"/>
            <p:cNvPicPr>
              <a:picLocks noChangeAspect="1"/>
            </p:cNvPicPr>
            <p:nvPr/>
          </p:nvPicPr>
          <p:blipFill rotWithShape="1">
            <a:blip r:embed="rId4">
              <a:alphaModFix/>
              <a:extLst>
                <a:ext uri="{28A0092B-C50C-407E-A947-70E740481C1C}">
                  <a14:useLocalDpi xmlns:a14="http://schemas.microsoft.com/office/drawing/2010/main" val="0"/>
                </a:ext>
              </a:extLst>
            </a:blip>
            <a:srcRect/>
            <a:stretch/>
          </p:blipFill>
          <p:spPr>
            <a:xfrm>
              <a:off x="4729635" y="5502279"/>
              <a:ext cx="2413000" cy="916535"/>
            </a:xfrm>
            <a:prstGeom prst="rect">
              <a:avLst/>
            </a:prstGeom>
          </p:spPr>
        </p:pic>
        <p:pic>
          <p:nvPicPr>
            <p:cNvPr id="16" name="Picture 15"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499" y="6220400"/>
              <a:ext cx="1911351" cy="313750"/>
            </a:xfrm>
            <a:prstGeom prst="rect">
              <a:avLst/>
            </a:prstGeom>
          </p:spPr>
        </p:pic>
      </p:grpSp>
      <p:grpSp>
        <p:nvGrpSpPr>
          <p:cNvPr id="18" name="Group 17"/>
          <p:cNvGrpSpPr/>
          <p:nvPr/>
        </p:nvGrpSpPr>
        <p:grpSpPr>
          <a:xfrm>
            <a:off x="3496572" y="6051938"/>
            <a:ext cx="2675789" cy="542629"/>
            <a:chOff x="1464411" y="5761566"/>
            <a:chExt cx="2675789" cy="542629"/>
          </a:xfrm>
        </p:grpSpPr>
        <p:sp>
          <p:nvSpPr>
            <p:cNvPr id="13" name="Rectangle 12"/>
            <p:cNvSpPr/>
            <p:nvPr/>
          </p:nvSpPr>
          <p:spPr>
            <a:xfrm>
              <a:off x="1464411" y="5761566"/>
              <a:ext cx="2675789" cy="54262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6" descr="RGU Riverside Logo White Reverse A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8867" y="5794123"/>
              <a:ext cx="2571750" cy="4683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273670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PNG"/>
          <p:cNvPicPr>
            <a:picLocks noChangeAspect="1"/>
          </p:cNvPicPr>
          <p:nvPr/>
        </p:nvPicPr>
        <p:blipFill rotWithShape="1">
          <a:blip r:embed="rId3">
            <a:extLst>
              <a:ext uri="{28A0092B-C50C-407E-A947-70E740481C1C}">
                <a14:useLocalDpi xmlns:a14="http://schemas.microsoft.com/office/drawing/2010/main" val="0"/>
              </a:ext>
            </a:extLst>
          </a:blip>
          <a:srcRect r="10139"/>
          <a:stretch/>
        </p:blipFill>
        <p:spPr>
          <a:xfrm>
            <a:off x="-436" y="-46210"/>
            <a:ext cx="9144000" cy="6913474"/>
          </a:xfrm>
          <a:prstGeom prst="rect">
            <a:avLst/>
          </a:prstGeom>
        </p:spPr>
      </p:pic>
      <p:sp>
        <p:nvSpPr>
          <p:cNvPr id="3" name="TextBox 2"/>
          <p:cNvSpPr txBox="1"/>
          <p:nvPr/>
        </p:nvSpPr>
        <p:spPr>
          <a:xfrm>
            <a:off x="2251697" y="622300"/>
            <a:ext cx="3568700" cy="58477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smtClean="0">
                <a:solidFill>
                  <a:schemeClr val="bg1"/>
                </a:solidFill>
                <a:latin typeface="Century Gothic"/>
                <a:cs typeface="Century Gothic"/>
              </a:rPr>
              <a:t>sparqs</a:t>
            </a:r>
            <a:endParaRPr lang="en-US" sz="3200" dirty="0">
              <a:solidFill>
                <a:schemeClr val="bg1"/>
              </a:solidFill>
              <a:latin typeface="Century Gothic"/>
              <a:cs typeface="Century Gothic"/>
            </a:endParaRPr>
          </a:p>
        </p:txBody>
      </p:sp>
      <p:cxnSp>
        <p:nvCxnSpPr>
          <p:cNvPr id="15" name="Straight Arrow Connector 14"/>
          <p:cNvCxnSpPr/>
          <p:nvPr/>
        </p:nvCxnSpPr>
        <p:spPr>
          <a:xfrm>
            <a:off x="6285742" y="990600"/>
            <a:ext cx="2172458"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36144" y="1671279"/>
            <a:ext cx="615553" cy="3077124"/>
          </a:xfrm>
          <a:prstGeom prst="rect">
            <a:avLst/>
          </a:prstGeom>
          <a:noFill/>
        </p:spPr>
        <p:txBody>
          <a:bodyPr vert="vert270" wrap="none" rtlCol="0">
            <a:spAutoFit/>
          </a:bodyPr>
          <a:lstStyle/>
          <a:p>
            <a:r>
              <a:rPr lang="en-US" sz="2800" dirty="0" smtClean="0">
                <a:solidFill>
                  <a:schemeClr val="bg1">
                    <a:lumMod val="85000"/>
                  </a:schemeClr>
                </a:solidFill>
              </a:rPr>
              <a:t>STUDENT PARTNERS</a:t>
            </a:r>
            <a:endParaRPr lang="en-US" sz="2800" dirty="0">
              <a:solidFill>
                <a:schemeClr val="bg1">
                  <a:lumMod val="85000"/>
                </a:schemeClr>
              </a:solidFill>
            </a:endParaRPr>
          </a:p>
        </p:txBody>
      </p:sp>
      <p:sp>
        <p:nvSpPr>
          <p:cNvPr id="2" name="TextBox 1"/>
          <p:cNvSpPr txBox="1"/>
          <p:nvPr/>
        </p:nvSpPr>
        <p:spPr>
          <a:xfrm>
            <a:off x="2251697" y="1313645"/>
            <a:ext cx="5939266" cy="5047536"/>
          </a:xfrm>
          <a:prstGeom prst="rect">
            <a:avLst/>
          </a:prstGeom>
          <a:noFill/>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GB" dirty="0" smtClean="0">
                <a:solidFill>
                  <a:schemeClr val="tx1">
                    <a:lumMod val="75000"/>
                    <a:lumOff val="25000"/>
                  </a:schemeClr>
                </a:solidFill>
                <a:latin typeface="Century Gothic"/>
                <a:cs typeface="Century Gothic"/>
              </a:rPr>
              <a:t>Student Partnerships in Quality Scotland</a:t>
            </a:r>
          </a:p>
          <a:p>
            <a:pPr marL="285750" indent="-285750">
              <a:buFont typeface="Arial" panose="020B0604020202020204" pitchFamily="34" charset="0"/>
              <a:buChar char="•"/>
            </a:pPr>
            <a:r>
              <a:rPr lang="en-GB" dirty="0" smtClean="0">
                <a:solidFill>
                  <a:schemeClr val="tx1">
                    <a:lumMod val="75000"/>
                    <a:lumOff val="25000"/>
                  </a:schemeClr>
                </a:solidFill>
                <a:latin typeface="Century Gothic"/>
                <a:cs typeface="Century Gothic"/>
              </a:rPr>
              <a:t>Publicly funded to work with all universities and colleges</a:t>
            </a:r>
          </a:p>
          <a:p>
            <a:pPr marL="285750" indent="-285750">
              <a:buFont typeface="Arial" panose="020B0604020202020204" pitchFamily="34" charset="0"/>
              <a:buChar char="•"/>
            </a:pPr>
            <a:r>
              <a:rPr lang="en-GB" sz="2000" dirty="0" err="1" smtClean="0">
                <a:solidFill>
                  <a:schemeClr val="tx2">
                    <a:lumMod val="75000"/>
                  </a:schemeClr>
                </a:solidFill>
                <a:hlinkClick r:id="rId4"/>
              </a:rPr>
              <a:t>www.sparqs.ac.uk</a:t>
            </a:r>
            <a:endParaRPr lang="en-GB" sz="2000" dirty="0" smtClean="0">
              <a:solidFill>
                <a:schemeClr val="tx2">
                  <a:lumMod val="75000"/>
                </a:schemeClr>
              </a:solidFill>
            </a:endParaRPr>
          </a:p>
          <a:p>
            <a:endParaRPr lang="en-GB" sz="2800" dirty="0"/>
          </a:p>
          <a:p>
            <a:r>
              <a:rPr lang="en-GB" sz="2400" dirty="0" err="1" smtClean="0">
                <a:solidFill>
                  <a:schemeClr val="bg1"/>
                </a:solidFill>
                <a:latin typeface="Century Gothic"/>
                <a:cs typeface="Century Gothic"/>
              </a:rPr>
              <a:t>sparqs</a:t>
            </a:r>
            <a:r>
              <a:rPr lang="en-GB" sz="2400" dirty="0" smtClean="0">
                <a:solidFill>
                  <a:schemeClr val="bg1"/>
                </a:solidFill>
                <a:latin typeface="Century Gothic"/>
                <a:cs typeface="Century Gothic"/>
              </a:rPr>
              <a:t> vision:</a:t>
            </a:r>
          </a:p>
          <a:p>
            <a:endParaRPr lang="en-GB" sz="2000" dirty="0" smtClean="0">
              <a:solidFill>
                <a:schemeClr val="bg1"/>
              </a:solidFill>
              <a:latin typeface="Century Gothic"/>
              <a:cs typeface="Century Gothic"/>
            </a:endParaRPr>
          </a:p>
          <a:p>
            <a:r>
              <a:rPr lang="en-GB" sz="2000" dirty="0" smtClean="0">
                <a:solidFill>
                  <a:schemeClr val="tx1">
                    <a:lumMod val="75000"/>
                    <a:lumOff val="25000"/>
                  </a:schemeClr>
                </a:solidFill>
                <a:latin typeface="Century Gothic"/>
                <a:cs typeface="Century Gothic"/>
              </a:rPr>
              <a:t>Students </a:t>
            </a:r>
            <a:r>
              <a:rPr lang="en-GB" sz="2000" dirty="0">
                <a:solidFill>
                  <a:schemeClr val="tx1">
                    <a:lumMod val="75000"/>
                    <a:lumOff val="25000"/>
                  </a:schemeClr>
                </a:solidFill>
                <a:latin typeface="Century Gothic"/>
                <a:cs typeface="Century Gothic"/>
              </a:rPr>
              <a:t>are able to make a positive difference to the educational experience in Scotland’s colleges and universities and benefit from this, helping shape the nature of learning and contributing to the success of Scotland’s tertiary education sector.</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smtClean="0"/>
          </a:p>
        </p:txBody>
      </p:sp>
      <p:grpSp>
        <p:nvGrpSpPr>
          <p:cNvPr id="13" name="Group 12"/>
          <p:cNvGrpSpPr/>
          <p:nvPr/>
        </p:nvGrpSpPr>
        <p:grpSpPr>
          <a:xfrm>
            <a:off x="1105121" y="1594710"/>
            <a:ext cx="365660" cy="3179305"/>
            <a:chOff x="1105121" y="1594710"/>
            <a:chExt cx="365660" cy="3179305"/>
          </a:xfrm>
        </p:grpSpPr>
        <p:pic>
          <p:nvPicPr>
            <p:cNvPr id="14" name="Picture 13"/>
            <p:cNvPicPr>
              <a:picLocks noChangeAspect="1"/>
            </p:cNvPicPr>
            <p:nvPr/>
          </p:nvPicPr>
          <p:blipFill rotWithShape="1">
            <a:blip r:embed="rId5">
              <a:duotone>
                <a:prstClr val="black"/>
                <a:srgbClr val="FF2D53">
                  <a:tint val="45000"/>
                  <a:satMod val="400000"/>
                </a:srgbClr>
              </a:duotone>
            </a:blip>
            <a:srcRect l="16953" t="14003" r="14540" b="24005"/>
            <a:stretch/>
          </p:blipFill>
          <p:spPr>
            <a:xfrm>
              <a:off x="1111426" y="1594710"/>
              <a:ext cx="353050" cy="365660"/>
            </a:xfrm>
            <a:prstGeom prst="rect">
              <a:avLst/>
            </a:prstGeom>
          </p:spPr>
        </p:pic>
        <p:pic>
          <p:nvPicPr>
            <p:cNvPr id="17" name="Picture 16"/>
            <p:cNvPicPr>
              <a:picLocks noChangeAspect="1"/>
            </p:cNvPicPr>
            <p:nvPr/>
          </p:nvPicPr>
          <p:blipFill rotWithShape="1">
            <a:blip r:embed="rId5">
              <a:duotone>
                <a:prstClr val="black"/>
                <a:schemeClr val="tx2">
                  <a:tint val="45000"/>
                  <a:satMod val="400000"/>
                </a:schemeClr>
              </a:duotone>
              <a:lum bright="-20000" contrast="-20000"/>
            </a:blip>
            <a:srcRect l="16953" t="14003" r="14540" b="24005"/>
            <a:stretch/>
          </p:blipFill>
          <p:spPr>
            <a:xfrm>
              <a:off x="1111426" y="2726835"/>
              <a:ext cx="353050" cy="365660"/>
            </a:xfrm>
            <a:prstGeom prst="rect">
              <a:avLst/>
            </a:prstGeom>
          </p:spPr>
        </p:pic>
        <p:pic>
          <p:nvPicPr>
            <p:cNvPr id="18" name="Picture 17"/>
            <p:cNvPicPr>
              <a:picLocks noChangeAspect="1"/>
            </p:cNvPicPr>
            <p:nvPr/>
          </p:nvPicPr>
          <p:blipFill rotWithShape="1">
            <a:blip r:embed="rId5">
              <a:duotone>
                <a:prstClr val="black"/>
                <a:schemeClr val="accent6">
                  <a:tint val="45000"/>
                  <a:satMod val="400000"/>
                </a:schemeClr>
              </a:duotone>
            </a:blip>
            <a:srcRect l="16953" t="14003" r="14540" b="24005"/>
            <a:stretch/>
          </p:blipFill>
          <p:spPr>
            <a:xfrm flipV="1">
              <a:off x="1111426" y="3282535"/>
              <a:ext cx="353050" cy="365660"/>
            </a:xfrm>
            <a:prstGeom prst="rect">
              <a:avLst/>
            </a:prstGeom>
          </p:spPr>
        </p:pic>
        <p:pic>
          <p:nvPicPr>
            <p:cNvPr id="19" name="Picture 18"/>
            <p:cNvPicPr>
              <a:picLocks noChangeAspect="1"/>
            </p:cNvPicPr>
            <p:nvPr/>
          </p:nvPicPr>
          <p:blipFill rotWithShape="1">
            <a:blip r:embed="rId5">
              <a:duotone>
                <a:prstClr val="black"/>
                <a:schemeClr val="accent2">
                  <a:tint val="45000"/>
                  <a:satMod val="400000"/>
                </a:schemeClr>
              </a:duotone>
              <a:lum bright="-40000" contrast="-20000"/>
            </a:blip>
            <a:srcRect l="16953" t="14003" r="14540" b="24005"/>
            <a:stretch/>
          </p:blipFill>
          <p:spPr>
            <a:xfrm rot="5400000">
              <a:off x="1111426" y="3847394"/>
              <a:ext cx="353050" cy="365660"/>
            </a:xfrm>
            <a:prstGeom prst="rect">
              <a:avLst/>
            </a:prstGeom>
          </p:spPr>
        </p:pic>
        <p:pic>
          <p:nvPicPr>
            <p:cNvPr id="20" name="Picture 19"/>
            <p:cNvPicPr>
              <a:picLocks noChangeAspect="1"/>
            </p:cNvPicPr>
            <p:nvPr/>
          </p:nvPicPr>
          <p:blipFill rotWithShape="1">
            <a:blip r:embed="rId5">
              <a:duotone>
                <a:prstClr val="black"/>
                <a:schemeClr val="accent5">
                  <a:tint val="45000"/>
                  <a:satMod val="400000"/>
                </a:schemeClr>
              </a:duotone>
            </a:blip>
            <a:srcRect l="16953" t="14003" r="14540" b="24005"/>
            <a:stretch/>
          </p:blipFill>
          <p:spPr>
            <a:xfrm rot="16200000">
              <a:off x="1111426" y="4414660"/>
              <a:ext cx="353050" cy="365660"/>
            </a:xfrm>
            <a:prstGeom prst="rect">
              <a:avLst/>
            </a:prstGeom>
          </p:spPr>
        </p:pic>
        <p:pic>
          <p:nvPicPr>
            <p:cNvPr id="21" name="Picture 20"/>
            <p:cNvPicPr>
              <a:picLocks noChangeAspect="1"/>
            </p:cNvPicPr>
            <p:nvPr/>
          </p:nvPicPr>
          <p:blipFill rotWithShape="1">
            <a:blip r:embed="rId5">
              <a:duotone>
                <a:prstClr val="black"/>
                <a:schemeClr val="accent3">
                  <a:tint val="45000"/>
                  <a:satMod val="400000"/>
                </a:schemeClr>
              </a:duotone>
            </a:blip>
            <a:srcRect l="16953" t="14003" r="14540" b="24005"/>
            <a:stretch/>
          </p:blipFill>
          <p:spPr>
            <a:xfrm>
              <a:off x="1117731" y="2154306"/>
              <a:ext cx="353050" cy="365660"/>
            </a:xfrm>
            <a:prstGeom prst="rect">
              <a:avLst/>
            </a:prstGeom>
          </p:spPr>
        </p:pic>
      </p:grpSp>
    </p:spTree>
    <p:extLst>
      <p:ext uri="{BB962C8B-B14F-4D97-AF65-F5344CB8AC3E}">
        <p14:creationId xmlns:p14="http://schemas.microsoft.com/office/powerpoint/2010/main" val="78713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PNG"/>
          <p:cNvPicPr>
            <a:picLocks noChangeAspect="1"/>
          </p:cNvPicPr>
          <p:nvPr/>
        </p:nvPicPr>
        <p:blipFill rotWithShape="1">
          <a:blip r:embed="rId3">
            <a:extLst>
              <a:ext uri="{28A0092B-C50C-407E-A947-70E740481C1C}">
                <a14:useLocalDpi xmlns:a14="http://schemas.microsoft.com/office/drawing/2010/main" val="0"/>
              </a:ext>
            </a:extLst>
          </a:blip>
          <a:srcRect r="10139"/>
          <a:stretch/>
        </p:blipFill>
        <p:spPr>
          <a:xfrm>
            <a:off x="-436" y="-46210"/>
            <a:ext cx="9144000" cy="6913474"/>
          </a:xfrm>
          <a:prstGeom prst="rect">
            <a:avLst/>
          </a:prstGeom>
        </p:spPr>
      </p:pic>
      <p:sp>
        <p:nvSpPr>
          <p:cNvPr id="2" name="TextBox 1"/>
          <p:cNvSpPr txBox="1"/>
          <p:nvPr/>
        </p:nvSpPr>
        <p:spPr>
          <a:xfrm>
            <a:off x="2946366" y="1579036"/>
            <a:ext cx="1323299" cy="400110"/>
          </a:xfrm>
          <a:prstGeom prst="rect">
            <a:avLst/>
          </a:prstGeom>
          <a:noFill/>
        </p:spPr>
        <p:txBody>
          <a:bodyPr wrap="none" rtlCol="0">
            <a:spAutoFit/>
          </a:bodyPr>
          <a:lstStyle/>
          <a:p>
            <a:r>
              <a:rPr lang="en-US" sz="2000" dirty="0" smtClean="0">
                <a:solidFill>
                  <a:schemeClr val="accent2"/>
                </a:solidFill>
                <a:latin typeface="+mj-lt"/>
                <a:cs typeface="Arial Black"/>
              </a:rPr>
              <a:t>3D DESIGN</a:t>
            </a:r>
            <a:endParaRPr lang="en-US" sz="2000" dirty="0">
              <a:solidFill>
                <a:schemeClr val="accent2"/>
              </a:solidFill>
              <a:latin typeface="+mj-lt"/>
              <a:cs typeface="Arial Black"/>
            </a:endParaRPr>
          </a:p>
        </p:txBody>
      </p:sp>
      <p:sp>
        <p:nvSpPr>
          <p:cNvPr id="8" name="TextBox 7"/>
          <p:cNvSpPr txBox="1"/>
          <p:nvPr/>
        </p:nvSpPr>
        <p:spPr>
          <a:xfrm>
            <a:off x="2946366" y="2154306"/>
            <a:ext cx="2985538" cy="400110"/>
          </a:xfrm>
          <a:prstGeom prst="rect">
            <a:avLst/>
          </a:prstGeom>
          <a:noFill/>
        </p:spPr>
        <p:txBody>
          <a:bodyPr wrap="none" rtlCol="0">
            <a:spAutoFit/>
          </a:bodyPr>
          <a:lstStyle/>
          <a:p>
            <a:r>
              <a:rPr lang="en-US" sz="2000" dirty="0" smtClean="0">
                <a:solidFill>
                  <a:schemeClr val="accent2"/>
                </a:solidFill>
                <a:latin typeface="+mj-lt"/>
                <a:cs typeface="Arial Black"/>
              </a:rPr>
              <a:t>COMMUNICATION DESIGN</a:t>
            </a:r>
            <a:endParaRPr lang="en-US" sz="2000" dirty="0">
              <a:solidFill>
                <a:schemeClr val="accent2"/>
              </a:solidFill>
              <a:latin typeface="+mj-lt"/>
              <a:cs typeface="Arial Black"/>
            </a:endParaRPr>
          </a:p>
        </p:txBody>
      </p:sp>
      <p:sp>
        <p:nvSpPr>
          <p:cNvPr id="9" name="TextBox 8"/>
          <p:cNvSpPr txBox="1"/>
          <p:nvPr/>
        </p:nvSpPr>
        <p:spPr>
          <a:xfrm>
            <a:off x="2946366" y="2714138"/>
            <a:ext cx="2343335" cy="400110"/>
          </a:xfrm>
          <a:prstGeom prst="rect">
            <a:avLst/>
          </a:prstGeom>
          <a:noFill/>
        </p:spPr>
        <p:txBody>
          <a:bodyPr wrap="none" rtlCol="0">
            <a:spAutoFit/>
          </a:bodyPr>
          <a:lstStyle/>
          <a:p>
            <a:r>
              <a:rPr lang="en-US" sz="2000" dirty="0" smtClean="0">
                <a:solidFill>
                  <a:schemeClr val="accent2"/>
                </a:solidFill>
                <a:latin typeface="+mj-lt"/>
                <a:cs typeface="Arial Black"/>
              </a:rPr>
              <a:t>FASHION &amp; TEXTILES</a:t>
            </a:r>
            <a:endParaRPr lang="en-US" sz="2000" dirty="0">
              <a:solidFill>
                <a:schemeClr val="accent2"/>
              </a:solidFill>
              <a:latin typeface="+mj-lt"/>
              <a:cs typeface="Arial Black"/>
            </a:endParaRPr>
          </a:p>
        </p:txBody>
      </p:sp>
      <p:sp>
        <p:nvSpPr>
          <p:cNvPr id="10" name="TextBox 9"/>
          <p:cNvSpPr txBox="1"/>
          <p:nvPr/>
        </p:nvSpPr>
        <p:spPr>
          <a:xfrm>
            <a:off x="2946366" y="3298338"/>
            <a:ext cx="3339376" cy="400110"/>
          </a:xfrm>
          <a:prstGeom prst="rect">
            <a:avLst/>
          </a:prstGeom>
          <a:noFill/>
        </p:spPr>
        <p:txBody>
          <a:bodyPr wrap="none" rtlCol="0">
            <a:spAutoFit/>
          </a:bodyPr>
          <a:lstStyle/>
          <a:p>
            <a:r>
              <a:rPr lang="en-US" sz="2000" dirty="0" smtClean="0">
                <a:solidFill>
                  <a:schemeClr val="accent2"/>
                </a:solidFill>
                <a:latin typeface="+mj-lt"/>
                <a:cs typeface="Arial Black"/>
              </a:rPr>
              <a:t>COMMERCIAL PHOTOGRAPHY</a:t>
            </a:r>
            <a:endParaRPr lang="en-US" sz="2000" dirty="0">
              <a:solidFill>
                <a:schemeClr val="accent2"/>
              </a:solidFill>
              <a:latin typeface="+mj-lt"/>
              <a:cs typeface="Arial Black"/>
            </a:endParaRPr>
          </a:p>
        </p:txBody>
      </p:sp>
      <p:sp>
        <p:nvSpPr>
          <p:cNvPr id="11" name="TextBox 10"/>
          <p:cNvSpPr txBox="1"/>
          <p:nvPr/>
        </p:nvSpPr>
        <p:spPr>
          <a:xfrm>
            <a:off x="2946366" y="3883570"/>
            <a:ext cx="1212717" cy="400110"/>
          </a:xfrm>
          <a:prstGeom prst="rect">
            <a:avLst/>
          </a:prstGeom>
          <a:noFill/>
        </p:spPr>
        <p:txBody>
          <a:bodyPr wrap="none" rtlCol="0">
            <a:spAutoFit/>
          </a:bodyPr>
          <a:lstStyle/>
          <a:p>
            <a:r>
              <a:rPr lang="en-US" sz="2000" dirty="0" smtClean="0">
                <a:solidFill>
                  <a:schemeClr val="accent2"/>
                </a:solidFill>
                <a:latin typeface="+mj-lt"/>
                <a:cs typeface="Arial Black"/>
              </a:rPr>
              <a:t>PAINTING</a:t>
            </a:r>
            <a:endParaRPr lang="en-US" sz="2000" dirty="0">
              <a:solidFill>
                <a:schemeClr val="accent2"/>
              </a:solidFill>
              <a:latin typeface="+mj-lt"/>
              <a:cs typeface="Arial Black"/>
            </a:endParaRPr>
          </a:p>
        </p:txBody>
      </p:sp>
      <p:sp>
        <p:nvSpPr>
          <p:cNvPr id="12" name="TextBox 11"/>
          <p:cNvSpPr txBox="1"/>
          <p:nvPr/>
        </p:nvSpPr>
        <p:spPr>
          <a:xfrm>
            <a:off x="2946366" y="4443402"/>
            <a:ext cx="3517660" cy="400110"/>
          </a:xfrm>
          <a:prstGeom prst="rect">
            <a:avLst/>
          </a:prstGeom>
          <a:noFill/>
        </p:spPr>
        <p:txBody>
          <a:bodyPr wrap="none" rtlCol="0">
            <a:spAutoFit/>
          </a:bodyPr>
          <a:lstStyle/>
          <a:p>
            <a:r>
              <a:rPr lang="en-US" sz="2000" dirty="0" smtClean="0">
                <a:solidFill>
                  <a:schemeClr val="accent2"/>
                </a:solidFill>
                <a:latin typeface="+mj-lt"/>
                <a:cs typeface="Arial Black"/>
              </a:rPr>
              <a:t>CONTEMPORARY ART PRACTICE</a:t>
            </a:r>
            <a:endParaRPr lang="en-US" sz="2000" dirty="0">
              <a:solidFill>
                <a:schemeClr val="accent2"/>
              </a:solidFill>
              <a:latin typeface="+mj-lt"/>
              <a:cs typeface="Arial Black"/>
            </a:endParaRPr>
          </a:p>
        </p:txBody>
      </p:sp>
      <p:sp>
        <p:nvSpPr>
          <p:cNvPr id="3" name="TextBox 2"/>
          <p:cNvSpPr txBox="1"/>
          <p:nvPr/>
        </p:nvSpPr>
        <p:spPr>
          <a:xfrm>
            <a:off x="2946366" y="622300"/>
            <a:ext cx="3568700" cy="584776"/>
          </a:xfrm>
          <a:prstGeom prst="rect">
            <a:avLst/>
          </a:prstGeom>
          <a:noFill/>
        </p:spPr>
        <p:txBody>
          <a:bodyPr wrap="square" rtlCol="0">
            <a:spAutoFit/>
          </a:bodyPr>
          <a:lstStyle/>
          <a:p>
            <a:r>
              <a:rPr lang="en-US" sz="3200" dirty="0" smtClean="0">
                <a:solidFill>
                  <a:schemeClr val="bg1"/>
                </a:solidFill>
                <a:latin typeface="+mj-lt"/>
                <a:cs typeface="Avenir Book"/>
              </a:rPr>
              <a:t>I  L  S  R    PROCESS</a:t>
            </a:r>
            <a:endParaRPr lang="en-US" sz="3200" dirty="0">
              <a:solidFill>
                <a:schemeClr val="bg1"/>
              </a:solidFill>
              <a:latin typeface="+mj-lt"/>
              <a:cs typeface="Avenir Book"/>
            </a:endParaRPr>
          </a:p>
        </p:txBody>
      </p:sp>
      <p:sp>
        <p:nvSpPr>
          <p:cNvPr id="14" name="TextBox 13"/>
          <p:cNvSpPr txBox="1"/>
          <p:nvPr/>
        </p:nvSpPr>
        <p:spPr>
          <a:xfrm>
            <a:off x="2946400" y="5201392"/>
            <a:ext cx="6824099" cy="1077218"/>
          </a:xfrm>
          <a:prstGeom prst="rect">
            <a:avLst/>
          </a:prstGeom>
          <a:noFill/>
        </p:spPr>
        <p:txBody>
          <a:bodyPr wrap="square" rtlCol="0">
            <a:spAutoFit/>
          </a:bodyPr>
          <a:lstStyle/>
          <a:p>
            <a:r>
              <a:rPr lang="en-US" sz="1600" dirty="0" smtClean="0">
                <a:solidFill>
                  <a:schemeClr val="tx1">
                    <a:lumMod val="75000"/>
                    <a:lumOff val="25000"/>
                  </a:schemeClr>
                </a:solidFill>
                <a:latin typeface="Century Gothic"/>
                <a:cs typeface="Century Gothic"/>
              </a:rPr>
              <a:t>• student reflective analysis facilitated by </a:t>
            </a:r>
            <a:r>
              <a:rPr lang="en-US" sz="1600" dirty="0" err="1" smtClean="0">
                <a:solidFill>
                  <a:schemeClr val="tx1">
                    <a:lumMod val="75000"/>
                    <a:lumOff val="25000"/>
                  </a:schemeClr>
                </a:solidFill>
                <a:latin typeface="Century Gothic"/>
                <a:cs typeface="Century Gothic"/>
              </a:rPr>
              <a:t>sparqs</a:t>
            </a:r>
            <a:endParaRPr lang="en-US" sz="1600" dirty="0" smtClean="0">
              <a:solidFill>
                <a:schemeClr val="tx1">
                  <a:lumMod val="75000"/>
                  <a:lumOff val="25000"/>
                </a:schemeClr>
              </a:solidFill>
              <a:latin typeface="Century Gothic"/>
              <a:cs typeface="Century Gothic"/>
            </a:endParaRPr>
          </a:p>
          <a:p>
            <a:r>
              <a:rPr lang="en-US" sz="1600" dirty="0" smtClean="0">
                <a:solidFill>
                  <a:schemeClr val="tx1">
                    <a:lumMod val="75000"/>
                    <a:lumOff val="25000"/>
                  </a:schemeClr>
                </a:solidFill>
                <a:latin typeface="Century Gothic"/>
                <a:cs typeface="Century Gothic"/>
              </a:rPr>
              <a:t>• students responsibility to determine research process</a:t>
            </a:r>
          </a:p>
          <a:p>
            <a:r>
              <a:rPr lang="en-US" sz="1600" dirty="0" smtClean="0">
                <a:solidFill>
                  <a:schemeClr val="tx1">
                    <a:lumMod val="75000"/>
                    <a:lumOff val="25000"/>
                  </a:schemeClr>
                </a:solidFill>
                <a:latin typeface="Century Gothic"/>
                <a:cs typeface="Century Gothic"/>
              </a:rPr>
              <a:t>• student responsibility to consult with peers</a:t>
            </a:r>
          </a:p>
          <a:p>
            <a:r>
              <a:rPr lang="en-US" sz="1600" dirty="0" smtClean="0">
                <a:solidFill>
                  <a:schemeClr val="tx1">
                    <a:lumMod val="75000"/>
                    <a:lumOff val="25000"/>
                  </a:schemeClr>
                </a:solidFill>
                <a:latin typeface="Century Gothic"/>
                <a:cs typeface="Century Gothic"/>
              </a:rPr>
              <a:t>• reflective output determined by student teams</a:t>
            </a:r>
            <a:endParaRPr lang="en-US" sz="1600" dirty="0">
              <a:solidFill>
                <a:schemeClr val="tx1">
                  <a:lumMod val="75000"/>
                  <a:lumOff val="25000"/>
                </a:schemeClr>
              </a:solidFill>
              <a:latin typeface="Century Gothic"/>
              <a:cs typeface="Century Gothic"/>
            </a:endParaRPr>
          </a:p>
        </p:txBody>
      </p:sp>
      <p:cxnSp>
        <p:nvCxnSpPr>
          <p:cNvPr id="15" name="Straight Arrow Connector 14"/>
          <p:cNvCxnSpPr/>
          <p:nvPr/>
        </p:nvCxnSpPr>
        <p:spPr>
          <a:xfrm>
            <a:off x="6285742" y="990600"/>
            <a:ext cx="2172458"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16200000">
            <a:off x="6310834" y="2627994"/>
            <a:ext cx="3482181" cy="1107996"/>
          </a:xfrm>
          <a:prstGeom prst="rect">
            <a:avLst/>
          </a:prstGeom>
          <a:noFill/>
        </p:spPr>
        <p:txBody>
          <a:bodyPr wrap="none" rtlCol="0">
            <a:spAutoFit/>
          </a:bodyPr>
          <a:lstStyle/>
          <a:p>
            <a:r>
              <a:rPr lang="en-US" sz="6600" dirty="0" smtClean="0">
                <a:solidFill>
                  <a:schemeClr val="bg1">
                    <a:lumMod val="85000"/>
                  </a:schemeClr>
                </a:solidFill>
              </a:rPr>
              <a:t>OUTPUTS</a:t>
            </a:r>
            <a:endParaRPr lang="en-US" sz="6600" dirty="0">
              <a:solidFill>
                <a:schemeClr val="bg1">
                  <a:lumMod val="85000"/>
                </a:schemeClr>
              </a:solidFill>
            </a:endParaRPr>
          </a:p>
        </p:txBody>
      </p:sp>
      <p:sp>
        <p:nvSpPr>
          <p:cNvPr id="7" name="TextBox 6"/>
          <p:cNvSpPr txBox="1"/>
          <p:nvPr/>
        </p:nvSpPr>
        <p:spPr>
          <a:xfrm>
            <a:off x="1636144" y="1671279"/>
            <a:ext cx="615553" cy="3077124"/>
          </a:xfrm>
          <a:prstGeom prst="rect">
            <a:avLst/>
          </a:prstGeom>
          <a:noFill/>
        </p:spPr>
        <p:txBody>
          <a:bodyPr vert="vert270" wrap="none" rtlCol="0">
            <a:spAutoFit/>
          </a:bodyPr>
          <a:lstStyle/>
          <a:p>
            <a:r>
              <a:rPr lang="en-US" sz="2800" dirty="0" smtClean="0">
                <a:solidFill>
                  <a:schemeClr val="bg1">
                    <a:lumMod val="85000"/>
                  </a:schemeClr>
                </a:solidFill>
              </a:rPr>
              <a:t>STUDENT PARTNERS</a:t>
            </a:r>
            <a:endParaRPr lang="en-US" sz="2800" dirty="0">
              <a:solidFill>
                <a:schemeClr val="bg1">
                  <a:lumMod val="85000"/>
                </a:schemeClr>
              </a:solidFill>
            </a:endParaRPr>
          </a:p>
        </p:txBody>
      </p:sp>
      <p:grpSp>
        <p:nvGrpSpPr>
          <p:cNvPr id="4" name="Group 3"/>
          <p:cNvGrpSpPr/>
          <p:nvPr/>
        </p:nvGrpSpPr>
        <p:grpSpPr>
          <a:xfrm>
            <a:off x="1105121" y="1594710"/>
            <a:ext cx="365660" cy="3179305"/>
            <a:chOff x="1105121" y="1594710"/>
            <a:chExt cx="365660" cy="3179305"/>
          </a:xfrm>
        </p:grpSpPr>
        <p:pic>
          <p:nvPicPr>
            <p:cNvPr id="25" name="Picture 24"/>
            <p:cNvPicPr>
              <a:picLocks noChangeAspect="1"/>
            </p:cNvPicPr>
            <p:nvPr/>
          </p:nvPicPr>
          <p:blipFill rotWithShape="1">
            <a:blip r:embed="rId4">
              <a:duotone>
                <a:prstClr val="black"/>
                <a:srgbClr val="FF2D53">
                  <a:tint val="45000"/>
                  <a:satMod val="400000"/>
                </a:srgbClr>
              </a:duotone>
            </a:blip>
            <a:srcRect l="16953" t="14003" r="14540" b="24005"/>
            <a:stretch/>
          </p:blipFill>
          <p:spPr>
            <a:xfrm>
              <a:off x="1111426" y="1594710"/>
              <a:ext cx="353050" cy="365660"/>
            </a:xfrm>
            <a:prstGeom prst="rect">
              <a:avLst/>
            </a:prstGeom>
          </p:spPr>
        </p:pic>
        <p:pic>
          <p:nvPicPr>
            <p:cNvPr id="29" name="Picture 28"/>
            <p:cNvPicPr>
              <a:picLocks noChangeAspect="1"/>
            </p:cNvPicPr>
            <p:nvPr/>
          </p:nvPicPr>
          <p:blipFill rotWithShape="1">
            <a:blip r:embed="rId4">
              <a:duotone>
                <a:prstClr val="black"/>
                <a:schemeClr val="tx2">
                  <a:tint val="45000"/>
                  <a:satMod val="400000"/>
                </a:schemeClr>
              </a:duotone>
              <a:lum bright="-20000" contrast="-20000"/>
            </a:blip>
            <a:srcRect l="16953" t="14003" r="14540" b="24005"/>
            <a:stretch/>
          </p:blipFill>
          <p:spPr>
            <a:xfrm>
              <a:off x="1111426" y="2726835"/>
              <a:ext cx="353050" cy="365660"/>
            </a:xfrm>
            <a:prstGeom prst="rect">
              <a:avLst/>
            </a:prstGeom>
          </p:spPr>
        </p:pic>
        <p:pic>
          <p:nvPicPr>
            <p:cNvPr id="30" name="Picture 29"/>
            <p:cNvPicPr>
              <a:picLocks noChangeAspect="1"/>
            </p:cNvPicPr>
            <p:nvPr/>
          </p:nvPicPr>
          <p:blipFill rotWithShape="1">
            <a:blip r:embed="rId4">
              <a:duotone>
                <a:prstClr val="black"/>
                <a:schemeClr val="accent6">
                  <a:tint val="45000"/>
                  <a:satMod val="400000"/>
                </a:schemeClr>
              </a:duotone>
            </a:blip>
            <a:srcRect l="16953" t="14003" r="14540" b="24005"/>
            <a:stretch/>
          </p:blipFill>
          <p:spPr>
            <a:xfrm flipV="1">
              <a:off x="1111426" y="3282535"/>
              <a:ext cx="353050" cy="365660"/>
            </a:xfrm>
            <a:prstGeom prst="rect">
              <a:avLst/>
            </a:prstGeom>
          </p:spPr>
        </p:pic>
        <p:pic>
          <p:nvPicPr>
            <p:cNvPr id="31" name="Picture 30"/>
            <p:cNvPicPr>
              <a:picLocks noChangeAspect="1"/>
            </p:cNvPicPr>
            <p:nvPr/>
          </p:nvPicPr>
          <p:blipFill rotWithShape="1">
            <a:blip r:embed="rId4">
              <a:duotone>
                <a:prstClr val="black"/>
                <a:schemeClr val="accent2">
                  <a:tint val="45000"/>
                  <a:satMod val="400000"/>
                </a:schemeClr>
              </a:duotone>
              <a:lum bright="-40000" contrast="-20000"/>
            </a:blip>
            <a:srcRect l="16953" t="14003" r="14540" b="24005"/>
            <a:stretch/>
          </p:blipFill>
          <p:spPr>
            <a:xfrm rot="5400000">
              <a:off x="1111426" y="3847394"/>
              <a:ext cx="353050" cy="365660"/>
            </a:xfrm>
            <a:prstGeom prst="rect">
              <a:avLst/>
            </a:prstGeom>
          </p:spPr>
        </p:pic>
        <p:pic>
          <p:nvPicPr>
            <p:cNvPr id="32" name="Picture 31"/>
            <p:cNvPicPr>
              <a:picLocks noChangeAspect="1"/>
            </p:cNvPicPr>
            <p:nvPr/>
          </p:nvPicPr>
          <p:blipFill rotWithShape="1">
            <a:blip r:embed="rId4">
              <a:duotone>
                <a:prstClr val="black"/>
                <a:schemeClr val="accent5">
                  <a:tint val="45000"/>
                  <a:satMod val="400000"/>
                </a:schemeClr>
              </a:duotone>
            </a:blip>
            <a:srcRect l="16953" t="14003" r="14540" b="24005"/>
            <a:stretch/>
          </p:blipFill>
          <p:spPr>
            <a:xfrm rot="16200000">
              <a:off x="1111426" y="4414660"/>
              <a:ext cx="353050" cy="365660"/>
            </a:xfrm>
            <a:prstGeom prst="rect">
              <a:avLst/>
            </a:prstGeom>
          </p:spPr>
        </p:pic>
        <p:pic>
          <p:nvPicPr>
            <p:cNvPr id="20" name="Picture 19"/>
            <p:cNvPicPr>
              <a:picLocks noChangeAspect="1"/>
            </p:cNvPicPr>
            <p:nvPr/>
          </p:nvPicPr>
          <p:blipFill rotWithShape="1">
            <a:blip r:embed="rId4">
              <a:duotone>
                <a:prstClr val="black"/>
                <a:schemeClr val="accent3">
                  <a:tint val="45000"/>
                  <a:satMod val="400000"/>
                </a:schemeClr>
              </a:duotone>
            </a:blip>
            <a:srcRect l="16953" t="14003" r="14540" b="24005"/>
            <a:stretch/>
          </p:blipFill>
          <p:spPr>
            <a:xfrm>
              <a:off x="1117731" y="2154306"/>
              <a:ext cx="353050" cy="365660"/>
            </a:xfrm>
            <a:prstGeom prst="rect">
              <a:avLst/>
            </a:prstGeom>
          </p:spPr>
        </p:pic>
      </p:grpSp>
      <p:sp>
        <p:nvSpPr>
          <p:cNvPr id="5" name="TextBox 4"/>
          <p:cNvSpPr txBox="1"/>
          <p:nvPr/>
        </p:nvSpPr>
        <p:spPr>
          <a:xfrm>
            <a:off x="2946400" y="995369"/>
            <a:ext cx="3489131" cy="369332"/>
          </a:xfrm>
          <a:prstGeom prst="rect">
            <a:avLst/>
          </a:prstGeom>
          <a:noFill/>
        </p:spPr>
        <p:txBody>
          <a:bodyPr wrap="none" rtlCol="0">
            <a:spAutoFit/>
          </a:bodyPr>
          <a:lstStyle/>
          <a:p>
            <a:r>
              <a:rPr lang="en-US" dirty="0" smtClean="0">
                <a:solidFill>
                  <a:schemeClr val="bg1"/>
                </a:solidFill>
                <a:latin typeface="Century Gothic"/>
                <a:cs typeface="Century Gothic"/>
              </a:rPr>
              <a:t>Institution-Led Subject Review</a:t>
            </a:r>
            <a:endParaRPr lang="en-US" dirty="0">
              <a:solidFill>
                <a:schemeClr val="bg1"/>
              </a:solidFill>
              <a:latin typeface="Century Gothic"/>
              <a:cs typeface="Century Gothic"/>
            </a:endParaRPr>
          </a:p>
        </p:txBody>
      </p:sp>
    </p:spTree>
    <p:extLst>
      <p:ext uri="{BB962C8B-B14F-4D97-AF65-F5344CB8AC3E}">
        <p14:creationId xmlns:p14="http://schemas.microsoft.com/office/powerpoint/2010/main" val="811868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PNG"/>
          <p:cNvPicPr>
            <a:picLocks noChangeAspect="1"/>
          </p:cNvPicPr>
          <p:nvPr/>
        </p:nvPicPr>
        <p:blipFill rotWithShape="1">
          <a:blip r:embed="rId3">
            <a:extLst>
              <a:ext uri="{28A0092B-C50C-407E-A947-70E740481C1C}">
                <a14:useLocalDpi xmlns:a14="http://schemas.microsoft.com/office/drawing/2010/main" val="0"/>
              </a:ext>
            </a:extLst>
          </a:blip>
          <a:srcRect r="10139"/>
          <a:stretch/>
        </p:blipFill>
        <p:spPr>
          <a:xfrm>
            <a:off x="-436" y="-46210"/>
            <a:ext cx="9144000" cy="6913474"/>
          </a:xfrm>
          <a:prstGeom prst="rect">
            <a:avLst/>
          </a:prstGeom>
        </p:spPr>
      </p:pic>
      <p:sp>
        <p:nvSpPr>
          <p:cNvPr id="3" name="TextBox 2"/>
          <p:cNvSpPr txBox="1"/>
          <p:nvPr/>
        </p:nvSpPr>
        <p:spPr>
          <a:xfrm>
            <a:off x="4279142" y="673100"/>
            <a:ext cx="3568700" cy="58477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smtClean="0">
                <a:solidFill>
                  <a:schemeClr val="bg1"/>
                </a:solidFill>
                <a:latin typeface="+mj-lt"/>
                <a:cs typeface="Avenir Book"/>
              </a:rPr>
              <a:t>sparqs</a:t>
            </a:r>
            <a:endParaRPr lang="en-US" sz="3200" dirty="0">
              <a:solidFill>
                <a:schemeClr val="bg1"/>
              </a:solidFill>
              <a:latin typeface="+mj-lt"/>
              <a:cs typeface="Avenir Book"/>
            </a:endParaRPr>
          </a:p>
        </p:txBody>
      </p:sp>
      <p:cxnSp>
        <p:nvCxnSpPr>
          <p:cNvPr id="15" name="Straight Arrow Connector 14"/>
          <p:cNvCxnSpPr/>
          <p:nvPr/>
        </p:nvCxnSpPr>
        <p:spPr>
          <a:xfrm>
            <a:off x="4368042" y="1245176"/>
            <a:ext cx="2172458"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224125" y="1359748"/>
            <a:ext cx="6600204" cy="31393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dirty="0" smtClean="0">
                <a:solidFill>
                  <a:schemeClr val="tx1">
                    <a:lumMod val="75000"/>
                    <a:lumOff val="25000"/>
                  </a:schemeClr>
                </a:solidFill>
                <a:latin typeface="Century Gothic"/>
                <a:cs typeface="Century Gothic"/>
              </a:rPr>
              <a:t>Reviews are a key interface for student</a:t>
            </a:r>
          </a:p>
          <a:p>
            <a:r>
              <a:rPr lang="en-GB" dirty="0" smtClean="0">
                <a:solidFill>
                  <a:schemeClr val="tx1">
                    <a:lumMod val="75000"/>
                    <a:lumOff val="25000"/>
                  </a:schemeClr>
                </a:solidFill>
                <a:latin typeface="Century Gothic"/>
                <a:cs typeface="Century Gothic"/>
              </a:rPr>
              <a:t>engagement:</a:t>
            </a:r>
          </a:p>
          <a:p>
            <a:endParaRPr lang="en-GB" dirty="0" smtClean="0">
              <a:solidFill>
                <a:schemeClr val="tx1">
                  <a:lumMod val="75000"/>
                  <a:lumOff val="25000"/>
                </a:schemeClr>
              </a:solidFill>
              <a:latin typeface="Century Gothic"/>
              <a:cs typeface="Century Gothic"/>
            </a:endParaRPr>
          </a:p>
          <a:p>
            <a:pPr marL="457200" indent="-457200">
              <a:buFont typeface="Arial" panose="020B0604020202020204" pitchFamily="34" charset="0"/>
              <a:buChar char="•"/>
            </a:pPr>
            <a:r>
              <a:rPr lang="en-GB" dirty="0" smtClean="0">
                <a:solidFill>
                  <a:schemeClr val="tx1">
                    <a:lumMod val="75000"/>
                    <a:lumOff val="25000"/>
                  </a:schemeClr>
                </a:solidFill>
                <a:latin typeface="Century Gothic"/>
                <a:cs typeface="Century Gothic"/>
              </a:rPr>
              <a:t>Students as reviewers</a:t>
            </a:r>
          </a:p>
          <a:p>
            <a:pPr marL="457200" indent="-457200">
              <a:buFont typeface="Arial" panose="020B0604020202020204" pitchFamily="34" charset="0"/>
              <a:buChar char="•"/>
            </a:pPr>
            <a:r>
              <a:rPr lang="en-GB" dirty="0" smtClean="0">
                <a:solidFill>
                  <a:schemeClr val="tx1">
                    <a:lumMod val="75000"/>
                    <a:lumOff val="25000"/>
                  </a:schemeClr>
                </a:solidFill>
                <a:latin typeface="Century Gothic"/>
                <a:cs typeface="Century Gothic"/>
              </a:rPr>
              <a:t>Students as reviewees</a:t>
            </a:r>
          </a:p>
          <a:p>
            <a:endParaRPr lang="en-GB" sz="2000" dirty="0" smtClean="0">
              <a:solidFill>
                <a:schemeClr val="bg1"/>
              </a:solidFill>
            </a:endParaRPr>
          </a:p>
          <a:p>
            <a:endParaRPr lang="en-GB" sz="2000" dirty="0">
              <a:solidFill>
                <a:schemeClr val="bg1"/>
              </a:solidFill>
            </a:endParaRPr>
          </a:p>
          <a:p>
            <a:endParaRPr lang="en-GB" sz="2000" dirty="0">
              <a:solidFill>
                <a:schemeClr val="bg1"/>
              </a:solidFill>
            </a:endParaRPr>
          </a:p>
          <a:p>
            <a:endParaRPr lang="en-GB" sz="2000" b="1" i="1" dirty="0" smtClean="0">
              <a:solidFill>
                <a:schemeClr val="bg1"/>
              </a:solidFill>
            </a:endParaRPr>
          </a:p>
          <a:p>
            <a:endParaRPr lang="en-GB" sz="2800" dirty="0" smtClean="0">
              <a:latin typeface="Century Gothic"/>
              <a:cs typeface="Century Gothic"/>
            </a:endParaRPr>
          </a:p>
        </p:txBody>
      </p:sp>
      <p:pic>
        <p:nvPicPr>
          <p:cNvPr id="4" name="Picture 3" descr="ILSR imag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3611535" cy="5016500"/>
          </a:xfrm>
          <a:prstGeom prst="rect">
            <a:avLst/>
          </a:prstGeom>
        </p:spPr>
      </p:pic>
      <p:sp>
        <p:nvSpPr>
          <p:cNvPr id="5" name="TextBox 4"/>
          <p:cNvSpPr txBox="1"/>
          <p:nvPr/>
        </p:nvSpPr>
        <p:spPr>
          <a:xfrm>
            <a:off x="179797" y="5067300"/>
            <a:ext cx="8291103" cy="1015663"/>
          </a:xfrm>
          <a:prstGeom prst="rect">
            <a:avLst/>
          </a:prstGeom>
          <a:noFill/>
        </p:spPr>
        <p:txBody>
          <a:bodyPr wrap="square" rtlCol="0">
            <a:spAutoFit/>
          </a:bodyPr>
          <a:lstStyle/>
          <a:p>
            <a:r>
              <a:rPr lang="en-GB" sz="2000" dirty="0">
                <a:solidFill>
                  <a:schemeClr val="bg1"/>
                </a:solidFill>
                <a:latin typeface="Century Gothic"/>
                <a:cs typeface="Century Gothic"/>
              </a:rPr>
              <a:t>“Engaging students in Institution-led </a:t>
            </a:r>
            <a:r>
              <a:rPr lang="en-GB" sz="2000" dirty="0" smtClean="0">
                <a:solidFill>
                  <a:schemeClr val="bg1"/>
                </a:solidFill>
                <a:latin typeface="Century Gothic"/>
                <a:cs typeface="Century Gothic"/>
              </a:rPr>
              <a:t>Review</a:t>
            </a:r>
            <a:endParaRPr lang="en-GB" sz="2000" dirty="0">
              <a:solidFill>
                <a:schemeClr val="bg1"/>
              </a:solidFill>
              <a:latin typeface="Century Gothic"/>
              <a:cs typeface="Century Gothic"/>
            </a:endParaRPr>
          </a:p>
          <a:p>
            <a:r>
              <a:rPr lang="en-GB" sz="2000" dirty="0">
                <a:solidFill>
                  <a:schemeClr val="bg1"/>
                </a:solidFill>
                <a:latin typeface="Century Gothic"/>
                <a:cs typeface="Century Gothic"/>
              </a:rPr>
              <a:t> </a:t>
            </a:r>
            <a:r>
              <a:rPr lang="en-GB" dirty="0">
                <a:solidFill>
                  <a:schemeClr val="bg1"/>
                </a:solidFill>
                <a:latin typeface="Century Gothic"/>
                <a:cs typeface="Century Gothic"/>
              </a:rPr>
              <a:t>A practice guide for universities and students’ associations</a:t>
            </a:r>
            <a:r>
              <a:rPr lang="en-GB" sz="2000" dirty="0">
                <a:solidFill>
                  <a:schemeClr val="bg1"/>
                </a:solidFill>
                <a:latin typeface="Century Gothic"/>
                <a:cs typeface="Century Gothic"/>
              </a:rPr>
              <a:t>”</a:t>
            </a:r>
          </a:p>
          <a:p>
            <a:endParaRPr lang="en-US" sz="2000" dirty="0">
              <a:latin typeface="Century Gothic"/>
              <a:cs typeface="Century Gothic"/>
            </a:endParaRPr>
          </a:p>
        </p:txBody>
      </p:sp>
    </p:spTree>
    <p:extLst>
      <p:ext uri="{BB962C8B-B14F-4D97-AF65-F5344CB8AC3E}">
        <p14:creationId xmlns:p14="http://schemas.microsoft.com/office/powerpoint/2010/main" val="1701992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87400" y="725437"/>
            <a:ext cx="6823227"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2000" b="1" dirty="0" smtClean="0">
                <a:solidFill>
                  <a:schemeClr val="bg1"/>
                </a:solidFill>
                <a:latin typeface="Century Gothic"/>
                <a:cs typeface="Century Gothic"/>
              </a:rPr>
              <a:t>‘</a:t>
            </a:r>
            <a:r>
              <a:rPr lang="en-GB" sz="2000" b="1" dirty="0">
                <a:solidFill>
                  <a:schemeClr val="bg1"/>
                </a:solidFill>
                <a:latin typeface="Century Gothic"/>
                <a:cs typeface="Century Gothic"/>
              </a:rPr>
              <a:t>places value on a creative process that may result in </a:t>
            </a:r>
            <a:endParaRPr lang="en-GB" sz="2000" b="1" dirty="0" smtClean="0">
              <a:solidFill>
                <a:schemeClr val="bg1"/>
              </a:solidFill>
              <a:latin typeface="Century Gothic"/>
              <a:cs typeface="Century Gothic"/>
            </a:endParaRPr>
          </a:p>
          <a:p>
            <a:r>
              <a:rPr lang="en-GB" sz="2000" b="1" dirty="0" smtClean="0">
                <a:solidFill>
                  <a:schemeClr val="bg1"/>
                </a:solidFill>
                <a:latin typeface="Century Gothic"/>
                <a:cs typeface="Century Gothic"/>
              </a:rPr>
              <a:t> unexpected </a:t>
            </a:r>
            <a:r>
              <a:rPr lang="en-GB" sz="2000" b="1" dirty="0">
                <a:solidFill>
                  <a:schemeClr val="bg1"/>
                </a:solidFill>
                <a:latin typeface="Century Gothic"/>
                <a:cs typeface="Century Gothic"/>
              </a:rPr>
              <a:t>outcomes’ </a:t>
            </a:r>
            <a:endParaRPr lang="en-GB" sz="2000" b="1" dirty="0" smtClean="0">
              <a:solidFill>
                <a:schemeClr val="bg1"/>
              </a:solidFill>
              <a:latin typeface="Century Gothic"/>
              <a:cs typeface="Century Gothic"/>
            </a:endParaRPr>
          </a:p>
          <a:p>
            <a:endParaRPr lang="en-US" sz="2000" dirty="0">
              <a:latin typeface="Century Gothic"/>
              <a:cs typeface="Century Gothic"/>
            </a:endParaRPr>
          </a:p>
        </p:txBody>
      </p:sp>
      <p:sp>
        <p:nvSpPr>
          <p:cNvPr id="2" name="TextBox 1"/>
          <p:cNvSpPr txBox="1"/>
          <p:nvPr/>
        </p:nvSpPr>
        <p:spPr>
          <a:xfrm>
            <a:off x="787400" y="1464750"/>
            <a:ext cx="7353300" cy="4699750"/>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120000"/>
              </a:lnSpc>
            </a:pPr>
            <a:endParaRPr lang="en-GB" sz="1600" dirty="0">
              <a:solidFill>
                <a:schemeClr val="tx1">
                  <a:lumMod val="75000"/>
                  <a:lumOff val="25000"/>
                </a:schemeClr>
              </a:solidFill>
              <a:latin typeface="Century Gothic"/>
              <a:cs typeface="Century Gothic"/>
            </a:endParaRPr>
          </a:p>
          <a:p>
            <a:pPr>
              <a:lnSpc>
                <a:spcPct val="120000"/>
              </a:lnSpc>
            </a:pPr>
            <a:r>
              <a:rPr lang="en-GB" dirty="0" smtClean="0">
                <a:solidFill>
                  <a:schemeClr val="tx1">
                    <a:lumMod val="75000"/>
                    <a:lumOff val="25000"/>
                  </a:schemeClr>
                </a:solidFill>
                <a:latin typeface="Century Gothic"/>
                <a:cs typeface="Century Gothic"/>
              </a:rPr>
              <a:t>• The </a:t>
            </a:r>
            <a:r>
              <a:rPr lang="en-GB" dirty="0">
                <a:solidFill>
                  <a:schemeClr val="tx1">
                    <a:lumMod val="75000"/>
                    <a:lumOff val="25000"/>
                  </a:schemeClr>
                </a:solidFill>
                <a:latin typeface="Century Gothic"/>
                <a:cs typeface="Century Gothic"/>
              </a:rPr>
              <a:t>ILSR process itself demands consultation with students regarding their </a:t>
            </a:r>
            <a:r>
              <a:rPr lang="en-GB" dirty="0" smtClean="0">
                <a:solidFill>
                  <a:schemeClr val="tx1">
                    <a:lumMod val="75000"/>
                    <a:lumOff val="25000"/>
                  </a:schemeClr>
                </a:solidFill>
                <a:latin typeface="Century Gothic"/>
                <a:cs typeface="Century Gothic"/>
              </a:rPr>
              <a:t>learning </a:t>
            </a:r>
            <a:r>
              <a:rPr lang="en-GB" dirty="0">
                <a:solidFill>
                  <a:schemeClr val="tx1">
                    <a:lumMod val="75000"/>
                    <a:lumOff val="25000"/>
                  </a:schemeClr>
                </a:solidFill>
                <a:latin typeface="Century Gothic"/>
                <a:cs typeface="Century Gothic"/>
              </a:rPr>
              <a:t>experience, and most often this is led, facilitated, and defined by staff. </a:t>
            </a:r>
            <a:endParaRPr lang="en-GB" dirty="0" smtClean="0">
              <a:solidFill>
                <a:schemeClr val="tx1">
                  <a:lumMod val="75000"/>
                  <a:lumOff val="25000"/>
                </a:schemeClr>
              </a:solidFill>
              <a:latin typeface="Century Gothic"/>
              <a:cs typeface="Century Gothic"/>
            </a:endParaRPr>
          </a:p>
          <a:p>
            <a:pPr>
              <a:lnSpc>
                <a:spcPct val="120000"/>
              </a:lnSpc>
            </a:pPr>
            <a:endParaRPr lang="en-GB" dirty="0" smtClean="0">
              <a:solidFill>
                <a:schemeClr val="tx1">
                  <a:lumMod val="75000"/>
                  <a:lumOff val="25000"/>
                </a:schemeClr>
              </a:solidFill>
              <a:latin typeface="Century Gothic"/>
              <a:cs typeface="Century Gothic"/>
            </a:endParaRPr>
          </a:p>
          <a:p>
            <a:pPr>
              <a:lnSpc>
                <a:spcPct val="120000"/>
              </a:lnSpc>
            </a:pPr>
            <a:r>
              <a:rPr lang="en-GB" dirty="0" smtClean="0">
                <a:solidFill>
                  <a:schemeClr val="tx1">
                    <a:lumMod val="75000"/>
                    <a:lumOff val="25000"/>
                  </a:schemeClr>
                </a:solidFill>
                <a:latin typeface="Century Gothic"/>
                <a:cs typeface="Century Gothic"/>
              </a:rPr>
              <a:t>• In </a:t>
            </a:r>
            <a:r>
              <a:rPr lang="en-GB" dirty="0">
                <a:solidFill>
                  <a:schemeClr val="tx1">
                    <a:lumMod val="75000"/>
                    <a:lumOff val="25000"/>
                  </a:schemeClr>
                </a:solidFill>
                <a:latin typeface="Century Gothic"/>
                <a:cs typeface="Century Gothic"/>
              </a:rPr>
              <a:t>this respect the School did not ‘consult’ with its students, it empowered the </a:t>
            </a:r>
            <a:r>
              <a:rPr lang="en-GB" dirty="0" smtClean="0">
                <a:solidFill>
                  <a:schemeClr val="tx1">
                    <a:lumMod val="75000"/>
                    <a:lumOff val="25000"/>
                  </a:schemeClr>
                </a:solidFill>
                <a:latin typeface="Century Gothic"/>
                <a:cs typeface="Century Gothic"/>
              </a:rPr>
              <a:t>students </a:t>
            </a:r>
            <a:r>
              <a:rPr lang="en-GB" dirty="0">
                <a:solidFill>
                  <a:schemeClr val="tx1">
                    <a:lumMod val="75000"/>
                    <a:lumOff val="25000"/>
                  </a:schemeClr>
                </a:solidFill>
                <a:latin typeface="Century Gothic"/>
                <a:cs typeface="Century Gothic"/>
              </a:rPr>
              <a:t>to be research-led and driven by their own agenda allowing them to </a:t>
            </a:r>
            <a:r>
              <a:rPr lang="en-GB" dirty="0" smtClean="0">
                <a:solidFill>
                  <a:schemeClr val="tx1">
                    <a:lumMod val="75000"/>
                    <a:lumOff val="25000"/>
                  </a:schemeClr>
                </a:solidFill>
                <a:latin typeface="Century Gothic"/>
                <a:cs typeface="Century Gothic"/>
              </a:rPr>
              <a:t>communicate </a:t>
            </a:r>
            <a:r>
              <a:rPr lang="en-GB" dirty="0">
                <a:solidFill>
                  <a:schemeClr val="tx1">
                    <a:lumMod val="75000"/>
                    <a:lumOff val="25000"/>
                  </a:schemeClr>
                </a:solidFill>
                <a:latin typeface="Century Gothic"/>
                <a:cs typeface="Century Gothic"/>
              </a:rPr>
              <a:t>with the School in </a:t>
            </a:r>
            <a:r>
              <a:rPr lang="en-GB" dirty="0" smtClean="0">
                <a:solidFill>
                  <a:schemeClr val="tx1">
                    <a:lumMod val="75000"/>
                    <a:lumOff val="25000"/>
                  </a:schemeClr>
                </a:solidFill>
                <a:latin typeface="Century Gothic"/>
                <a:cs typeface="Century Gothic"/>
              </a:rPr>
              <a:t>their chosen format</a:t>
            </a:r>
          </a:p>
          <a:p>
            <a:pPr>
              <a:lnSpc>
                <a:spcPct val="120000"/>
              </a:lnSpc>
            </a:pPr>
            <a:endParaRPr lang="en-GB" dirty="0">
              <a:solidFill>
                <a:schemeClr val="tx1">
                  <a:lumMod val="75000"/>
                  <a:lumOff val="25000"/>
                </a:schemeClr>
              </a:solidFill>
              <a:latin typeface="Century Gothic"/>
              <a:cs typeface="Century Gothic"/>
            </a:endParaRPr>
          </a:p>
          <a:p>
            <a:pPr>
              <a:lnSpc>
                <a:spcPct val="120000"/>
              </a:lnSpc>
            </a:pPr>
            <a:r>
              <a:rPr lang="en-GB" dirty="0" smtClean="0">
                <a:solidFill>
                  <a:schemeClr val="tx1">
                    <a:lumMod val="75000"/>
                    <a:lumOff val="25000"/>
                  </a:schemeClr>
                </a:solidFill>
                <a:latin typeface="Century Gothic"/>
                <a:cs typeface="Century Gothic"/>
              </a:rPr>
              <a:t>• the student expectations following on from the two projects indicate that an appetite for working collaboratively with staff </a:t>
            </a:r>
          </a:p>
          <a:p>
            <a:pPr>
              <a:lnSpc>
                <a:spcPct val="120000"/>
              </a:lnSpc>
            </a:pPr>
            <a:r>
              <a:rPr lang="en-GB" dirty="0" smtClean="0">
                <a:solidFill>
                  <a:schemeClr val="tx1">
                    <a:lumMod val="75000"/>
                    <a:lumOff val="25000"/>
                  </a:schemeClr>
                </a:solidFill>
                <a:latin typeface="Century Gothic"/>
                <a:cs typeface="Century Gothic"/>
              </a:rPr>
              <a:t>to both develop enhancement activities and  address challenges, will be core to students studies.</a:t>
            </a:r>
            <a:endParaRPr lang="en-GB" dirty="0">
              <a:solidFill>
                <a:schemeClr val="tx1">
                  <a:lumMod val="75000"/>
                  <a:lumOff val="25000"/>
                </a:schemeClr>
              </a:solidFill>
              <a:latin typeface="Century Gothic"/>
              <a:cs typeface="Century Gothic"/>
            </a:endParaRPr>
          </a:p>
        </p:txBody>
      </p:sp>
    </p:spTree>
    <p:extLst>
      <p:ext uri="{BB962C8B-B14F-4D97-AF65-F5344CB8AC3E}">
        <p14:creationId xmlns:p14="http://schemas.microsoft.com/office/powerpoint/2010/main" val="2096028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03199" y="-84665"/>
            <a:ext cx="8940801" cy="8765473"/>
          </a:xfrm>
          <a:prstGeom prst="rect">
            <a:avLst/>
          </a:prstGeom>
          <a:noFill/>
          <a:effectLst/>
        </p:spPr>
        <p:txBody>
          <a:bodyPr wrap="square" numCol="2" rtlCol="0">
            <a:spAutoFit/>
          </a:bodyPr>
          <a:lstStyle/>
          <a:p>
            <a:pPr>
              <a:lnSpc>
                <a:spcPct val="120000"/>
              </a:lnSpc>
            </a:pPr>
            <a:endParaRPr lang="en-GB" sz="1600" dirty="0" smtClean="0">
              <a:solidFill>
                <a:schemeClr val="tx1">
                  <a:lumMod val="75000"/>
                  <a:lumOff val="25000"/>
                </a:schemeClr>
              </a:solidFill>
              <a:latin typeface="Century Gothic"/>
              <a:cs typeface="Century Gothic"/>
            </a:endParaRPr>
          </a:p>
          <a:p>
            <a:pPr>
              <a:lnSpc>
                <a:spcPct val="120000"/>
              </a:lnSpc>
            </a:pPr>
            <a:r>
              <a:rPr lang="en-GB" sz="1600" b="1" dirty="0" smtClean="0">
                <a:solidFill>
                  <a:schemeClr val="tx1">
                    <a:lumMod val="75000"/>
                    <a:lumOff val="25000"/>
                  </a:schemeClr>
                </a:solidFill>
                <a:latin typeface="Century Gothic"/>
                <a:cs typeface="Century Gothic"/>
              </a:rPr>
              <a:t>REFERENCES</a:t>
            </a:r>
          </a:p>
          <a:p>
            <a:pPr>
              <a:lnSpc>
                <a:spcPct val="120000"/>
              </a:lnSpc>
            </a:pPr>
            <a:endParaRPr lang="en-GB" sz="1600" b="1" dirty="0" smtClean="0">
              <a:solidFill>
                <a:schemeClr val="tx1">
                  <a:lumMod val="75000"/>
                  <a:lumOff val="25000"/>
                </a:schemeClr>
              </a:solidFill>
              <a:latin typeface="Century Gothic"/>
              <a:cs typeface="Century Gothic"/>
            </a:endParaRPr>
          </a:p>
          <a:p>
            <a:r>
              <a:rPr lang="en-US" sz="1400" b="1" dirty="0"/>
              <a:t> </a:t>
            </a:r>
            <a:endParaRPr lang="en-GB" sz="1400" dirty="0"/>
          </a:p>
          <a:p>
            <a:pPr lvl="0"/>
            <a:r>
              <a:rPr lang="en-GB" sz="1400" dirty="0" smtClean="0"/>
              <a:t>• Dunne</a:t>
            </a:r>
            <a:r>
              <a:rPr lang="en-GB" sz="1400" dirty="0"/>
              <a:t>, E., &amp; </a:t>
            </a:r>
            <a:r>
              <a:rPr lang="en-GB" sz="1400" dirty="0" err="1"/>
              <a:t>Zandstra</a:t>
            </a:r>
            <a:r>
              <a:rPr lang="en-GB" sz="1400" dirty="0"/>
              <a:t>, R. (2011). Students as change agents – new ways of engaging with learning and teaching </a:t>
            </a:r>
            <a:endParaRPr lang="en-GB" sz="1400" dirty="0" smtClean="0"/>
          </a:p>
          <a:p>
            <a:pPr lvl="0"/>
            <a:r>
              <a:rPr lang="en-GB" sz="1400" dirty="0" smtClean="0"/>
              <a:t>in </a:t>
            </a:r>
            <a:r>
              <a:rPr lang="en-GB" sz="1400" dirty="0"/>
              <a:t>higher education, </a:t>
            </a:r>
            <a:r>
              <a:rPr lang="en-GB" sz="1400" i="1" dirty="0"/>
              <a:t>University of Exeter/</a:t>
            </a:r>
            <a:r>
              <a:rPr lang="en-GB" sz="1400" i="1" dirty="0" err="1"/>
              <a:t>ESCalate</a:t>
            </a:r>
            <a:r>
              <a:rPr lang="en-GB" sz="1400" i="1" dirty="0"/>
              <a:t>/Higher Education Academy Publication</a:t>
            </a:r>
            <a:r>
              <a:rPr lang="en-GB" sz="1400" dirty="0"/>
              <a:t>, 1-17. Retrieved 4th June, 2016, from </a:t>
            </a:r>
            <a:r>
              <a:rPr lang="en-GB" sz="1400" dirty="0">
                <a:hlinkClick r:id="rId4"/>
              </a:rPr>
              <a:t>http://</a:t>
            </a:r>
            <a:r>
              <a:rPr lang="en-GB" sz="1400" u="sng" dirty="0">
                <a:hlinkClick r:id="rId4"/>
              </a:rPr>
              <a:t>www.escalate.ac.uk/</a:t>
            </a:r>
            <a:r>
              <a:rPr lang="en-GB" sz="1400" u="sng" dirty="0" smtClean="0">
                <a:hlinkClick r:id="rId4"/>
              </a:rPr>
              <a:t>8064</a:t>
            </a:r>
            <a:endParaRPr lang="en-GB" sz="1400" dirty="0" smtClean="0"/>
          </a:p>
          <a:p>
            <a:pPr lvl="0"/>
            <a:endParaRPr lang="en-GB" sz="1400" dirty="0"/>
          </a:p>
          <a:p>
            <a:pPr lvl="0"/>
            <a:r>
              <a:rPr lang="en-GB" sz="1400" dirty="0" smtClean="0"/>
              <a:t>• Healey</a:t>
            </a:r>
            <a:r>
              <a:rPr lang="en-GB" sz="1400" dirty="0"/>
              <a:t>, M., Flint, A., &amp; Harrington, K. (2014). Engagement through partnership: students as partners in learning and teaching in higher education, </a:t>
            </a:r>
            <a:r>
              <a:rPr lang="en-GB" sz="1400" i="1" dirty="0"/>
              <a:t>Higher Education Academy</a:t>
            </a:r>
            <a:r>
              <a:rPr lang="en-GB" sz="1400" dirty="0"/>
              <a:t>, </a:t>
            </a:r>
            <a:r>
              <a:rPr lang="en-US" sz="1400" dirty="0"/>
              <a:t>7-11. </a:t>
            </a:r>
            <a:r>
              <a:rPr lang="en-GB" sz="1400" dirty="0"/>
              <a:t>Retrieved 4th June, 2016, from </a:t>
            </a:r>
            <a:r>
              <a:rPr lang="en-GB" sz="1400" dirty="0">
                <a:hlinkClick r:id="rId5"/>
              </a:rPr>
              <a:t>http://</a:t>
            </a:r>
            <a:r>
              <a:rPr lang="en-GB" sz="1400" u="sng" dirty="0">
                <a:hlinkClick r:id="rId5"/>
              </a:rPr>
              <a:t>www.heacademy.ac.uk/engagement-through-partnership-students-partners-learning-and-teaching-higher-education</a:t>
            </a:r>
            <a:endParaRPr lang="en-GB" sz="1400" dirty="0"/>
          </a:p>
          <a:p>
            <a:pPr lvl="0"/>
            <a:endParaRPr lang="en-GB" sz="1400" dirty="0"/>
          </a:p>
          <a:p>
            <a:pPr lvl="0"/>
            <a:r>
              <a:rPr lang="en-GB" sz="1400" dirty="0" smtClean="0"/>
              <a:t>• </a:t>
            </a:r>
            <a:r>
              <a:rPr lang="en-GB" sz="1400" dirty="0" err="1" smtClean="0"/>
              <a:t>Shreeve</a:t>
            </a:r>
            <a:r>
              <a:rPr lang="en-GB" sz="1400" dirty="0"/>
              <a:t>, L., Sims, E., &amp; </a:t>
            </a:r>
            <a:r>
              <a:rPr lang="en-GB" sz="1400" dirty="0" err="1"/>
              <a:t>Trowler</a:t>
            </a:r>
            <a:r>
              <a:rPr lang="en-GB" sz="1400" dirty="0"/>
              <a:t>, P. (2010). ‘A kind of exchange’: learning from art and design teaching. </a:t>
            </a:r>
            <a:r>
              <a:rPr lang="en-GB" sz="1400" i="1" dirty="0"/>
              <a:t>Higher Education Research &amp; Development</a:t>
            </a:r>
            <a:r>
              <a:rPr lang="en-GB" sz="1400" dirty="0"/>
              <a:t>, 29(2), 125-138. </a:t>
            </a:r>
            <a:r>
              <a:rPr lang="en-GB" sz="1400" dirty="0">
                <a:hlinkClick r:id="rId6"/>
              </a:rPr>
              <a:t>http://dx.doi.org/10.1080/07294360903384269</a:t>
            </a:r>
            <a:endParaRPr lang="en-GB" sz="1400" dirty="0"/>
          </a:p>
          <a:p>
            <a:endParaRPr lang="es-ES_tradnl" sz="1400" dirty="0" smtClean="0"/>
          </a:p>
          <a:p>
            <a:pPr lvl="0"/>
            <a:endParaRPr lang="es-ES_tradnl" sz="1400" dirty="0" smtClean="0"/>
          </a:p>
          <a:p>
            <a:pPr lvl="0"/>
            <a:endParaRPr lang="es-ES_tradnl" sz="1400" dirty="0"/>
          </a:p>
          <a:p>
            <a:pPr lvl="0"/>
            <a:endParaRPr lang="es-ES_tradnl" sz="1400" dirty="0" smtClean="0"/>
          </a:p>
          <a:p>
            <a:pPr lvl="0"/>
            <a:endParaRPr lang="es-ES_tradnl" sz="1400" dirty="0"/>
          </a:p>
          <a:p>
            <a:pPr lvl="0"/>
            <a:endParaRPr lang="es-ES_tradnl" sz="1400" dirty="0" smtClean="0"/>
          </a:p>
          <a:p>
            <a:pPr lvl="0"/>
            <a:endParaRPr lang="es-ES_tradnl" sz="1400" dirty="0"/>
          </a:p>
          <a:p>
            <a:pPr lvl="0"/>
            <a:endParaRPr lang="es-ES_tradnl" sz="1400" dirty="0" smtClean="0"/>
          </a:p>
          <a:p>
            <a:pPr lvl="0"/>
            <a:endParaRPr lang="es-ES_tradnl" sz="1400" dirty="0"/>
          </a:p>
          <a:p>
            <a:pPr lvl="0"/>
            <a:endParaRPr lang="es-ES_tradnl" sz="1400" dirty="0" smtClean="0"/>
          </a:p>
          <a:p>
            <a:pPr lvl="0"/>
            <a:endParaRPr lang="es-ES_tradnl" sz="1400" dirty="0"/>
          </a:p>
          <a:p>
            <a:pPr lvl="0"/>
            <a:endParaRPr lang="es-ES_tradnl" sz="1400" dirty="0" smtClean="0"/>
          </a:p>
          <a:p>
            <a:pPr lvl="0"/>
            <a:endParaRPr lang="es-ES_tradnl" sz="1400" dirty="0"/>
          </a:p>
          <a:p>
            <a:pPr lvl="0"/>
            <a:endParaRPr lang="es-ES_tradnl" sz="1400" dirty="0" smtClean="0"/>
          </a:p>
          <a:p>
            <a:pPr lvl="0"/>
            <a:endParaRPr lang="es-ES_tradnl" sz="1400" dirty="0"/>
          </a:p>
          <a:p>
            <a:pPr lvl="0"/>
            <a:endParaRPr lang="es-ES_tradnl" sz="1400" dirty="0" smtClean="0"/>
          </a:p>
          <a:p>
            <a:r>
              <a:rPr lang="en-GB" sz="1600" dirty="0"/>
              <a:t> </a:t>
            </a:r>
          </a:p>
        </p:txBody>
      </p:sp>
      <p:grpSp>
        <p:nvGrpSpPr>
          <p:cNvPr id="8" name="Group 7"/>
          <p:cNvGrpSpPr/>
          <p:nvPr/>
        </p:nvGrpSpPr>
        <p:grpSpPr>
          <a:xfrm>
            <a:off x="6334859" y="5154893"/>
            <a:ext cx="2198215" cy="940023"/>
            <a:chOff x="4729635" y="5502279"/>
            <a:chExt cx="2413000" cy="1031871"/>
          </a:xfrm>
        </p:grpSpPr>
        <p:pic>
          <p:nvPicPr>
            <p:cNvPr id="9" name="Picture 8" descr="Gray's School of Art - Campaign identity2.pdf"/>
            <p:cNvPicPr>
              <a:picLocks noChangeAspect="1"/>
            </p:cNvPicPr>
            <p:nvPr/>
          </p:nvPicPr>
          <p:blipFill rotWithShape="1">
            <a:blip r:embed="rId7">
              <a:alphaModFix/>
              <a:extLst>
                <a:ext uri="{28A0092B-C50C-407E-A947-70E740481C1C}">
                  <a14:useLocalDpi xmlns:a14="http://schemas.microsoft.com/office/drawing/2010/main" val="0"/>
                </a:ext>
              </a:extLst>
            </a:blip>
            <a:srcRect/>
            <a:stretch/>
          </p:blipFill>
          <p:spPr>
            <a:xfrm>
              <a:off x="4729635" y="5502279"/>
              <a:ext cx="2413000" cy="916535"/>
            </a:xfrm>
            <a:prstGeom prst="rect">
              <a:avLst/>
            </a:prstGeom>
          </p:spPr>
        </p:pic>
        <p:pic>
          <p:nvPicPr>
            <p:cNvPr id="10" name="Picture 9"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499" y="6220400"/>
              <a:ext cx="1911351" cy="313750"/>
            </a:xfrm>
            <a:prstGeom prst="rect">
              <a:avLst/>
            </a:prstGeom>
          </p:spPr>
        </p:pic>
      </p:grpSp>
      <p:grpSp>
        <p:nvGrpSpPr>
          <p:cNvPr id="5" name="Group 4"/>
          <p:cNvGrpSpPr/>
          <p:nvPr/>
        </p:nvGrpSpPr>
        <p:grpSpPr>
          <a:xfrm>
            <a:off x="6104140" y="5857854"/>
            <a:ext cx="2675789" cy="542629"/>
            <a:chOff x="1464411" y="5761566"/>
            <a:chExt cx="2675789" cy="542629"/>
          </a:xfrm>
        </p:grpSpPr>
        <p:sp>
          <p:nvSpPr>
            <p:cNvPr id="6" name="Rectangle 5"/>
            <p:cNvSpPr/>
            <p:nvPr/>
          </p:nvSpPr>
          <p:spPr>
            <a:xfrm>
              <a:off x="1464411" y="5761566"/>
              <a:ext cx="2675789" cy="54262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GU Riverside Logo White Reverse AW.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8867" y="5794123"/>
              <a:ext cx="2571750" cy="4683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613018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948267" y="706967"/>
            <a:ext cx="7382933" cy="5693866"/>
          </a:xfrm>
          <a:prstGeom prst="rect">
            <a:avLst/>
          </a:prstGeom>
          <a:noFill/>
        </p:spPr>
        <p:txBody>
          <a:bodyPr wrap="square" rtlCol="0">
            <a:spAutoFit/>
          </a:bodyPr>
          <a:lstStyle/>
          <a:p>
            <a:pPr>
              <a:lnSpc>
                <a:spcPct val="120000"/>
              </a:lnSpc>
            </a:pPr>
            <a:r>
              <a:rPr lang="en-GB" dirty="0">
                <a:solidFill>
                  <a:schemeClr val="tx1">
                    <a:lumMod val="75000"/>
                    <a:lumOff val="25000"/>
                  </a:schemeClr>
                </a:solidFill>
                <a:latin typeface="Century Gothic"/>
                <a:cs typeface="Century Gothic"/>
              </a:rPr>
              <a:t>“There is a subtle, but extremely important, difference between an institution that ‘listens’ to students and responds accordingly, and an institution that gives students the opportunity to explore areas that they believe to be </a:t>
            </a:r>
            <a:r>
              <a:rPr lang="en-GB" dirty="0" smtClean="0">
                <a:solidFill>
                  <a:schemeClr val="tx1">
                    <a:lumMod val="75000"/>
                    <a:lumOff val="25000"/>
                  </a:schemeClr>
                </a:solidFill>
                <a:latin typeface="Century Gothic"/>
                <a:cs typeface="Century Gothic"/>
              </a:rPr>
              <a:t>significant</a:t>
            </a:r>
            <a:r>
              <a:rPr lang="en-GB" dirty="0">
                <a:solidFill>
                  <a:schemeClr val="tx1">
                    <a:lumMod val="75000"/>
                    <a:lumOff val="25000"/>
                  </a:schemeClr>
                </a:solidFill>
                <a:latin typeface="Century Gothic"/>
                <a:cs typeface="Century Gothic"/>
              </a:rPr>
              <a:t> </a:t>
            </a:r>
            <a:r>
              <a:rPr lang="en-GB" dirty="0" smtClean="0">
                <a:solidFill>
                  <a:schemeClr val="tx1">
                    <a:lumMod val="75000"/>
                    <a:lumOff val="25000"/>
                  </a:schemeClr>
                </a:solidFill>
                <a:latin typeface="Century Gothic"/>
                <a:cs typeface="Century Gothic"/>
              </a:rPr>
              <a:t>to </a:t>
            </a:r>
            <a:r>
              <a:rPr lang="en-GB" dirty="0">
                <a:solidFill>
                  <a:schemeClr val="tx1">
                    <a:lumMod val="75000"/>
                    <a:lumOff val="25000"/>
                  </a:schemeClr>
                </a:solidFill>
                <a:latin typeface="Century Gothic"/>
                <a:cs typeface="Century Gothic"/>
              </a:rPr>
              <a:t>recommend solutions and to bring about the required changes. </a:t>
            </a:r>
            <a:endParaRPr lang="en-GB" dirty="0" smtClean="0">
              <a:solidFill>
                <a:schemeClr val="tx1">
                  <a:lumMod val="75000"/>
                  <a:lumOff val="25000"/>
                </a:schemeClr>
              </a:solidFill>
              <a:latin typeface="Century Gothic"/>
              <a:cs typeface="Century Gothic"/>
            </a:endParaRPr>
          </a:p>
          <a:p>
            <a:pPr>
              <a:lnSpc>
                <a:spcPct val="120000"/>
              </a:lnSpc>
            </a:pPr>
            <a:endParaRPr lang="en-GB" dirty="0">
              <a:solidFill>
                <a:schemeClr val="tx1">
                  <a:lumMod val="75000"/>
                  <a:lumOff val="25000"/>
                </a:schemeClr>
              </a:solidFill>
              <a:latin typeface="Century Gothic"/>
              <a:cs typeface="Century Gothic"/>
            </a:endParaRPr>
          </a:p>
          <a:p>
            <a:pPr>
              <a:lnSpc>
                <a:spcPct val="120000"/>
              </a:lnSpc>
            </a:pPr>
            <a:r>
              <a:rPr lang="en-GB" dirty="0" smtClean="0">
                <a:solidFill>
                  <a:schemeClr val="tx1">
                    <a:lumMod val="75000"/>
                    <a:lumOff val="25000"/>
                  </a:schemeClr>
                </a:solidFill>
                <a:latin typeface="Century Gothic"/>
                <a:cs typeface="Century Gothic"/>
              </a:rPr>
              <a:t>The </a:t>
            </a:r>
            <a:r>
              <a:rPr lang="en-GB" dirty="0">
                <a:solidFill>
                  <a:schemeClr val="tx1">
                    <a:lumMod val="75000"/>
                    <a:lumOff val="25000"/>
                  </a:schemeClr>
                </a:solidFill>
                <a:latin typeface="Century Gothic"/>
                <a:cs typeface="Century Gothic"/>
              </a:rPr>
              <a:t>concept of </a:t>
            </a:r>
            <a:r>
              <a:rPr lang="en-GB" b="1" dirty="0">
                <a:solidFill>
                  <a:schemeClr val="tx1">
                    <a:lumMod val="75000"/>
                    <a:lumOff val="25000"/>
                  </a:schemeClr>
                </a:solidFill>
                <a:latin typeface="Century Gothic"/>
                <a:cs typeface="Century Gothic"/>
              </a:rPr>
              <a:t>‘listening to the student voice’ </a:t>
            </a:r>
            <a:r>
              <a:rPr lang="en-GB" dirty="0">
                <a:solidFill>
                  <a:schemeClr val="tx1">
                    <a:lumMod val="75000"/>
                    <a:lumOff val="25000"/>
                  </a:schemeClr>
                </a:solidFill>
                <a:latin typeface="Century Gothic"/>
                <a:cs typeface="Century Gothic"/>
              </a:rPr>
              <a:t>– implicitly if not deliberately – supports the perspective of student as ‘consumer’, whereas ‘students as change agents’ explicitly supports a view of the student as ‘active collaborator’ and ‘co-producer’, with the potential for transformation” </a:t>
            </a:r>
          </a:p>
          <a:p>
            <a:pPr>
              <a:lnSpc>
                <a:spcPct val="120000"/>
              </a:lnSpc>
            </a:pPr>
            <a:r>
              <a:rPr lang="en-GB" sz="1400" dirty="0" smtClean="0">
                <a:solidFill>
                  <a:schemeClr val="bg1"/>
                </a:solidFill>
              </a:rPr>
              <a:t>Dunne</a:t>
            </a:r>
            <a:r>
              <a:rPr lang="en-GB" sz="1400" dirty="0">
                <a:solidFill>
                  <a:schemeClr val="bg1"/>
                </a:solidFill>
              </a:rPr>
              <a:t>, E and </a:t>
            </a:r>
            <a:r>
              <a:rPr lang="en-GB" sz="1400" dirty="0" err="1">
                <a:solidFill>
                  <a:schemeClr val="bg1"/>
                </a:solidFill>
              </a:rPr>
              <a:t>Zandstra</a:t>
            </a:r>
            <a:r>
              <a:rPr lang="en-GB" sz="1400" dirty="0">
                <a:solidFill>
                  <a:schemeClr val="bg1"/>
                </a:solidFill>
              </a:rPr>
              <a:t>, R (2011) </a:t>
            </a:r>
            <a:r>
              <a:rPr lang="en-GB" sz="1400" i="1" dirty="0">
                <a:solidFill>
                  <a:schemeClr val="bg1"/>
                </a:solidFill>
              </a:rPr>
              <a:t>Students as change agents – new ways of engaging with learning and teaching in higher </a:t>
            </a:r>
            <a:r>
              <a:rPr lang="en-GB" sz="1400" i="1" dirty="0" smtClean="0">
                <a:solidFill>
                  <a:schemeClr val="bg1"/>
                </a:solidFill>
              </a:rPr>
              <a:t>education</a:t>
            </a:r>
          </a:p>
          <a:p>
            <a:pPr>
              <a:lnSpc>
                <a:spcPct val="120000"/>
              </a:lnSpc>
            </a:pPr>
            <a:endParaRPr lang="en-GB" sz="1400" i="1" dirty="0">
              <a:solidFill>
                <a:schemeClr val="bg1"/>
              </a:solidFill>
              <a:latin typeface="Avenir Book"/>
              <a:cs typeface="Avenir Book"/>
            </a:endParaRPr>
          </a:p>
          <a:p>
            <a:pPr>
              <a:lnSpc>
                <a:spcPct val="120000"/>
              </a:lnSpc>
            </a:pPr>
            <a:endParaRPr lang="en-GB" sz="2000" i="1" dirty="0" smtClean="0">
              <a:solidFill>
                <a:schemeClr val="bg1"/>
              </a:solidFill>
              <a:latin typeface="Avenir Book"/>
              <a:cs typeface="Avenir Book"/>
            </a:endParaRPr>
          </a:p>
          <a:p>
            <a:pPr>
              <a:lnSpc>
                <a:spcPct val="120000"/>
              </a:lnSpc>
            </a:pPr>
            <a:r>
              <a:rPr lang="en-GB" sz="2000" i="1" dirty="0" smtClean="0">
                <a:solidFill>
                  <a:schemeClr val="tx1">
                    <a:lumMod val="85000"/>
                    <a:lumOff val="15000"/>
                  </a:schemeClr>
                </a:solidFill>
                <a:latin typeface="Avenir Book"/>
                <a:cs typeface="Avenir Book"/>
              </a:rPr>
              <a:t>National Student Survey Campaign (NSS)  - </a:t>
            </a:r>
          </a:p>
          <a:p>
            <a:pPr>
              <a:lnSpc>
                <a:spcPct val="120000"/>
              </a:lnSpc>
            </a:pPr>
            <a:r>
              <a:rPr lang="en-GB" sz="2400" i="1" dirty="0" smtClean="0">
                <a:solidFill>
                  <a:schemeClr val="tx1">
                    <a:lumMod val="85000"/>
                    <a:lumOff val="15000"/>
                  </a:schemeClr>
                </a:solidFill>
                <a:latin typeface="Avenir Book"/>
                <a:cs typeface="Avenir Book"/>
              </a:rPr>
              <a:t>‘</a:t>
            </a:r>
            <a:r>
              <a:rPr lang="en-GB" sz="2400" b="1" i="1" dirty="0" smtClean="0">
                <a:solidFill>
                  <a:schemeClr val="tx1">
                    <a:lumMod val="85000"/>
                    <a:lumOff val="15000"/>
                  </a:schemeClr>
                </a:solidFill>
                <a:latin typeface="Avenir Book"/>
                <a:cs typeface="Avenir Book"/>
              </a:rPr>
              <a:t>YOU SAID……..WE DID’</a:t>
            </a:r>
            <a:endParaRPr lang="en-US" sz="2400" b="1" dirty="0" smtClean="0">
              <a:solidFill>
                <a:schemeClr val="tx1">
                  <a:lumMod val="85000"/>
                  <a:lumOff val="15000"/>
                </a:schemeClr>
              </a:solidFill>
              <a:latin typeface="Avenir Book"/>
              <a:cs typeface="Avenir Book"/>
            </a:endParaRPr>
          </a:p>
        </p:txBody>
      </p:sp>
    </p:spTree>
    <p:extLst>
      <p:ext uri="{BB962C8B-B14F-4D97-AF65-F5344CB8AC3E}">
        <p14:creationId xmlns:p14="http://schemas.microsoft.com/office/powerpoint/2010/main" val="371467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948267" y="1710267"/>
            <a:ext cx="7382933" cy="2954655"/>
          </a:xfrm>
          <a:prstGeom prst="rect">
            <a:avLst/>
          </a:prstGeom>
          <a:noFill/>
        </p:spPr>
        <p:txBody>
          <a:bodyPr wrap="square" rtlCol="0">
            <a:spAutoFit/>
          </a:bodyPr>
          <a:lstStyle/>
          <a:p>
            <a:r>
              <a:rPr lang="en-GB" sz="2400" dirty="0" smtClean="0">
                <a:solidFill>
                  <a:schemeClr val="bg1"/>
                </a:solidFill>
                <a:latin typeface="Century Gothic"/>
                <a:cs typeface="Century Gothic"/>
              </a:rPr>
              <a:t>Partnership is discussed as:</a:t>
            </a:r>
          </a:p>
          <a:p>
            <a:r>
              <a:rPr lang="en-GB" dirty="0">
                <a:solidFill>
                  <a:schemeClr val="bg1"/>
                </a:solidFill>
                <a:latin typeface="Century Gothic"/>
                <a:cs typeface="Century Gothic"/>
              </a:rPr>
              <a:t>a</a:t>
            </a:r>
            <a:r>
              <a:rPr lang="en-GB" dirty="0" smtClean="0">
                <a:solidFill>
                  <a:schemeClr val="bg1"/>
                </a:solidFill>
                <a:latin typeface="Century Gothic"/>
                <a:cs typeface="Century Gothic"/>
              </a:rPr>
              <a:t> process of engagement and not a product or outcome</a:t>
            </a:r>
            <a:endParaRPr lang="en-GB" dirty="0">
              <a:solidFill>
                <a:schemeClr val="bg1"/>
              </a:solidFill>
              <a:latin typeface="Century Gothic"/>
              <a:cs typeface="Century Gothic"/>
            </a:endParaRPr>
          </a:p>
          <a:p>
            <a:r>
              <a:rPr lang="en-GB" dirty="0" smtClean="0">
                <a:solidFill>
                  <a:schemeClr val="bg1"/>
                </a:solidFill>
                <a:latin typeface="Century Gothic"/>
                <a:cs typeface="Century Gothic"/>
              </a:rPr>
              <a:t>It is a ‘a way of doing things’</a:t>
            </a:r>
          </a:p>
          <a:p>
            <a:endParaRPr lang="en-GB" sz="2400" dirty="0">
              <a:solidFill>
                <a:schemeClr val="bg1"/>
              </a:solidFill>
              <a:latin typeface="Century Gothic"/>
              <a:cs typeface="Century Gothic"/>
            </a:endParaRPr>
          </a:p>
          <a:p>
            <a:r>
              <a:rPr lang="en-GB" sz="2400" dirty="0" smtClean="0">
                <a:solidFill>
                  <a:schemeClr val="bg1"/>
                </a:solidFill>
                <a:latin typeface="Century Gothic"/>
                <a:cs typeface="Century Gothic"/>
              </a:rPr>
              <a:t>Potential tensions:</a:t>
            </a:r>
          </a:p>
          <a:p>
            <a:r>
              <a:rPr lang="en-GB" dirty="0" smtClean="0">
                <a:solidFill>
                  <a:schemeClr val="bg1"/>
                </a:solidFill>
                <a:latin typeface="Century Gothic"/>
                <a:cs typeface="Century Gothic"/>
              </a:rPr>
              <a:t>Value of the creative process giving unexpected outcomes and an institutions need to achieve specific metrics</a:t>
            </a:r>
            <a:endParaRPr lang="en-GB" dirty="0">
              <a:solidFill>
                <a:schemeClr val="bg1"/>
              </a:solidFill>
              <a:latin typeface="Century Gothic"/>
              <a:cs typeface="Century Gothic"/>
            </a:endParaRPr>
          </a:p>
          <a:p>
            <a:endParaRPr lang="en-GB" sz="1400" dirty="0" smtClean="0"/>
          </a:p>
          <a:p>
            <a:r>
              <a:rPr lang="en-GB" sz="1400" dirty="0"/>
              <a:t>Healey, Flint and Harrington (2014), Engagement through partnership: students as partners in learning and teaching in higher </a:t>
            </a:r>
            <a:r>
              <a:rPr lang="en-GB" sz="1400" dirty="0" smtClean="0"/>
              <a:t>education.</a:t>
            </a:r>
            <a:endParaRPr lang="en-US" sz="1400" dirty="0" smtClean="0">
              <a:solidFill>
                <a:schemeClr val="bg1"/>
              </a:solidFill>
              <a:latin typeface="Avenir Book"/>
              <a:cs typeface="Avenir Book"/>
            </a:endParaRPr>
          </a:p>
        </p:txBody>
      </p:sp>
      <p:sp>
        <p:nvSpPr>
          <p:cNvPr id="3" name="TextBox 2"/>
          <p:cNvSpPr txBox="1"/>
          <p:nvPr/>
        </p:nvSpPr>
        <p:spPr>
          <a:xfrm>
            <a:off x="951118" y="5344703"/>
            <a:ext cx="6635150" cy="646331"/>
          </a:xfrm>
          <a:prstGeom prst="rect">
            <a:avLst/>
          </a:prstGeom>
          <a:noFill/>
        </p:spPr>
        <p:txBody>
          <a:bodyPr wrap="none" rtlCol="0">
            <a:spAutoFit/>
          </a:bodyPr>
          <a:lstStyle/>
          <a:p>
            <a:r>
              <a:rPr lang="en-US" dirty="0" smtClean="0"/>
              <a:t>Open dialogue, shared projects, staff and students working together</a:t>
            </a:r>
          </a:p>
          <a:p>
            <a:r>
              <a:rPr lang="en-US" dirty="0"/>
              <a:t>o</a:t>
            </a:r>
            <a:r>
              <a:rPr lang="en-US" dirty="0" smtClean="0"/>
              <a:t>n common goals, transparency for all involved, shared learning.</a:t>
            </a:r>
            <a:endParaRPr lang="en-US" dirty="0"/>
          </a:p>
        </p:txBody>
      </p:sp>
      <p:sp>
        <p:nvSpPr>
          <p:cNvPr id="5" name="TextBox 4"/>
          <p:cNvSpPr txBox="1"/>
          <p:nvPr/>
        </p:nvSpPr>
        <p:spPr>
          <a:xfrm>
            <a:off x="951118" y="4997103"/>
            <a:ext cx="6190216" cy="461665"/>
          </a:xfrm>
          <a:prstGeom prst="rect">
            <a:avLst/>
          </a:prstGeom>
          <a:noFill/>
        </p:spPr>
        <p:txBody>
          <a:bodyPr wrap="none" rtlCol="0">
            <a:spAutoFit/>
          </a:bodyPr>
          <a:lstStyle/>
          <a:p>
            <a:r>
              <a:rPr lang="en-US" sz="2400" u="sng" dirty="0" smtClean="0">
                <a:solidFill>
                  <a:schemeClr val="bg1"/>
                </a:solidFill>
              </a:rPr>
              <a:t>Building TRUST through partnership approaches</a:t>
            </a:r>
            <a:endParaRPr lang="en-US" sz="2400" u="sng" dirty="0">
              <a:solidFill>
                <a:schemeClr val="bg1"/>
              </a:solidFill>
            </a:endParaRPr>
          </a:p>
        </p:txBody>
      </p:sp>
    </p:spTree>
    <p:extLst>
      <p:ext uri="{BB962C8B-B14F-4D97-AF65-F5344CB8AC3E}">
        <p14:creationId xmlns:p14="http://schemas.microsoft.com/office/powerpoint/2010/main" val="3408617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948267" y="977943"/>
            <a:ext cx="7382933" cy="1415772"/>
          </a:xfrm>
          <a:prstGeom prst="rect">
            <a:avLst/>
          </a:prstGeom>
          <a:noFill/>
        </p:spPr>
        <p:txBody>
          <a:bodyPr wrap="square" rtlCol="0">
            <a:spAutoFit/>
          </a:bodyPr>
          <a:lstStyle/>
          <a:p>
            <a:r>
              <a:rPr lang="en-GB" dirty="0">
                <a:solidFill>
                  <a:schemeClr val="bg1"/>
                </a:solidFill>
                <a:latin typeface="Century Gothic"/>
                <a:cs typeface="Century Gothic"/>
              </a:rPr>
              <a:t>“</a:t>
            </a:r>
            <a:r>
              <a:rPr lang="en-GB" b="1" dirty="0">
                <a:solidFill>
                  <a:schemeClr val="bg1"/>
                </a:solidFill>
                <a:latin typeface="Century Gothic"/>
                <a:cs typeface="Century Gothic"/>
              </a:rPr>
              <a:t>underpinning art and design education is an expectation that students will take their own creative development of the subject. They are expected to experiment and explore, producing diverse responses to projects, not right answers” </a:t>
            </a:r>
            <a:endParaRPr lang="en-GB" b="1" dirty="0" smtClean="0">
              <a:solidFill>
                <a:schemeClr val="bg1"/>
              </a:solidFill>
              <a:latin typeface="Century Gothic"/>
              <a:cs typeface="Century Gothic"/>
            </a:endParaRPr>
          </a:p>
          <a:p>
            <a:r>
              <a:rPr lang="en-GB" sz="1400" dirty="0" err="1" smtClean="0"/>
              <a:t>Shreeve</a:t>
            </a:r>
            <a:r>
              <a:rPr lang="en-GB" sz="1400" dirty="0"/>
              <a:t>, Sims, and </a:t>
            </a:r>
            <a:r>
              <a:rPr lang="en-GB" sz="1400" dirty="0" err="1"/>
              <a:t>Trowler</a:t>
            </a:r>
            <a:r>
              <a:rPr lang="en-GB" sz="1400" dirty="0"/>
              <a:t> (2010</a:t>
            </a:r>
            <a:r>
              <a:rPr lang="en-GB" sz="1400" dirty="0" smtClean="0"/>
              <a:t>). </a:t>
            </a:r>
            <a:r>
              <a:rPr lang="en-GB" sz="1400" dirty="0"/>
              <a:t>A kind of exchange’: learning from art and design teaching. </a:t>
            </a:r>
            <a:endParaRPr lang="en-US" sz="1400" dirty="0" smtClean="0">
              <a:solidFill>
                <a:schemeClr val="bg1"/>
              </a:solidFill>
              <a:latin typeface="Avenir Book"/>
              <a:cs typeface="Avenir Book"/>
            </a:endParaRPr>
          </a:p>
        </p:txBody>
      </p:sp>
      <p:sp>
        <p:nvSpPr>
          <p:cNvPr id="3" name="TextBox 2"/>
          <p:cNvSpPr txBox="1"/>
          <p:nvPr/>
        </p:nvSpPr>
        <p:spPr>
          <a:xfrm>
            <a:off x="948267" y="2908300"/>
            <a:ext cx="6083717" cy="1569660"/>
          </a:xfrm>
          <a:prstGeom prst="rect">
            <a:avLst/>
          </a:prstGeom>
          <a:noFill/>
        </p:spPr>
        <p:txBody>
          <a:bodyPr wrap="none" rtlCol="0">
            <a:spAutoFit/>
          </a:bodyPr>
          <a:lstStyle/>
          <a:p>
            <a:r>
              <a:rPr lang="en-GB" sz="1600" dirty="0">
                <a:latin typeface="Century Gothic"/>
                <a:cs typeface="Century Gothic"/>
              </a:rPr>
              <a:t>S</a:t>
            </a:r>
            <a:r>
              <a:rPr lang="en-GB" sz="1600" dirty="0" smtClean="0">
                <a:latin typeface="Century Gothic"/>
                <a:cs typeface="Century Gothic"/>
              </a:rPr>
              <a:t>ignature pedagogies -  (Shulman 2005), </a:t>
            </a:r>
          </a:p>
          <a:p>
            <a:r>
              <a:rPr lang="en-GB" sz="1600" dirty="0" smtClean="0">
                <a:latin typeface="Century Gothic"/>
                <a:cs typeface="Century Gothic"/>
              </a:rPr>
              <a:t>• Characterised as ‘pervasive</a:t>
            </a:r>
            <a:r>
              <a:rPr lang="en-GB" sz="1600" dirty="0">
                <a:latin typeface="Century Gothic"/>
                <a:cs typeface="Century Gothic"/>
              </a:rPr>
              <a:t>, routine, and habitual’ in their </a:t>
            </a:r>
            <a:endParaRPr lang="en-GB" sz="1600" dirty="0" smtClean="0">
              <a:latin typeface="Century Gothic"/>
              <a:cs typeface="Century Gothic"/>
            </a:endParaRPr>
          </a:p>
          <a:p>
            <a:r>
              <a:rPr lang="en-GB" sz="1600" dirty="0" smtClean="0">
                <a:latin typeface="Century Gothic"/>
                <a:cs typeface="Century Gothic"/>
              </a:rPr>
              <a:t>subject </a:t>
            </a:r>
            <a:r>
              <a:rPr lang="en-GB" sz="1600" dirty="0">
                <a:latin typeface="Century Gothic"/>
                <a:cs typeface="Century Gothic"/>
              </a:rPr>
              <a:t>context </a:t>
            </a:r>
            <a:r>
              <a:rPr lang="en-GB" sz="1600" dirty="0" smtClean="0"/>
              <a:t>. </a:t>
            </a:r>
          </a:p>
          <a:p>
            <a:endParaRPr lang="en-GB" sz="1600" dirty="0"/>
          </a:p>
          <a:p>
            <a:r>
              <a:rPr lang="en-GB" sz="1600" dirty="0" smtClean="0">
                <a:latin typeface="Century Gothic"/>
                <a:cs typeface="Century Gothic"/>
              </a:rPr>
              <a:t>• Art </a:t>
            </a:r>
            <a:r>
              <a:rPr lang="en-GB" sz="1600" dirty="0">
                <a:latin typeface="Century Gothic"/>
                <a:cs typeface="Century Gothic"/>
              </a:rPr>
              <a:t>&amp; Design pedagogies were seen within this </a:t>
            </a:r>
            <a:r>
              <a:rPr lang="en-GB" sz="1600" dirty="0" smtClean="0">
                <a:latin typeface="Century Gothic"/>
                <a:cs typeface="Century Gothic"/>
              </a:rPr>
              <a:t>context</a:t>
            </a:r>
            <a:r>
              <a:rPr lang="en-GB" sz="1600" dirty="0">
                <a:latin typeface="Century Gothic"/>
                <a:cs typeface="Century Gothic"/>
              </a:rPr>
              <a:t> </a:t>
            </a:r>
            <a:r>
              <a:rPr lang="en-GB" sz="1600" dirty="0" smtClean="0">
                <a:latin typeface="Century Gothic"/>
                <a:cs typeface="Century Gothic"/>
              </a:rPr>
              <a:t>by </a:t>
            </a:r>
          </a:p>
          <a:p>
            <a:r>
              <a:rPr lang="en-GB" sz="1600" dirty="0" err="1" smtClean="0">
                <a:latin typeface="Century Gothic"/>
                <a:cs typeface="Century Gothic"/>
              </a:rPr>
              <a:t>Shreeve</a:t>
            </a:r>
            <a:r>
              <a:rPr lang="en-GB" sz="1600" dirty="0">
                <a:latin typeface="Century Gothic"/>
                <a:cs typeface="Century Gothic"/>
              </a:rPr>
              <a:t>, Sims, and </a:t>
            </a:r>
            <a:r>
              <a:rPr lang="en-GB" sz="1600" dirty="0" err="1">
                <a:latin typeface="Century Gothic"/>
                <a:cs typeface="Century Gothic"/>
              </a:rPr>
              <a:t>Trowler</a:t>
            </a:r>
            <a:r>
              <a:rPr lang="en-GB" sz="1600" dirty="0">
                <a:latin typeface="Century Gothic"/>
                <a:cs typeface="Century Gothic"/>
              </a:rPr>
              <a:t> </a:t>
            </a:r>
            <a:endParaRPr lang="en-US" sz="1600" dirty="0">
              <a:latin typeface="Century Gothic"/>
              <a:cs typeface="Century Gothic"/>
            </a:endParaRPr>
          </a:p>
        </p:txBody>
      </p:sp>
      <p:sp>
        <p:nvSpPr>
          <p:cNvPr id="5" name="TextBox 4"/>
          <p:cNvSpPr txBox="1"/>
          <p:nvPr/>
        </p:nvSpPr>
        <p:spPr>
          <a:xfrm>
            <a:off x="948267" y="4838700"/>
            <a:ext cx="7065118" cy="1200329"/>
          </a:xfrm>
          <a:prstGeom prst="rect">
            <a:avLst/>
          </a:prstGeom>
          <a:noFill/>
        </p:spPr>
        <p:txBody>
          <a:bodyPr wrap="none" rtlCol="0">
            <a:spAutoFit/>
          </a:bodyPr>
          <a:lstStyle/>
          <a:p>
            <a:r>
              <a:rPr lang="en-GB" dirty="0" smtClean="0">
                <a:solidFill>
                  <a:schemeClr val="tx1">
                    <a:lumMod val="75000"/>
                    <a:lumOff val="25000"/>
                  </a:schemeClr>
                </a:solidFill>
                <a:latin typeface="Century Gothic"/>
                <a:cs typeface="Century Gothic"/>
              </a:rPr>
              <a:t>Continuous </a:t>
            </a:r>
            <a:r>
              <a:rPr lang="en-GB" dirty="0">
                <a:solidFill>
                  <a:schemeClr val="tx1">
                    <a:lumMod val="75000"/>
                    <a:lumOff val="25000"/>
                  </a:schemeClr>
                </a:solidFill>
                <a:latin typeface="Century Gothic"/>
                <a:cs typeface="Century Gothic"/>
              </a:rPr>
              <a:t>critical and reflective dialogue develops attitudes </a:t>
            </a:r>
            <a:endParaRPr lang="en-GB" dirty="0" smtClean="0">
              <a:solidFill>
                <a:schemeClr val="tx1">
                  <a:lumMod val="75000"/>
                  <a:lumOff val="25000"/>
                </a:schemeClr>
              </a:solidFill>
              <a:latin typeface="Century Gothic"/>
              <a:cs typeface="Century Gothic"/>
            </a:endParaRPr>
          </a:p>
          <a:p>
            <a:r>
              <a:rPr lang="en-GB" dirty="0" smtClean="0">
                <a:solidFill>
                  <a:schemeClr val="tx1">
                    <a:lumMod val="75000"/>
                    <a:lumOff val="25000"/>
                  </a:schemeClr>
                </a:solidFill>
                <a:latin typeface="Century Gothic"/>
                <a:cs typeface="Century Gothic"/>
              </a:rPr>
              <a:t>and </a:t>
            </a:r>
            <a:r>
              <a:rPr lang="en-GB" dirty="0">
                <a:solidFill>
                  <a:schemeClr val="tx1">
                    <a:lumMod val="75000"/>
                    <a:lumOff val="25000"/>
                  </a:schemeClr>
                </a:solidFill>
                <a:latin typeface="Century Gothic"/>
                <a:cs typeface="Century Gothic"/>
              </a:rPr>
              <a:t>skills </a:t>
            </a:r>
            <a:r>
              <a:rPr lang="en-GB" dirty="0" smtClean="0">
                <a:solidFill>
                  <a:schemeClr val="tx1">
                    <a:lumMod val="75000"/>
                    <a:lumOff val="25000"/>
                  </a:schemeClr>
                </a:solidFill>
                <a:latin typeface="Century Gothic"/>
                <a:cs typeface="Century Gothic"/>
              </a:rPr>
              <a:t>for </a:t>
            </a:r>
            <a:r>
              <a:rPr lang="en-GB" dirty="0">
                <a:solidFill>
                  <a:schemeClr val="tx1">
                    <a:lumMod val="75000"/>
                    <a:lumOff val="25000"/>
                  </a:schemeClr>
                </a:solidFill>
                <a:latin typeface="Century Gothic"/>
                <a:cs typeface="Century Gothic"/>
              </a:rPr>
              <a:t>approaching work that </a:t>
            </a:r>
            <a:r>
              <a:rPr lang="en-GB" dirty="0" smtClean="0">
                <a:solidFill>
                  <a:schemeClr val="tx1">
                    <a:lumMod val="75000"/>
                    <a:lumOff val="25000"/>
                  </a:schemeClr>
                </a:solidFill>
                <a:latin typeface="Century Gothic"/>
                <a:cs typeface="Century Gothic"/>
              </a:rPr>
              <a:t>has no </a:t>
            </a:r>
            <a:r>
              <a:rPr lang="en-GB" dirty="0">
                <a:solidFill>
                  <a:schemeClr val="tx1">
                    <a:lumMod val="75000"/>
                    <a:lumOff val="25000"/>
                  </a:schemeClr>
                </a:solidFill>
                <a:latin typeface="Century Gothic"/>
                <a:cs typeface="Century Gothic"/>
              </a:rPr>
              <a:t>defined outcome; </a:t>
            </a:r>
            <a:endParaRPr lang="en-GB" dirty="0" smtClean="0">
              <a:solidFill>
                <a:schemeClr val="tx1">
                  <a:lumMod val="75000"/>
                  <a:lumOff val="25000"/>
                </a:schemeClr>
              </a:solidFill>
              <a:latin typeface="Century Gothic"/>
              <a:cs typeface="Century Gothic"/>
            </a:endParaRPr>
          </a:p>
          <a:p>
            <a:r>
              <a:rPr lang="en-GB" dirty="0" smtClean="0">
                <a:solidFill>
                  <a:schemeClr val="tx1">
                    <a:lumMod val="75000"/>
                    <a:lumOff val="25000"/>
                  </a:schemeClr>
                </a:solidFill>
                <a:latin typeface="Century Gothic"/>
                <a:cs typeface="Century Gothic"/>
              </a:rPr>
              <a:t>the </a:t>
            </a:r>
            <a:r>
              <a:rPr lang="en-GB" dirty="0">
                <a:solidFill>
                  <a:schemeClr val="tx1">
                    <a:lumMod val="75000"/>
                    <a:lumOff val="25000"/>
                  </a:schemeClr>
                </a:solidFill>
                <a:latin typeface="Century Gothic"/>
                <a:cs typeface="Century Gothic"/>
              </a:rPr>
              <a:t>‘uncertainty’ of outcome </a:t>
            </a:r>
            <a:r>
              <a:rPr lang="en-GB" dirty="0" smtClean="0">
                <a:solidFill>
                  <a:schemeClr val="tx1">
                    <a:lumMod val="75000"/>
                    <a:lumOff val="25000"/>
                  </a:schemeClr>
                </a:solidFill>
                <a:latin typeface="Century Gothic"/>
                <a:cs typeface="Century Gothic"/>
              </a:rPr>
              <a:t>being </a:t>
            </a:r>
            <a:r>
              <a:rPr lang="en-GB" dirty="0">
                <a:solidFill>
                  <a:schemeClr val="tx1">
                    <a:lumMod val="75000"/>
                    <a:lumOff val="25000"/>
                  </a:schemeClr>
                </a:solidFill>
                <a:latin typeface="Century Gothic"/>
                <a:cs typeface="Century Gothic"/>
              </a:rPr>
              <a:t>a relevant characteristic </a:t>
            </a:r>
            <a:endParaRPr lang="en-GB" dirty="0" smtClean="0">
              <a:solidFill>
                <a:schemeClr val="tx1">
                  <a:lumMod val="75000"/>
                  <a:lumOff val="25000"/>
                </a:schemeClr>
              </a:solidFill>
              <a:latin typeface="Century Gothic"/>
              <a:cs typeface="Century Gothic"/>
            </a:endParaRPr>
          </a:p>
          <a:p>
            <a:r>
              <a:rPr lang="en-GB" dirty="0" smtClean="0">
                <a:solidFill>
                  <a:schemeClr val="tx1">
                    <a:lumMod val="75000"/>
                    <a:lumOff val="25000"/>
                  </a:schemeClr>
                </a:solidFill>
                <a:latin typeface="Century Gothic"/>
                <a:cs typeface="Century Gothic"/>
              </a:rPr>
              <a:t>that </a:t>
            </a:r>
            <a:r>
              <a:rPr lang="en-GB" dirty="0">
                <a:solidFill>
                  <a:schemeClr val="tx1">
                    <a:lumMod val="75000"/>
                    <a:lumOff val="25000"/>
                  </a:schemeClr>
                </a:solidFill>
                <a:latin typeface="Century Gothic"/>
                <a:cs typeface="Century Gothic"/>
              </a:rPr>
              <a:t>tutoring staff </a:t>
            </a:r>
            <a:r>
              <a:rPr lang="en-GB" dirty="0" smtClean="0">
                <a:solidFill>
                  <a:schemeClr val="tx1">
                    <a:lumMod val="75000"/>
                    <a:lumOff val="25000"/>
                  </a:schemeClr>
                </a:solidFill>
                <a:latin typeface="Century Gothic"/>
                <a:cs typeface="Century Gothic"/>
              </a:rPr>
              <a:t>facilitate.</a:t>
            </a:r>
            <a:endParaRPr lang="en-US" dirty="0">
              <a:solidFill>
                <a:schemeClr val="tx1">
                  <a:lumMod val="75000"/>
                  <a:lumOff val="25000"/>
                </a:schemeClr>
              </a:solidFill>
              <a:latin typeface="Century Gothic"/>
              <a:cs typeface="Century Gothic"/>
            </a:endParaRPr>
          </a:p>
        </p:txBody>
      </p:sp>
      <p:sp>
        <p:nvSpPr>
          <p:cNvPr id="6" name="Rectangle 5"/>
          <p:cNvSpPr/>
          <p:nvPr/>
        </p:nvSpPr>
        <p:spPr>
          <a:xfrm>
            <a:off x="948267" y="2908300"/>
            <a:ext cx="7065118" cy="1689100"/>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68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Picture 8" descr="photo.PNG"/>
          <p:cNvPicPr>
            <a:picLocks noChangeAspect="1"/>
          </p:cNvPicPr>
          <p:nvPr/>
        </p:nvPicPr>
        <p:blipFill rotWithShape="1">
          <a:blip r:embed="rId3">
            <a:extLst>
              <a:ext uri="{28A0092B-C50C-407E-A947-70E740481C1C}">
                <a14:useLocalDpi xmlns:a14="http://schemas.microsoft.com/office/drawing/2010/main" val="0"/>
              </a:ext>
            </a:extLst>
          </a:blip>
          <a:srcRect r="10139"/>
          <a:stretch/>
        </p:blipFill>
        <p:spPr>
          <a:xfrm>
            <a:off x="0" y="-55474"/>
            <a:ext cx="9144000" cy="6913474"/>
          </a:xfrm>
          <a:prstGeom prst="rect">
            <a:avLst/>
          </a:prstGeom>
        </p:spPr>
      </p:pic>
      <p:sp>
        <p:nvSpPr>
          <p:cNvPr id="10" name="TextBox 9"/>
          <p:cNvSpPr txBox="1"/>
          <p:nvPr/>
        </p:nvSpPr>
        <p:spPr>
          <a:xfrm>
            <a:off x="820034" y="481391"/>
            <a:ext cx="7561966" cy="461665"/>
          </a:xfrm>
          <a:prstGeom prst="rect">
            <a:avLst/>
          </a:prstGeom>
          <a:noFill/>
        </p:spPr>
        <p:txBody>
          <a:bodyPr wrap="square" rtlCol="0">
            <a:spAutoFit/>
          </a:bodyPr>
          <a:lstStyle/>
          <a:p>
            <a:r>
              <a:rPr lang="en-US" sz="2400" dirty="0" smtClean="0">
                <a:solidFill>
                  <a:schemeClr val="bg1"/>
                </a:solidFill>
                <a:latin typeface="Century Gothic"/>
                <a:cs typeface="Century Gothic"/>
              </a:rPr>
              <a:t>Representation / Consultation</a:t>
            </a:r>
            <a:endParaRPr lang="en-US" sz="2400" dirty="0">
              <a:solidFill>
                <a:schemeClr val="bg1"/>
              </a:solidFill>
              <a:latin typeface="Century Gothic"/>
              <a:cs typeface="Century Gothic"/>
            </a:endParaRPr>
          </a:p>
        </p:txBody>
      </p:sp>
      <p:sp>
        <p:nvSpPr>
          <p:cNvPr id="3" name="TextBox 2"/>
          <p:cNvSpPr txBox="1"/>
          <p:nvPr/>
        </p:nvSpPr>
        <p:spPr>
          <a:xfrm>
            <a:off x="855106" y="5177135"/>
            <a:ext cx="5005660" cy="923330"/>
          </a:xfrm>
          <a:prstGeom prst="rect">
            <a:avLst/>
          </a:prstGeom>
          <a:noFill/>
        </p:spPr>
        <p:txBody>
          <a:bodyPr wrap="none" rtlCol="0">
            <a:spAutoFit/>
          </a:bodyPr>
          <a:lstStyle/>
          <a:p>
            <a:r>
              <a:rPr lang="en-US" dirty="0" smtClean="0">
                <a:solidFill>
                  <a:schemeClr val="tx1">
                    <a:lumMod val="75000"/>
                    <a:lumOff val="25000"/>
                  </a:schemeClr>
                </a:solidFill>
                <a:latin typeface="Century Gothic"/>
                <a:cs typeface="Century Gothic"/>
              </a:rPr>
              <a:t>• often unconnected </a:t>
            </a:r>
            <a:r>
              <a:rPr lang="en-US" dirty="0">
                <a:solidFill>
                  <a:schemeClr val="tx1">
                    <a:lumMod val="75000"/>
                    <a:lumOff val="25000"/>
                  </a:schemeClr>
                </a:solidFill>
                <a:latin typeface="Century Gothic"/>
                <a:cs typeface="Century Gothic"/>
              </a:rPr>
              <a:t> </a:t>
            </a:r>
            <a:r>
              <a:rPr lang="en-US" dirty="0" smtClean="0">
                <a:solidFill>
                  <a:schemeClr val="tx1">
                    <a:lumMod val="75000"/>
                    <a:lumOff val="25000"/>
                  </a:schemeClr>
                </a:solidFill>
                <a:latin typeface="Century Gothic"/>
                <a:cs typeface="Century Gothic"/>
              </a:rPr>
              <a:t>or lacks an overview </a:t>
            </a:r>
          </a:p>
          <a:p>
            <a:r>
              <a:rPr lang="en-US" dirty="0" smtClean="0">
                <a:solidFill>
                  <a:schemeClr val="tx1">
                    <a:lumMod val="75000"/>
                    <a:lumOff val="25000"/>
                  </a:schemeClr>
                </a:solidFill>
                <a:latin typeface="Century Gothic"/>
                <a:cs typeface="Century Gothic"/>
              </a:rPr>
              <a:t>• reactive not always proactive </a:t>
            </a:r>
          </a:p>
          <a:p>
            <a:r>
              <a:rPr lang="en-US" dirty="0" smtClean="0">
                <a:solidFill>
                  <a:schemeClr val="tx1">
                    <a:lumMod val="75000"/>
                    <a:lumOff val="25000"/>
                  </a:schemeClr>
                </a:solidFill>
                <a:latin typeface="Century Gothic"/>
                <a:cs typeface="Century Gothic"/>
              </a:rPr>
              <a:t>• staff ownership </a:t>
            </a:r>
            <a:endParaRPr lang="en-US" dirty="0">
              <a:solidFill>
                <a:schemeClr val="tx1">
                  <a:lumMod val="75000"/>
                  <a:lumOff val="25000"/>
                </a:schemeClr>
              </a:solidFill>
              <a:latin typeface="Century Gothic"/>
              <a:cs typeface="Century Gothic"/>
            </a:endParaRPr>
          </a:p>
        </p:txBody>
      </p:sp>
      <p:sp>
        <p:nvSpPr>
          <p:cNvPr id="5" name="TextBox 4"/>
          <p:cNvSpPr txBox="1"/>
          <p:nvPr/>
        </p:nvSpPr>
        <p:spPr>
          <a:xfrm>
            <a:off x="820034" y="919130"/>
            <a:ext cx="7840133" cy="584776"/>
          </a:xfrm>
          <a:prstGeom prst="rect">
            <a:avLst/>
          </a:prstGeom>
          <a:noFill/>
        </p:spPr>
        <p:txBody>
          <a:bodyPr wrap="square" rtlCol="0">
            <a:spAutoFit/>
          </a:bodyPr>
          <a:lstStyle/>
          <a:p>
            <a:r>
              <a:rPr lang="en-US" sz="1600" dirty="0" smtClean="0">
                <a:latin typeface="Century Gothic"/>
                <a:cs typeface="Century Gothic"/>
              </a:rPr>
              <a:t>• quality assurance 		• mechanisms for consultation and reporting </a:t>
            </a:r>
          </a:p>
          <a:p>
            <a:r>
              <a:rPr lang="en-US" sz="1600" dirty="0" smtClean="0">
                <a:latin typeface="Century Gothic"/>
                <a:cs typeface="Century Gothic"/>
              </a:rPr>
              <a:t>• formality and process	• institutional control</a:t>
            </a:r>
            <a:endParaRPr lang="en-US" sz="1600" dirty="0">
              <a:latin typeface="Century Gothic"/>
              <a:cs typeface="Century Gothic"/>
            </a:endParaRPr>
          </a:p>
        </p:txBody>
      </p:sp>
      <p:pic>
        <p:nvPicPr>
          <p:cNvPr id="8" name="Picture 7"/>
          <p:cNvPicPr>
            <a:picLocks noChangeAspect="1"/>
          </p:cNvPicPr>
          <p:nvPr/>
        </p:nvPicPr>
        <p:blipFill>
          <a:blip r:embed="rId4"/>
          <a:stretch>
            <a:fillRect/>
          </a:stretch>
        </p:blipFill>
        <p:spPr>
          <a:xfrm>
            <a:off x="6688667" y="2312422"/>
            <a:ext cx="1453149" cy="1663242"/>
          </a:xfrm>
          <a:prstGeom prst="rect">
            <a:avLst/>
          </a:prstGeom>
        </p:spPr>
      </p:pic>
      <p:pic>
        <p:nvPicPr>
          <p:cNvPr id="11" name="Picture 10"/>
          <p:cNvPicPr>
            <a:picLocks noChangeAspect="1"/>
          </p:cNvPicPr>
          <p:nvPr/>
        </p:nvPicPr>
        <p:blipFill>
          <a:blip r:embed="rId5"/>
          <a:stretch>
            <a:fillRect/>
          </a:stretch>
        </p:blipFill>
        <p:spPr>
          <a:xfrm>
            <a:off x="4049535" y="2133679"/>
            <a:ext cx="1765479" cy="2020729"/>
          </a:xfrm>
          <a:prstGeom prst="rect">
            <a:avLst/>
          </a:prstGeom>
        </p:spPr>
      </p:pic>
      <p:sp>
        <p:nvSpPr>
          <p:cNvPr id="12" name="TextBox 11"/>
          <p:cNvSpPr txBox="1"/>
          <p:nvPr/>
        </p:nvSpPr>
        <p:spPr>
          <a:xfrm>
            <a:off x="6688667" y="4641161"/>
            <a:ext cx="210391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smtClean="0">
                <a:solidFill>
                  <a:schemeClr val="tx1">
                    <a:lumMod val="65000"/>
                    <a:lumOff val="35000"/>
                  </a:schemeClr>
                </a:solidFill>
              </a:rPr>
              <a:t>Staff Student Liaison </a:t>
            </a:r>
          </a:p>
        </p:txBody>
      </p:sp>
      <p:sp>
        <p:nvSpPr>
          <p:cNvPr id="13" name="TextBox 12"/>
          <p:cNvSpPr txBox="1"/>
          <p:nvPr/>
        </p:nvSpPr>
        <p:spPr>
          <a:xfrm>
            <a:off x="4171927" y="4641161"/>
            <a:ext cx="149775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smtClean="0">
                <a:solidFill>
                  <a:schemeClr val="tx1">
                    <a:lumMod val="65000"/>
                    <a:lumOff val="35000"/>
                  </a:schemeClr>
                </a:solidFill>
              </a:rPr>
              <a:t>Course Panels</a:t>
            </a:r>
            <a:endParaRPr lang="en-US" dirty="0">
              <a:solidFill>
                <a:schemeClr val="tx1">
                  <a:lumMod val="65000"/>
                  <a:lumOff val="35000"/>
                </a:schemeClr>
              </a:solidFill>
            </a:endParaRPr>
          </a:p>
        </p:txBody>
      </p:sp>
      <p:sp>
        <p:nvSpPr>
          <p:cNvPr id="14" name="TextBox 13"/>
          <p:cNvSpPr txBox="1"/>
          <p:nvPr/>
        </p:nvSpPr>
        <p:spPr>
          <a:xfrm>
            <a:off x="855131" y="4641161"/>
            <a:ext cx="247315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smtClean="0">
                <a:solidFill>
                  <a:schemeClr val="tx1">
                    <a:lumMod val="65000"/>
                    <a:lumOff val="35000"/>
                  </a:schemeClr>
                </a:solidFill>
              </a:rPr>
              <a:t>School Academic Boards</a:t>
            </a:r>
            <a:endParaRPr lang="en-US" dirty="0">
              <a:solidFill>
                <a:schemeClr val="tx1">
                  <a:lumMod val="65000"/>
                  <a:lumOff val="35000"/>
                </a:schemeClr>
              </a:solidFill>
            </a:endParaRPr>
          </a:p>
        </p:txBody>
      </p:sp>
      <p:pic>
        <p:nvPicPr>
          <p:cNvPr id="15" name="Picture 14"/>
          <p:cNvPicPr>
            <a:picLocks noChangeAspect="1"/>
          </p:cNvPicPr>
          <p:nvPr/>
        </p:nvPicPr>
        <p:blipFill>
          <a:blip r:embed="rId6"/>
          <a:stretch>
            <a:fillRect/>
          </a:stretch>
        </p:blipFill>
        <p:spPr>
          <a:xfrm>
            <a:off x="855131" y="1815902"/>
            <a:ext cx="2320752" cy="2656283"/>
          </a:xfrm>
          <a:prstGeom prst="rect">
            <a:avLst/>
          </a:prstGeom>
        </p:spPr>
      </p:pic>
      <p:sp>
        <p:nvSpPr>
          <p:cNvPr id="24" name="Left Arrow 23"/>
          <p:cNvSpPr/>
          <p:nvPr/>
        </p:nvSpPr>
        <p:spPr>
          <a:xfrm>
            <a:off x="5994400" y="2933700"/>
            <a:ext cx="491067" cy="406400"/>
          </a:xfrm>
          <a:prstGeom prst="lef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 Arrow 24"/>
          <p:cNvSpPr/>
          <p:nvPr/>
        </p:nvSpPr>
        <p:spPr>
          <a:xfrm>
            <a:off x="3328284" y="2933700"/>
            <a:ext cx="491067" cy="406400"/>
          </a:xfrm>
          <a:prstGeom prst="lef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790267" y="5269468"/>
            <a:ext cx="1764145" cy="830997"/>
            <a:chOff x="6625167" y="5558135"/>
            <a:chExt cx="1764145" cy="830997"/>
          </a:xfrm>
        </p:grpSpPr>
        <p:sp>
          <p:nvSpPr>
            <p:cNvPr id="4" name="Oval 3"/>
            <p:cNvSpPr/>
            <p:nvPr/>
          </p:nvSpPr>
          <p:spPr>
            <a:xfrm>
              <a:off x="6625167" y="5638800"/>
              <a:ext cx="254000" cy="2540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633634" y="6083300"/>
              <a:ext cx="254000" cy="254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845300" y="5558135"/>
              <a:ext cx="1544012" cy="830997"/>
            </a:xfrm>
            <a:prstGeom prst="rect">
              <a:avLst/>
            </a:prstGeom>
            <a:noFill/>
          </p:spPr>
          <p:txBody>
            <a:bodyPr wrap="none" rtlCol="0">
              <a:spAutoFit/>
            </a:bodyPr>
            <a:lstStyle/>
            <a:p>
              <a:r>
                <a:rPr lang="en-US" sz="1600" dirty="0" smtClean="0">
                  <a:latin typeface="Century Gothic"/>
                  <a:cs typeface="Century Gothic"/>
                </a:rPr>
                <a:t>Staff member</a:t>
              </a:r>
            </a:p>
            <a:p>
              <a:endParaRPr lang="en-US" sz="1600" dirty="0">
                <a:latin typeface="Century Gothic"/>
                <a:cs typeface="Century Gothic"/>
              </a:endParaRPr>
            </a:p>
            <a:p>
              <a:r>
                <a:rPr lang="en-US" sz="1600" dirty="0">
                  <a:latin typeface="Century Gothic"/>
                  <a:cs typeface="Century Gothic"/>
                </a:rPr>
                <a:t>S</a:t>
              </a:r>
              <a:r>
                <a:rPr lang="en-US" sz="1600" dirty="0" smtClean="0">
                  <a:latin typeface="Century Gothic"/>
                  <a:cs typeface="Century Gothic"/>
                </a:rPr>
                <a:t>tudent</a:t>
              </a:r>
              <a:endParaRPr lang="en-US" sz="1600" dirty="0">
                <a:latin typeface="Century Gothic"/>
                <a:cs typeface="Century Gothic"/>
              </a:endParaRPr>
            </a:p>
          </p:txBody>
        </p:sp>
      </p:grpSp>
    </p:spTree>
    <p:extLst>
      <p:ext uri="{BB962C8B-B14F-4D97-AF65-F5344CB8AC3E}">
        <p14:creationId xmlns:p14="http://schemas.microsoft.com/office/powerpoint/2010/main" val="2384264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6100" y="5753100"/>
            <a:ext cx="6294905" cy="369332"/>
          </a:xfrm>
          <a:prstGeom prst="rect">
            <a:avLst/>
          </a:prstGeom>
          <a:noFill/>
        </p:spPr>
        <p:txBody>
          <a:bodyPr wrap="none" rtlCol="0">
            <a:spAutoFit/>
          </a:bodyPr>
          <a:lstStyle/>
          <a:p>
            <a:r>
              <a:rPr lang="en-US" i="1" dirty="0" smtClean="0">
                <a:solidFill>
                  <a:schemeClr val="accent6">
                    <a:lumMod val="40000"/>
                    <a:lumOff val="60000"/>
                  </a:schemeClr>
                </a:solidFill>
                <a:latin typeface="Avenir Book"/>
                <a:cs typeface="Avenir Book"/>
              </a:rPr>
              <a:t>Shared ownership; informs planning ; collaborative outputs</a:t>
            </a:r>
            <a:endParaRPr lang="en-US" i="1" dirty="0">
              <a:solidFill>
                <a:schemeClr val="accent6">
                  <a:lumMod val="40000"/>
                  <a:lumOff val="60000"/>
                </a:schemeClr>
              </a:solidFill>
              <a:latin typeface="Avenir Book"/>
              <a:cs typeface="Avenir Book"/>
            </a:endParaRPr>
          </a:p>
        </p:txBody>
      </p:sp>
      <p:pic>
        <p:nvPicPr>
          <p:cNvPr id="4" name="Picture 3" descr="photo.PNG"/>
          <p:cNvPicPr>
            <a:picLocks noChangeAspect="1"/>
          </p:cNvPicPr>
          <p:nvPr/>
        </p:nvPicPr>
        <p:blipFill rotWithShape="1">
          <a:blip r:embed="rId3">
            <a:extLst>
              <a:ext uri="{28A0092B-C50C-407E-A947-70E740481C1C}">
                <a14:useLocalDpi xmlns:a14="http://schemas.microsoft.com/office/drawing/2010/main" val="0"/>
              </a:ext>
            </a:extLst>
          </a:blip>
          <a:srcRect r="10139"/>
          <a:stretch/>
        </p:blipFill>
        <p:spPr>
          <a:xfrm>
            <a:off x="0" y="-25842"/>
            <a:ext cx="9144000" cy="6913474"/>
          </a:xfrm>
          <a:prstGeom prst="rect">
            <a:avLst/>
          </a:prstGeom>
        </p:spPr>
      </p:pic>
      <p:pic>
        <p:nvPicPr>
          <p:cNvPr id="2" name="Picture 1"/>
          <p:cNvPicPr>
            <a:picLocks noChangeAspect="1"/>
          </p:cNvPicPr>
          <p:nvPr/>
        </p:nvPicPr>
        <p:blipFill>
          <a:blip r:embed="rId4"/>
          <a:stretch>
            <a:fillRect/>
          </a:stretch>
        </p:blipFill>
        <p:spPr>
          <a:xfrm>
            <a:off x="735146" y="2604820"/>
            <a:ext cx="1972734" cy="2257948"/>
          </a:xfrm>
          <a:prstGeom prst="rect">
            <a:avLst/>
          </a:prstGeom>
        </p:spPr>
      </p:pic>
      <p:pic>
        <p:nvPicPr>
          <p:cNvPr id="10" name="Picture 9"/>
          <p:cNvPicPr>
            <a:picLocks noChangeAspect="1"/>
          </p:cNvPicPr>
          <p:nvPr/>
        </p:nvPicPr>
        <p:blipFill>
          <a:blip r:embed="rId4"/>
          <a:stretch>
            <a:fillRect/>
          </a:stretch>
        </p:blipFill>
        <p:spPr>
          <a:xfrm flipH="1">
            <a:off x="6436120" y="2604820"/>
            <a:ext cx="1972734" cy="2257948"/>
          </a:xfrm>
          <a:prstGeom prst="rect">
            <a:avLst/>
          </a:prstGeom>
        </p:spPr>
      </p:pic>
      <p:pic>
        <p:nvPicPr>
          <p:cNvPr id="12" name="Picture 11"/>
          <p:cNvPicPr>
            <a:picLocks noChangeAspect="1"/>
          </p:cNvPicPr>
          <p:nvPr/>
        </p:nvPicPr>
        <p:blipFill>
          <a:blip r:embed="rId4"/>
          <a:stretch>
            <a:fillRect/>
          </a:stretch>
        </p:blipFill>
        <p:spPr>
          <a:xfrm rot="16200000">
            <a:off x="3585633" y="2604821"/>
            <a:ext cx="1972734" cy="2257948"/>
          </a:xfrm>
          <a:prstGeom prst="rect">
            <a:avLst/>
          </a:prstGeom>
        </p:spPr>
      </p:pic>
      <p:sp>
        <p:nvSpPr>
          <p:cNvPr id="3" name="TextBox 2"/>
          <p:cNvSpPr txBox="1"/>
          <p:nvPr/>
        </p:nvSpPr>
        <p:spPr>
          <a:xfrm>
            <a:off x="1185261" y="630536"/>
            <a:ext cx="6383027" cy="461665"/>
          </a:xfrm>
          <a:prstGeom prst="rect">
            <a:avLst/>
          </a:prstGeom>
          <a:noFill/>
        </p:spPr>
        <p:txBody>
          <a:bodyPr wrap="none" rtlCol="0">
            <a:spAutoFit/>
          </a:bodyPr>
          <a:lstStyle/>
          <a:p>
            <a:r>
              <a:rPr lang="en-US" sz="2400" dirty="0" smtClean="0">
                <a:solidFill>
                  <a:schemeClr val="bg1"/>
                </a:solidFill>
                <a:latin typeface="Century Gothic"/>
                <a:cs typeface="Century Gothic"/>
              </a:rPr>
              <a:t>STUDENT PARTNERS – altering the dynamic</a:t>
            </a:r>
            <a:endParaRPr lang="en-US" sz="2400" dirty="0">
              <a:solidFill>
                <a:schemeClr val="bg1"/>
              </a:solidFill>
              <a:latin typeface="Century Gothic"/>
              <a:cs typeface="Century Gothic"/>
            </a:endParaRPr>
          </a:p>
        </p:txBody>
      </p:sp>
      <p:sp>
        <p:nvSpPr>
          <p:cNvPr id="5" name="TextBox 4"/>
          <p:cNvSpPr txBox="1"/>
          <p:nvPr/>
        </p:nvSpPr>
        <p:spPr>
          <a:xfrm>
            <a:off x="839701" y="5188594"/>
            <a:ext cx="1813317" cy="64633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smtClean="0">
                <a:solidFill>
                  <a:schemeClr val="tx1">
                    <a:lumMod val="75000"/>
                    <a:lumOff val="25000"/>
                  </a:schemeClr>
                </a:solidFill>
              </a:rPr>
              <a:t>Staff and Student</a:t>
            </a:r>
          </a:p>
          <a:p>
            <a:pPr algn="ctr"/>
            <a:r>
              <a:rPr lang="en-US" dirty="0" smtClean="0">
                <a:solidFill>
                  <a:schemeClr val="tx1">
                    <a:lumMod val="75000"/>
                    <a:lumOff val="25000"/>
                  </a:schemeClr>
                </a:solidFill>
              </a:rPr>
              <a:t>Expectations</a:t>
            </a:r>
            <a:endParaRPr lang="en-US" dirty="0">
              <a:solidFill>
                <a:schemeClr val="tx1">
                  <a:lumMod val="75000"/>
                  <a:lumOff val="25000"/>
                </a:schemeClr>
              </a:solidFill>
            </a:endParaRPr>
          </a:p>
        </p:txBody>
      </p:sp>
      <p:sp>
        <p:nvSpPr>
          <p:cNvPr id="13" name="TextBox 12"/>
          <p:cNvSpPr txBox="1"/>
          <p:nvPr/>
        </p:nvSpPr>
        <p:spPr>
          <a:xfrm>
            <a:off x="3323389" y="5327093"/>
            <a:ext cx="244531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smtClean="0">
                <a:solidFill>
                  <a:schemeClr val="tx1">
                    <a:lumMod val="75000"/>
                    <a:lumOff val="25000"/>
                  </a:schemeClr>
                </a:solidFill>
              </a:rPr>
              <a:t>Assessment &amp; Feedback</a:t>
            </a:r>
            <a:endParaRPr lang="en-US" dirty="0">
              <a:solidFill>
                <a:schemeClr val="tx1">
                  <a:lumMod val="75000"/>
                  <a:lumOff val="25000"/>
                </a:schemeClr>
              </a:solidFill>
            </a:endParaRPr>
          </a:p>
        </p:txBody>
      </p:sp>
      <p:sp>
        <p:nvSpPr>
          <p:cNvPr id="14" name="TextBox 13"/>
          <p:cNvSpPr txBox="1"/>
          <p:nvPr/>
        </p:nvSpPr>
        <p:spPr>
          <a:xfrm>
            <a:off x="6439073" y="5188594"/>
            <a:ext cx="2203886" cy="64633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smtClean="0">
                <a:solidFill>
                  <a:schemeClr val="tx1">
                    <a:lumMod val="75000"/>
                    <a:lumOff val="25000"/>
                  </a:schemeClr>
                </a:solidFill>
              </a:rPr>
              <a:t>Personal Professiona</a:t>
            </a:r>
            <a:r>
              <a:rPr lang="en-US" dirty="0">
                <a:solidFill>
                  <a:schemeClr val="tx1">
                    <a:lumMod val="75000"/>
                    <a:lumOff val="25000"/>
                  </a:schemeClr>
                </a:solidFill>
              </a:rPr>
              <a:t>l</a:t>
            </a:r>
            <a:endParaRPr lang="en-US" dirty="0" smtClean="0">
              <a:solidFill>
                <a:schemeClr val="tx1">
                  <a:lumMod val="75000"/>
                  <a:lumOff val="25000"/>
                </a:schemeClr>
              </a:solidFill>
            </a:endParaRPr>
          </a:p>
          <a:p>
            <a:pPr algn="ctr"/>
            <a:r>
              <a:rPr lang="en-US" dirty="0" smtClean="0">
                <a:solidFill>
                  <a:schemeClr val="tx1">
                    <a:lumMod val="75000"/>
                    <a:lumOff val="25000"/>
                  </a:schemeClr>
                </a:solidFill>
              </a:rPr>
              <a:t>Development</a:t>
            </a:r>
            <a:endParaRPr lang="en-US" dirty="0">
              <a:solidFill>
                <a:schemeClr val="tx1">
                  <a:lumMod val="75000"/>
                  <a:lumOff val="25000"/>
                </a:schemeClr>
              </a:solidFill>
            </a:endParaRPr>
          </a:p>
        </p:txBody>
      </p:sp>
      <p:sp>
        <p:nvSpPr>
          <p:cNvPr id="16" name="TextBox 15"/>
          <p:cNvSpPr txBox="1"/>
          <p:nvPr/>
        </p:nvSpPr>
        <p:spPr>
          <a:xfrm>
            <a:off x="1917702" y="1863586"/>
            <a:ext cx="5764218" cy="369332"/>
          </a:xfrm>
          <a:prstGeom prst="rect">
            <a:avLst/>
          </a:prstGeom>
          <a:noFill/>
        </p:spPr>
        <p:txBody>
          <a:bodyPr wrap="none" rtlCol="0">
            <a:spAutoFit/>
          </a:bodyPr>
          <a:lstStyle/>
          <a:p>
            <a:r>
              <a:rPr lang="en-US" i="1" dirty="0" smtClean="0">
                <a:solidFill>
                  <a:schemeClr val="tx1">
                    <a:lumMod val="65000"/>
                    <a:lumOff val="35000"/>
                  </a:schemeClr>
                </a:solidFill>
                <a:latin typeface="+mj-lt"/>
                <a:cs typeface="Avenir Book"/>
              </a:rPr>
              <a:t>Shared ownership; informs planning ; collaborative outputs</a:t>
            </a:r>
            <a:endParaRPr lang="en-US" i="1" dirty="0">
              <a:solidFill>
                <a:schemeClr val="tx1">
                  <a:lumMod val="65000"/>
                  <a:lumOff val="35000"/>
                </a:schemeClr>
              </a:solidFill>
              <a:latin typeface="+mj-lt"/>
              <a:cs typeface="Avenir Book"/>
            </a:endParaRPr>
          </a:p>
        </p:txBody>
      </p:sp>
      <p:sp>
        <p:nvSpPr>
          <p:cNvPr id="18" name="Oval 17"/>
          <p:cNvSpPr/>
          <p:nvPr/>
        </p:nvSpPr>
        <p:spPr>
          <a:xfrm>
            <a:off x="2792248" y="6214189"/>
            <a:ext cx="254000" cy="2540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904682" y="6214189"/>
            <a:ext cx="254000" cy="254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992081" y="6150570"/>
            <a:ext cx="3159839" cy="338554"/>
          </a:xfrm>
          <a:prstGeom prst="rect">
            <a:avLst/>
          </a:prstGeom>
          <a:noFill/>
        </p:spPr>
        <p:txBody>
          <a:bodyPr wrap="none" rtlCol="0">
            <a:spAutoFit/>
          </a:bodyPr>
          <a:lstStyle/>
          <a:p>
            <a:r>
              <a:rPr lang="en-US" sz="1600" dirty="0" smtClean="0">
                <a:latin typeface="Century Gothic"/>
                <a:cs typeface="Century Gothic"/>
              </a:rPr>
              <a:t>Staff member              Student</a:t>
            </a:r>
            <a:endParaRPr lang="en-US" sz="1600" dirty="0">
              <a:latin typeface="Century Gothic"/>
              <a:cs typeface="Century Gothic"/>
            </a:endParaRPr>
          </a:p>
        </p:txBody>
      </p:sp>
      <p:sp>
        <p:nvSpPr>
          <p:cNvPr id="8" name="TextBox 7"/>
          <p:cNvSpPr txBox="1"/>
          <p:nvPr/>
        </p:nvSpPr>
        <p:spPr>
          <a:xfrm>
            <a:off x="735146" y="1123434"/>
            <a:ext cx="7907813" cy="1569660"/>
          </a:xfrm>
          <a:prstGeom prst="rect">
            <a:avLst/>
          </a:prstGeom>
          <a:noFill/>
        </p:spPr>
        <p:txBody>
          <a:bodyPr wrap="square" rtlCol="0">
            <a:spAutoFit/>
          </a:bodyPr>
          <a:lstStyle/>
          <a:p>
            <a:r>
              <a:rPr lang="en-GB" sz="1600" b="1" i="1" dirty="0">
                <a:solidFill>
                  <a:schemeClr val="bg1"/>
                </a:solidFill>
                <a:latin typeface="Century Gothic"/>
                <a:cs typeface="Century Gothic"/>
              </a:rPr>
              <a:t>Throughout the </a:t>
            </a:r>
            <a:r>
              <a:rPr lang="en-GB" sz="1600" b="1" i="1" dirty="0" smtClean="0">
                <a:solidFill>
                  <a:schemeClr val="bg1"/>
                </a:solidFill>
                <a:latin typeface="Century Gothic"/>
                <a:cs typeface="Century Gothic"/>
              </a:rPr>
              <a:t>duration </a:t>
            </a:r>
            <a:r>
              <a:rPr lang="en-GB" sz="1600" b="1" i="1" dirty="0">
                <a:solidFill>
                  <a:schemeClr val="bg1"/>
                </a:solidFill>
                <a:latin typeface="Century Gothic"/>
                <a:cs typeface="Century Gothic"/>
              </a:rPr>
              <a:t>of the </a:t>
            </a:r>
            <a:r>
              <a:rPr lang="en-GB" sz="1600" b="1" i="1" dirty="0" smtClean="0">
                <a:solidFill>
                  <a:schemeClr val="bg1"/>
                </a:solidFill>
                <a:latin typeface="Century Gothic"/>
                <a:cs typeface="Century Gothic"/>
              </a:rPr>
              <a:t>work </a:t>
            </a:r>
            <a:r>
              <a:rPr lang="en-GB" sz="1600" b="1" i="1" dirty="0">
                <a:solidFill>
                  <a:schemeClr val="bg1"/>
                </a:solidFill>
                <a:latin typeface="Century Gothic"/>
                <a:cs typeface="Century Gothic"/>
              </a:rPr>
              <a:t>students were placed in varying roles. </a:t>
            </a:r>
            <a:endParaRPr lang="en-GB" sz="1600" b="1" i="1" dirty="0" smtClean="0">
              <a:solidFill>
                <a:schemeClr val="bg1"/>
              </a:solidFill>
              <a:latin typeface="Century Gothic"/>
              <a:cs typeface="Century Gothic"/>
            </a:endParaRPr>
          </a:p>
          <a:p>
            <a:r>
              <a:rPr lang="en-GB" sz="1600" b="1" i="1" dirty="0" smtClean="0">
                <a:solidFill>
                  <a:schemeClr val="bg1"/>
                </a:solidFill>
                <a:latin typeface="Century Gothic"/>
                <a:cs typeface="Century Gothic"/>
              </a:rPr>
              <a:t>These </a:t>
            </a:r>
            <a:r>
              <a:rPr lang="en-GB" sz="1600" b="1" i="1" dirty="0">
                <a:solidFill>
                  <a:schemeClr val="bg1"/>
                </a:solidFill>
                <a:latin typeface="Century Gothic"/>
                <a:cs typeface="Century Gothic"/>
              </a:rPr>
              <a:t>were as participant and collaborator, researcher and co-designer, </a:t>
            </a:r>
            <a:endParaRPr lang="en-GB" sz="1600" b="1" i="1" dirty="0" smtClean="0">
              <a:solidFill>
                <a:schemeClr val="bg1"/>
              </a:solidFill>
              <a:latin typeface="Century Gothic"/>
              <a:cs typeface="Century Gothic"/>
            </a:endParaRPr>
          </a:p>
          <a:p>
            <a:r>
              <a:rPr lang="en-GB" sz="1600" b="1" i="1" dirty="0" smtClean="0">
                <a:solidFill>
                  <a:schemeClr val="bg1"/>
                </a:solidFill>
                <a:latin typeface="Century Gothic"/>
                <a:cs typeface="Century Gothic"/>
              </a:rPr>
              <a:t>making </a:t>
            </a:r>
            <a:r>
              <a:rPr lang="en-GB" sz="1600" b="1" i="1" dirty="0">
                <a:solidFill>
                  <a:schemeClr val="bg1"/>
                </a:solidFill>
                <a:latin typeface="Century Gothic"/>
                <a:cs typeface="Century Gothic"/>
              </a:rPr>
              <a:t>decisions alongside staff</a:t>
            </a:r>
            <a:r>
              <a:rPr lang="en-GB" sz="1600" b="1" i="1" dirty="0" smtClean="0">
                <a:solidFill>
                  <a:schemeClr val="bg1"/>
                </a:solidFill>
                <a:latin typeface="Century Gothic"/>
                <a:cs typeface="Century Gothic"/>
              </a:rPr>
              <a:t>.</a:t>
            </a:r>
          </a:p>
          <a:p>
            <a:endParaRPr lang="en-GB" sz="1600" b="1" i="1" dirty="0">
              <a:solidFill>
                <a:schemeClr val="bg1"/>
              </a:solidFill>
              <a:latin typeface="Century Gothic"/>
              <a:cs typeface="Century Gothic"/>
            </a:endParaRPr>
          </a:p>
          <a:p>
            <a:endParaRPr lang="en-GB" sz="1600" b="1" i="1" dirty="0">
              <a:solidFill>
                <a:schemeClr val="bg1"/>
              </a:solidFill>
              <a:latin typeface="Century Gothic"/>
              <a:cs typeface="Century Gothic"/>
            </a:endParaRPr>
          </a:p>
          <a:p>
            <a:endParaRPr lang="en-US" sz="1600" i="1" dirty="0">
              <a:solidFill>
                <a:schemeClr val="bg1"/>
              </a:solidFill>
              <a:latin typeface="Century Gothic"/>
              <a:cs typeface="Century Gothic"/>
            </a:endParaRPr>
          </a:p>
        </p:txBody>
      </p:sp>
    </p:spTree>
    <p:extLst>
      <p:ext uri="{BB962C8B-B14F-4D97-AF65-F5344CB8AC3E}">
        <p14:creationId xmlns:p14="http://schemas.microsoft.com/office/powerpoint/2010/main" val="303640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66"/>
            <a:ext cx="9144000" cy="6858000"/>
          </a:xfrm>
          <a:prstGeom prst="rect">
            <a:avLst/>
          </a:prstGeom>
        </p:spPr>
      </p:pic>
      <p:pic>
        <p:nvPicPr>
          <p:cNvPr id="5" name="Picture 4" descr="SScharte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1" y="-1"/>
            <a:ext cx="5775061" cy="3979333"/>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186267" y="4294112"/>
            <a:ext cx="8138804" cy="646331"/>
          </a:xfrm>
          <a:prstGeom prst="rect">
            <a:avLst/>
          </a:prstGeom>
          <a:noFill/>
          <a:effectLst/>
        </p:spPr>
        <p:txBody>
          <a:bodyPr wrap="none" rtlCol="0">
            <a:spAutoFit/>
          </a:bodyPr>
          <a:lstStyle/>
          <a:p>
            <a:r>
              <a:rPr lang="en-US" b="1" dirty="0" smtClean="0">
                <a:solidFill>
                  <a:schemeClr val="tx1">
                    <a:lumMod val="75000"/>
                    <a:lumOff val="25000"/>
                  </a:schemeClr>
                </a:solidFill>
                <a:latin typeface="Century Gothic"/>
                <a:cs typeface="Century Gothic"/>
              </a:rPr>
              <a:t>• STAFF / STUDENT CHARTER – How can we enhance our expectations of </a:t>
            </a:r>
          </a:p>
          <a:p>
            <a:r>
              <a:rPr lang="en-US" b="1" dirty="0">
                <a:solidFill>
                  <a:schemeClr val="tx1">
                    <a:lumMod val="75000"/>
                    <a:lumOff val="25000"/>
                  </a:schemeClr>
                </a:solidFill>
                <a:latin typeface="Century Gothic"/>
                <a:cs typeface="Century Gothic"/>
              </a:rPr>
              <a:t> </a:t>
            </a:r>
            <a:r>
              <a:rPr lang="en-US" b="1" dirty="0" smtClean="0">
                <a:solidFill>
                  <a:schemeClr val="tx1">
                    <a:lumMod val="75000"/>
                    <a:lumOff val="25000"/>
                  </a:schemeClr>
                </a:solidFill>
                <a:latin typeface="Century Gothic"/>
                <a:cs typeface="Century Gothic"/>
              </a:rPr>
              <a:t>  </a:t>
            </a:r>
            <a:r>
              <a:rPr lang="en-US" b="1" smtClean="0">
                <a:solidFill>
                  <a:schemeClr val="tx1">
                    <a:lumMod val="75000"/>
                    <a:lumOff val="25000"/>
                  </a:schemeClr>
                </a:solidFill>
                <a:latin typeface="Century Gothic"/>
                <a:cs typeface="Century Gothic"/>
              </a:rPr>
              <a:t>one another ?</a:t>
            </a:r>
            <a:endParaRPr lang="en-US" b="1" dirty="0">
              <a:solidFill>
                <a:schemeClr val="tx1">
                  <a:lumMod val="75000"/>
                  <a:lumOff val="25000"/>
                </a:schemeClr>
              </a:solidFill>
              <a:latin typeface="Century Gothic"/>
              <a:cs typeface="Century Gothic"/>
            </a:endParaRPr>
          </a:p>
        </p:txBody>
      </p:sp>
      <p:sp>
        <p:nvSpPr>
          <p:cNvPr id="7" name="TextBox 6"/>
          <p:cNvSpPr txBox="1"/>
          <p:nvPr/>
        </p:nvSpPr>
        <p:spPr>
          <a:xfrm>
            <a:off x="5736310" y="1219193"/>
            <a:ext cx="4143115" cy="240065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5000" b="1" i="1" dirty="0" smtClean="0">
                <a:solidFill>
                  <a:schemeClr val="tx2">
                    <a:lumMod val="75000"/>
                  </a:schemeClr>
                </a:solidFill>
                <a:latin typeface="Arial Narrow"/>
                <a:cs typeface="Arial Narrow"/>
              </a:rPr>
              <a:t>PPD</a:t>
            </a:r>
            <a:endParaRPr lang="en-US" sz="15000" b="1" i="1" dirty="0">
              <a:solidFill>
                <a:schemeClr val="tx2">
                  <a:lumMod val="75000"/>
                </a:schemeClr>
              </a:solidFill>
              <a:latin typeface="Arial Narrow"/>
              <a:cs typeface="Arial Narrow"/>
            </a:endParaRPr>
          </a:p>
        </p:txBody>
      </p:sp>
      <p:sp>
        <p:nvSpPr>
          <p:cNvPr id="8" name="TextBox 7"/>
          <p:cNvSpPr txBox="1"/>
          <p:nvPr/>
        </p:nvSpPr>
        <p:spPr>
          <a:xfrm>
            <a:off x="186267" y="5020644"/>
            <a:ext cx="8500533" cy="923330"/>
          </a:xfrm>
          <a:prstGeom prst="rect">
            <a:avLst/>
          </a:prstGeom>
          <a:noFill/>
          <a:effectLst/>
        </p:spPr>
        <p:txBody>
          <a:bodyPr wrap="square" rtlCol="0">
            <a:spAutoFit/>
          </a:bodyPr>
          <a:lstStyle/>
          <a:p>
            <a:r>
              <a:rPr lang="en-US" b="1" dirty="0" smtClean="0">
                <a:solidFill>
                  <a:schemeClr val="tx1">
                    <a:lumMod val="75000"/>
                    <a:lumOff val="25000"/>
                  </a:schemeClr>
                </a:solidFill>
                <a:latin typeface="Century Gothic"/>
                <a:cs typeface="Century Gothic"/>
              </a:rPr>
              <a:t>• ASSESSMENT &amp; FEEDBACK REVIEW</a:t>
            </a:r>
            <a:r>
              <a:rPr lang="en-US" b="1" dirty="0">
                <a:solidFill>
                  <a:schemeClr val="tx1">
                    <a:lumMod val="75000"/>
                    <a:lumOff val="25000"/>
                  </a:schemeClr>
                </a:solidFill>
                <a:latin typeface="Century Gothic"/>
                <a:cs typeface="Century Gothic"/>
              </a:rPr>
              <a:t> </a:t>
            </a:r>
            <a:r>
              <a:rPr lang="en-US" b="1" dirty="0" smtClean="0">
                <a:solidFill>
                  <a:schemeClr val="tx1">
                    <a:lumMod val="75000"/>
                    <a:lumOff val="25000"/>
                  </a:schemeClr>
                </a:solidFill>
                <a:latin typeface="Century Gothic"/>
                <a:cs typeface="Century Gothic"/>
              </a:rPr>
              <a:t>– How can we enhance the assessment</a:t>
            </a:r>
          </a:p>
          <a:p>
            <a:r>
              <a:rPr lang="en-US" b="1" dirty="0">
                <a:solidFill>
                  <a:schemeClr val="tx1">
                    <a:lumMod val="75000"/>
                    <a:lumOff val="25000"/>
                  </a:schemeClr>
                </a:solidFill>
                <a:latin typeface="Century Gothic"/>
                <a:cs typeface="Century Gothic"/>
              </a:rPr>
              <a:t>   and feedback </a:t>
            </a:r>
            <a:r>
              <a:rPr lang="en-US" b="1" dirty="0" smtClean="0">
                <a:solidFill>
                  <a:schemeClr val="tx1">
                    <a:lumMod val="75000"/>
                    <a:lumOff val="25000"/>
                  </a:schemeClr>
                </a:solidFill>
                <a:latin typeface="Century Gothic"/>
                <a:cs typeface="Century Gothic"/>
              </a:rPr>
              <a:t>experience ?</a:t>
            </a:r>
            <a:endParaRPr lang="en-US" b="1" dirty="0">
              <a:solidFill>
                <a:schemeClr val="tx1">
                  <a:lumMod val="75000"/>
                  <a:lumOff val="25000"/>
                </a:schemeClr>
              </a:solidFill>
              <a:latin typeface="Century Gothic"/>
              <a:cs typeface="Century Gothic"/>
            </a:endParaRPr>
          </a:p>
          <a:p>
            <a:endParaRPr lang="en-US" b="1" dirty="0">
              <a:solidFill>
                <a:schemeClr val="tx1">
                  <a:lumMod val="75000"/>
                  <a:lumOff val="25000"/>
                </a:schemeClr>
              </a:solidFill>
              <a:latin typeface="Century Gothic"/>
              <a:cs typeface="Century Gothic"/>
            </a:endParaRPr>
          </a:p>
        </p:txBody>
      </p:sp>
      <p:sp>
        <p:nvSpPr>
          <p:cNvPr id="10" name="TextBox 9"/>
          <p:cNvSpPr txBox="1"/>
          <p:nvPr/>
        </p:nvSpPr>
        <p:spPr>
          <a:xfrm>
            <a:off x="186267" y="5757330"/>
            <a:ext cx="7856688" cy="892552"/>
          </a:xfrm>
          <a:prstGeom prst="rect">
            <a:avLst/>
          </a:prstGeom>
          <a:noFill/>
          <a:effectLst/>
        </p:spPr>
        <p:txBody>
          <a:bodyPr wrap="none" rtlCol="0">
            <a:spAutoFit/>
          </a:bodyPr>
          <a:lstStyle/>
          <a:p>
            <a:r>
              <a:rPr lang="en-US" b="1" dirty="0">
                <a:solidFill>
                  <a:schemeClr val="tx1">
                    <a:lumMod val="75000"/>
                    <a:lumOff val="25000"/>
                  </a:schemeClr>
                </a:solidFill>
                <a:latin typeface="Century Gothic"/>
                <a:cs typeface="Century Gothic"/>
              </a:rPr>
              <a:t>• </a:t>
            </a:r>
            <a:r>
              <a:rPr lang="en-US" b="1" dirty="0" smtClean="0">
                <a:solidFill>
                  <a:schemeClr val="tx1">
                    <a:lumMod val="75000"/>
                    <a:lumOff val="25000"/>
                  </a:schemeClr>
                </a:solidFill>
                <a:latin typeface="Century Gothic"/>
                <a:cs typeface="Century Gothic"/>
              </a:rPr>
              <a:t>PPD</a:t>
            </a:r>
            <a:r>
              <a:rPr lang="en-US" b="1" dirty="0">
                <a:solidFill>
                  <a:schemeClr val="tx1">
                    <a:lumMod val="75000"/>
                    <a:lumOff val="25000"/>
                  </a:schemeClr>
                </a:solidFill>
                <a:latin typeface="Century Gothic"/>
                <a:cs typeface="Century Gothic"/>
              </a:rPr>
              <a:t> </a:t>
            </a:r>
            <a:r>
              <a:rPr lang="en-US" b="1" dirty="0" smtClean="0">
                <a:solidFill>
                  <a:schemeClr val="tx1">
                    <a:lumMod val="75000"/>
                    <a:lumOff val="25000"/>
                  </a:schemeClr>
                </a:solidFill>
                <a:latin typeface="Century Gothic"/>
                <a:cs typeface="Century Gothic"/>
              </a:rPr>
              <a:t>– How can we improve  critical reflection in relation to students </a:t>
            </a:r>
          </a:p>
          <a:p>
            <a:r>
              <a:rPr lang="en-US" b="1" dirty="0">
                <a:solidFill>
                  <a:schemeClr val="tx1">
                    <a:lumMod val="75000"/>
                    <a:lumOff val="25000"/>
                  </a:schemeClr>
                </a:solidFill>
                <a:latin typeface="Century Gothic"/>
                <a:cs typeface="Century Gothic"/>
              </a:rPr>
              <a:t> </a:t>
            </a:r>
            <a:r>
              <a:rPr lang="en-US" b="1" dirty="0" smtClean="0">
                <a:solidFill>
                  <a:schemeClr val="tx1">
                    <a:lumMod val="75000"/>
                    <a:lumOff val="25000"/>
                  </a:schemeClr>
                </a:solidFill>
                <a:latin typeface="Century Gothic"/>
                <a:cs typeface="Century Gothic"/>
              </a:rPr>
              <a:t>  professional skills ?</a:t>
            </a:r>
          </a:p>
          <a:p>
            <a:endParaRPr lang="en-US" sz="1600" b="1" dirty="0">
              <a:solidFill>
                <a:schemeClr val="tx1">
                  <a:lumMod val="75000"/>
                  <a:lumOff val="25000"/>
                </a:schemeClr>
              </a:solidFill>
              <a:latin typeface="Century Gothic"/>
              <a:cs typeface="Century Gothic"/>
            </a:endParaRPr>
          </a:p>
        </p:txBody>
      </p:sp>
      <p:sp>
        <p:nvSpPr>
          <p:cNvPr id="9" name="TextBox 8"/>
          <p:cNvSpPr txBox="1"/>
          <p:nvPr/>
        </p:nvSpPr>
        <p:spPr>
          <a:xfrm>
            <a:off x="5803900" y="3124319"/>
            <a:ext cx="1724751" cy="923330"/>
          </a:xfrm>
          <a:prstGeom prst="rect">
            <a:avLst/>
          </a:prstGeom>
          <a:noFill/>
        </p:spPr>
        <p:txBody>
          <a:bodyPr wrap="none" rtlCol="0">
            <a:spAutoFit/>
          </a:bodyPr>
          <a:lstStyle/>
          <a:p>
            <a:r>
              <a:rPr lang="en-US" dirty="0" smtClean="0">
                <a:latin typeface="Century Gothic"/>
                <a:cs typeface="Century Gothic"/>
              </a:rPr>
              <a:t>Personal </a:t>
            </a:r>
          </a:p>
          <a:p>
            <a:r>
              <a:rPr lang="en-US" dirty="0" smtClean="0">
                <a:latin typeface="Century Gothic"/>
                <a:cs typeface="Century Gothic"/>
              </a:rPr>
              <a:t>Professional </a:t>
            </a:r>
          </a:p>
          <a:p>
            <a:r>
              <a:rPr lang="en-US" dirty="0" smtClean="0">
                <a:latin typeface="Century Gothic"/>
                <a:cs typeface="Century Gothic"/>
              </a:rPr>
              <a:t>Development</a:t>
            </a:r>
            <a:endParaRPr lang="en-US" dirty="0">
              <a:latin typeface="Century Gothic"/>
              <a:cs typeface="Century Gothic"/>
            </a:endParaRPr>
          </a:p>
        </p:txBody>
      </p:sp>
    </p:spTree>
    <p:extLst>
      <p:ext uri="{BB962C8B-B14F-4D97-AF65-F5344CB8AC3E}">
        <p14:creationId xmlns:p14="http://schemas.microsoft.com/office/powerpoint/2010/main" val="1534275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p:cNvGrpSpPr>
            <a:grpSpLocks/>
          </p:cNvGrpSpPr>
          <p:nvPr/>
        </p:nvGrpSpPr>
        <p:grpSpPr bwMode="auto">
          <a:xfrm>
            <a:off x="1073149" y="270933"/>
            <a:ext cx="7111375" cy="5601230"/>
            <a:chOff x="1691" y="2044"/>
            <a:chExt cx="8699" cy="6413"/>
          </a:xfrm>
        </p:grpSpPr>
        <p:sp>
          <p:nvSpPr>
            <p:cNvPr id="5" name="Text Box 2"/>
            <p:cNvSpPr txBox="1">
              <a:spLocks/>
            </p:cNvSpPr>
            <p:nvPr/>
          </p:nvSpPr>
          <p:spPr bwMode="auto">
            <a:xfrm>
              <a:off x="2779" y="2470"/>
              <a:ext cx="3000" cy="2506"/>
            </a:xfrm>
            <a:prstGeom prst="rect">
              <a:avLst/>
            </a:prstGeom>
            <a:solidFill>
              <a:srgbClr val="D8D8D8"/>
            </a:solidFill>
            <a:ln w="0" cap="rnd">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GB" sz="1000" b="1" i="0" u="none" strike="noStrike" cap="none" normalizeH="0" baseline="0" dirty="0" smtClean="0">
                <a:ln>
                  <a:noFill/>
                </a:ln>
                <a:solidFill>
                  <a:schemeClr val="tx1"/>
                </a:solidFill>
                <a:effectLst/>
                <a:latin typeface="Calibri" charset="0"/>
                <a:ea typeface="ＭＳ Ｐゴシック"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000" b="1" i="0" u="none" strike="noStrike" cap="none" normalizeH="0" baseline="0" dirty="0" smtClean="0">
                  <a:ln>
                    <a:noFill/>
                  </a:ln>
                  <a:solidFill>
                    <a:schemeClr val="tx1"/>
                  </a:solidFill>
                  <a:effectLst/>
                  <a:latin typeface="Calibri" charset="0"/>
                  <a:ea typeface="ＭＳ Ｐゴシック" charset="0"/>
                </a:rPr>
                <a:t>STUDENTS </a:t>
              </a:r>
              <a:r>
                <a:rPr kumimoji="0" lang="en-GB" sz="1000" b="1" i="0" u="none" strike="noStrike" cap="none" normalizeH="0" baseline="0" dirty="0">
                  <a:ln>
                    <a:noFill/>
                  </a:ln>
                  <a:solidFill>
                    <a:schemeClr val="tx1"/>
                  </a:solidFill>
                  <a:effectLst/>
                  <a:latin typeface="Calibri" charset="0"/>
                  <a:ea typeface="ＭＳ Ｐゴシック" charset="0"/>
                </a:rPr>
                <a:t>AS EVALUATORS OF THEIR HE EXPERIENCE (THE STUDENT VOICE)</a:t>
              </a:r>
              <a:r>
                <a:rPr kumimoji="0" lang="en-GB" sz="900" b="0" i="0" u="none" strike="noStrike" cap="none" normalizeH="0" baseline="0" dirty="0">
                  <a:ln>
                    <a:noFill/>
                  </a:ln>
                  <a:solidFill>
                    <a:srgbClr val="4F7FBC"/>
                  </a:solidFill>
                  <a:effectLst/>
                  <a:latin typeface="Calibri" charset="0"/>
                  <a:ea typeface="ＭＳ Ｐゴシック" charset="0"/>
                </a:rPr>
                <a:t>                   </a:t>
              </a:r>
              <a:r>
                <a:rPr kumimoji="0" lang="en-GB" sz="900" b="0" i="0" u="none" strike="noStrike" cap="none" normalizeH="0" baseline="0" dirty="0">
                  <a:ln>
                    <a:noFill/>
                  </a:ln>
                  <a:solidFill>
                    <a:schemeClr val="tx1"/>
                  </a:solidFill>
                  <a:effectLst/>
                  <a:latin typeface="Calibri" charset="0"/>
                  <a:ea typeface="ＭＳ Ｐゴシック" charset="0"/>
                </a:rPr>
                <a:t>Students offer feedback, views and opinions and are listened to on an institutional basis, in order to build an evidence-base as a basis for enhancement and change. Decisions for action tend to be taken at subject and/or institutional level.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8" name="Text Box 3"/>
            <p:cNvSpPr txBox="1">
              <a:spLocks/>
            </p:cNvSpPr>
            <p:nvPr/>
          </p:nvSpPr>
          <p:spPr bwMode="auto">
            <a:xfrm>
              <a:off x="6366" y="2472"/>
              <a:ext cx="3024" cy="2493"/>
            </a:xfrm>
            <a:prstGeom prst="rect">
              <a:avLst/>
            </a:prstGeom>
            <a:solidFill>
              <a:srgbClr val="D8D8D8"/>
            </a:solidFill>
            <a:ln w="0" cap="rnd">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GB" sz="1000" b="1" i="0" u="none" strike="noStrike" cap="none" normalizeH="0" baseline="0" dirty="0" smtClean="0">
                <a:ln>
                  <a:noFill/>
                </a:ln>
                <a:solidFill>
                  <a:schemeClr val="tx1"/>
                </a:solidFill>
                <a:effectLst/>
                <a:latin typeface="Calibri" charset="0"/>
                <a:ea typeface="ＭＳ Ｐゴシック"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000" b="1" i="0" u="none" strike="noStrike" cap="none" normalizeH="0" baseline="0" dirty="0" smtClean="0">
                  <a:ln>
                    <a:noFill/>
                  </a:ln>
                  <a:solidFill>
                    <a:schemeClr val="tx1"/>
                  </a:solidFill>
                  <a:effectLst/>
                  <a:latin typeface="Calibri" charset="0"/>
                  <a:ea typeface="ＭＳ Ｐゴシック" charset="0"/>
                </a:rPr>
                <a:t>STUDENTS </a:t>
              </a:r>
              <a:r>
                <a:rPr kumimoji="0" lang="en-GB" sz="1000" b="1" i="0" u="none" strike="noStrike" cap="none" normalizeH="0" baseline="0" dirty="0">
                  <a:ln>
                    <a:noFill/>
                  </a:ln>
                  <a:solidFill>
                    <a:schemeClr val="tx1"/>
                  </a:solidFill>
                  <a:effectLst/>
                  <a:latin typeface="Calibri" charset="0"/>
                  <a:ea typeface="ＭＳ Ｐゴシック" charset="0"/>
                </a:rPr>
                <a:t>AS PARTICIPANTS IN DECISION-MAKING PROCESSES</a:t>
              </a:r>
              <a:r>
                <a:rPr kumimoji="0" lang="en-GB" sz="900" b="1" i="0" u="none" strike="noStrike" cap="none" normalizeH="0" baseline="0" dirty="0">
                  <a:ln>
                    <a:noFill/>
                  </a:ln>
                  <a:solidFill>
                    <a:schemeClr val="tx1"/>
                  </a:solidFill>
                  <a:effectLst/>
                  <a:latin typeface="Calibri" charset="0"/>
                  <a:ea typeface="ＭＳ Ｐゴシック" charset="0"/>
                </a:rPr>
                <a:t>    </a:t>
              </a:r>
              <a:r>
                <a:rPr kumimoji="0" lang="en-GB" sz="900" b="0" i="0" u="none" strike="noStrike" cap="none" normalizeH="0" baseline="0" dirty="0">
                  <a:ln>
                    <a:noFill/>
                  </a:ln>
                  <a:solidFill>
                    <a:schemeClr val="tx1"/>
                  </a:solidFill>
                  <a:effectLst/>
                  <a:latin typeface="Calibri" charset="0"/>
                  <a:ea typeface="ＭＳ Ｐゴシック" charset="0"/>
                </a:rPr>
                <a:t>Students engage in institutional decision- making, in order to influence enhancement and change. Decisions for action tend to be taken collaboratively with staff and students.</a:t>
              </a:r>
              <a:endParaRPr kumimoji="0" lang="en-GB" sz="900" b="1" i="0" u="none" strike="noStrike" cap="none" normalizeH="0" baseline="0" dirty="0">
                <a:ln>
                  <a:noFill/>
                </a:ln>
                <a:solidFill>
                  <a:schemeClr val="tx1"/>
                </a:solidFill>
                <a:effectLst/>
                <a:latin typeface="Calibri"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9" name="Text Box 4"/>
            <p:cNvSpPr txBox="1">
              <a:spLocks/>
            </p:cNvSpPr>
            <p:nvPr/>
          </p:nvSpPr>
          <p:spPr bwMode="auto">
            <a:xfrm>
              <a:off x="2778" y="5665"/>
              <a:ext cx="2998" cy="2386"/>
            </a:xfrm>
            <a:prstGeom prst="rect">
              <a:avLst/>
            </a:prstGeom>
            <a:solidFill>
              <a:srgbClr val="D8D8D8"/>
            </a:solidFill>
            <a:ln w="0" cap="rnd">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GB" sz="1000" b="1" i="0" u="none" strike="noStrike" cap="none" normalizeH="0" baseline="0" dirty="0" smtClean="0">
                <a:ln>
                  <a:noFill/>
                </a:ln>
                <a:solidFill>
                  <a:schemeClr val="tx1"/>
                </a:solidFill>
                <a:effectLst/>
                <a:latin typeface="Calibri" charset="0"/>
                <a:ea typeface="ＭＳ Ｐゴシック"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000" b="1" i="0" u="none" strike="noStrike" cap="none" normalizeH="0" baseline="0" dirty="0" smtClean="0">
                  <a:ln>
                    <a:noFill/>
                  </a:ln>
                  <a:solidFill>
                    <a:schemeClr val="tx1"/>
                  </a:solidFill>
                  <a:effectLst/>
                  <a:latin typeface="Calibri" charset="0"/>
                  <a:ea typeface="ＭＳ Ｐゴシック" charset="0"/>
                </a:rPr>
                <a:t>STUDENTS </a:t>
              </a:r>
              <a:r>
                <a:rPr kumimoji="0" lang="en-GB" sz="1000" b="1" i="0" u="none" strike="noStrike" cap="none" normalizeH="0" baseline="0" dirty="0">
                  <a:ln>
                    <a:noFill/>
                  </a:ln>
                  <a:solidFill>
                    <a:schemeClr val="tx1"/>
                  </a:solidFill>
                  <a:effectLst/>
                  <a:latin typeface="Calibri" charset="0"/>
                  <a:ea typeface="ＭＳ Ｐゴシック" charset="0"/>
                </a:rPr>
                <a:t>AS PARTNERS, CO- CREATORS AND EXPERTS     </a:t>
              </a:r>
              <a:r>
                <a:rPr kumimoji="0" lang="en-GB" sz="900" b="0" i="0" u="none" strike="noStrike" cap="none" normalizeH="0" baseline="0" dirty="0">
                  <a:ln>
                    <a:noFill/>
                  </a:ln>
                  <a:solidFill>
                    <a:schemeClr val="tx1"/>
                  </a:solidFill>
                  <a:effectLst/>
                  <a:latin typeface="Calibri" charset="0"/>
                  <a:ea typeface="ＭＳ Ｐゴシック" charset="0"/>
                </a:rPr>
                <a:t>Students are collaborative partners in curriculum provision and professional development, in order to enhance staff and student learning. Decisions for action tend to be taken at subject and/or institutional level.</a:t>
              </a:r>
              <a:endParaRPr kumimoji="0" lang="en-GB" sz="1000" b="1" i="0" u="none" strike="noStrike" cap="none" normalizeH="0" baseline="0" dirty="0">
                <a:ln>
                  <a:noFill/>
                </a:ln>
                <a:solidFill>
                  <a:schemeClr val="tx1"/>
                </a:solidFill>
                <a:effectLst/>
                <a:latin typeface="Calibri"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0" name="Text Box 5"/>
            <p:cNvSpPr txBox="1">
              <a:spLocks/>
            </p:cNvSpPr>
            <p:nvPr/>
          </p:nvSpPr>
          <p:spPr bwMode="auto">
            <a:xfrm>
              <a:off x="6372" y="5658"/>
              <a:ext cx="3052" cy="2385"/>
            </a:xfrm>
            <a:prstGeom prst="rect">
              <a:avLst/>
            </a:prstGeom>
            <a:solidFill>
              <a:srgbClr val="D8D8D8"/>
            </a:solidFill>
            <a:ln w="0" cap="rnd">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GB" sz="1000" b="1" i="0" u="none" strike="noStrike" cap="none" normalizeH="0" baseline="0" dirty="0" smtClean="0">
                <a:ln>
                  <a:noFill/>
                </a:ln>
                <a:solidFill>
                  <a:schemeClr val="tx1"/>
                </a:solidFill>
                <a:effectLst/>
                <a:latin typeface="Calibri" charset="0"/>
                <a:ea typeface="ＭＳ Ｐゴシック"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000" b="1" i="0" u="none" strike="noStrike" cap="none" normalizeH="0" baseline="0" dirty="0" smtClean="0">
                  <a:ln>
                    <a:noFill/>
                  </a:ln>
                  <a:solidFill>
                    <a:schemeClr val="tx1"/>
                  </a:solidFill>
                  <a:effectLst/>
                  <a:latin typeface="Calibri" charset="0"/>
                  <a:ea typeface="ＭＳ Ｐゴシック" charset="0"/>
                </a:rPr>
                <a:t>STUDENTS </a:t>
              </a:r>
              <a:r>
                <a:rPr kumimoji="0" lang="en-GB" sz="1000" b="1" i="0" u="none" strike="noStrike" cap="none" normalizeH="0" baseline="0" dirty="0">
                  <a:ln>
                    <a:noFill/>
                  </a:ln>
                  <a:solidFill>
                    <a:schemeClr val="tx1"/>
                  </a:solidFill>
                  <a:effectLst/>
                  <a:latin typeface="Calibri" charset="0"/>
                  <a:ea typeface="ＭＳ Ｐゴシック" charset="0"/>
                </a:rPr>
                <a:t>AS AGENTS FOR </a:t>
              </a:r>
              <a:r>
                <a:rPr kumimoji="0" lang="en-GB" sz="1000" b="1" i="0" u="none" strike="noStrike" cap="none" normalizeH="0" baseline="0" dirty="0" smtClean="0">
                  <a:ln>
                    <a:noFill/>
                  </a:ln>
                  <a:solidFill>
                    <a:schemeClr val="tx1"/>
                  </a:solidFill>
                  <a:effectLst/>
                  <a:latin typeface="Calibri" charset="0"/>
                  <a:ea typeface="ＭＳ Ｐゴシック" charset="0"/>
                </a:rPr>
                <a:t>CHANGE                                </a:t>
              </a:r>
              <a:r>
                <a:rPr kumimoji="0" lang="en-GB" sz="900" b="0" i="0" u="none" strike="noStrike" cap="none" normalizeH="0" baseline="0" dirty="0">
                  <a:ln>
                    <a:noFill/>
                  </a:ln>
                  <a:solidFill>
                    <a:schemeClr val="tx1"/>
                  </a:solidFill>
                  <a:effectLst/>
                  <a:latin typeface="Calibri" charset="0"/>
                  <a:ea typeface="ＭＳ Ｐゴシック" charset="0"/>
                </a:rPr>
                <a:t>Students are collaborative partners in pedagogic knowledge acquisition and professional development, with the purpose of bringing about change. Decisions for action tend to be</a:t>
              </a:r>
              <a:r>
                <a:rPr kumimoji="0" lang="en-GB" sz="900" b="0" i="0" u="none" strike="noStrike" cap="none" normalizeH="0" baseline="0" dirty="0">
                  <a:ln>
                    <a:noFill/>
                  </a:ln>
                  <a:solidFill>
                    <a:schemeClr val="tx1"/>
                  </a:solidFill>
                  <a:effectLst/>
                  <a:latin typeface="Gill Sans MT" charset="0"/>
                  <a:ea typeface="ＭＳ Ｐゴシック" charset="0"/>
                </a:rPr>
                <a:t> promoted by students and engaged with at subject and/or institutional level</a:t>
              </a:r>
              <a:r>
                <a:rPr kumimoji="0" lang="en-GB" sz="900" b="0" i="0" u="none" strike="noStrike" cap="none" normalizeH="0" baseline="0" dirty="0">
                  <a:ln>
                    <a:noFill/>
                  </a:ln>
                  <a:solidFill>
                    <a:schemeClr val="tx1"/>
                  </a:solidFill>
                  <a:effectLst/>
                  <a:latin typeface="Gill Sans MT,Italic" charset="0"/>
                  <a:ea typeface="ＭＳ Ｐゴシック" charset="0"/>
                </a:rPr>
                <a:t>.</a:t>
              </a:r>
              <a:endParaRPr kumimoji="0" lang="en-GB" sz="1000" b="1" i="0" u="none" strike="noStrike" cap="none" normalizeH="0" baseline="0" dirty="0">
                <a:ln>
                  <a:noFill/>
                </a:ln>
                <a:solidFill>
                  <a:schemeClr val="tx1"/>
                </a:solidFill>
                <a:effectLst/>
                <a:latin typeface="Calibri"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1" name="Text Box 6"/>
            <p:cNvSpPr txBox="1">
              <a:spLocks/>
            </p:cNvSpPr>
            <p:nvPr/>
          </p:nvSpPr>
          <p:spPr bwMode="auto">
            <a:xfrm>
              <a:off x="4745" y="2044"/>
              <a:ext cx="2622" cy="533"/>
            </a:xfrm>
            <a:prstGeom prst="rect">
              <a:avLst/>
            </a:prstGeom>
            <a:solidFill>
              <a:srgbClr val="7F7F7F"/>
            </a:solidFill>
            <a:ln>
              <a:noFill/>
            </a:ln>
            <a:extLst>
              <a:ext uri="{91240B29-F687-4f45-9708-019B960494DF}">
                <a14:hiddenLine xmlns:a14="http://schemas.microsoft.com/office/drawing/2010/main" xmlns="" w="0" cap="rnd">
                  <a:solidFill>
                    <a:srgbClr val="000000"/>
                  </a:solidFill>
                  <a:miter lim="800000"/>
                  <a:headEnd/>
                  <a:tailEnd/>
                </a14:hiddenLine>
              </a:ext>
            </a:extLst>
          </p:spPr>
          <p:txBody>
            <a:bodyPr vert="horz" wrap="non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a:ln>
                    <a:noFill/>
                  </a:ln>
                  <a:solidFill>
                    <a:schemeClr val="tx1"/>
                  </a:solidFill>
                  <a:effectLst/>
                  <a:latin typeface="Calibri" charset="0"/>
                  <a:ea typeface="ÇlÇr ñæí©" charset="0"/>
                </a:rPr>
                <a:t>EMPHASIS ON THE STUDENT VOICE</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2" name="Text Box 7"/>
            <p:cNvSpPr txBox="1">
              <a:spLocks/>
            </p:cNvSpPr>
            <p:nvPr/>
          </p:nvSpPr>
          <p:spPr bwMode="auto">
            <a:xfrm>
              <a:off x="4453" y="7924"/>
              <a:ext cx="3181" cy="533"/>
            </a:xfrm>
            <a:prstGeom prst="rect">
              <a:avLst/>
            </a:prstGeom>
            <a:solidFill>
              <a:srgbClr val="7F7F7F"/>
            </a:solidFill>
            <a:ln>
              <a:noFill/>
            </a:ln>
            <a:extLst>
              <a:ext uri="{91240B29-F687-4f45-9708-019B960494DF}">
                <a14:hiddenLine xmlns:a14="http://schemas.microsoft.com/office/drawing/2010/main" xmlns="" w="0" cap="rnd">
                  <a:solidFill>
                    <a:srgbClr val="000000"/>
                  </a:solidFill>
                  <a:miter lim="800000"/>
                  <a:headEnd/>
                  <a:tailEnd/>
                </a14:hiddenLine>
              </a:ext>
            </a:extLst>
          </p:spPr>
          <p:txBody>
            <a:bodyPr vert="horz" wrap="non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a:ln>
                    <a:noFill/>
                  </a:ln>
                  <a:solidFill>
                    <a:schemeClr val="tx1"/>
                  </a:solidFill>
                  <a:effectLst/>
                  <a:latin typeface="Calibri" charset="0"/>
                  <a:ea typeface="ÇlÇr ñæí©" charset="0"/>
                </a:rPr>
                <a:t>EMPHASIS ON THE STUDENT ENGAGEMENT</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4" name="Text Box 8"/>
            <p:cNvSpPr txBox="1">
              <a:spLocks/>
            </p:cNvSpPr>
            <p:nvPr/>
          </p:nvSpPr>
          <p:spPr bwMode="auto">
            <a:xfrm>
              <a:off x="9223" y="4720"/>
              <a:ext cx="1167" cy="1159"/>
            </a:xfrm>
            <a:prstGeom prst="rect">
              <a:avLst/>
            </a:prstGeom>
            <a:solidFill>
              <a:srgbClr val="7F7F7F"/>
            </a:solidFill>
            <a:ln>
              <a:noFill/>
            </a:ln>
            <a:extLst>
              <a:ext uri="{91240B29-F687-4f45-9708-019B960494DF}">
                <a14:hiddenLine xmlns:a14="http://schemas.microsoft.com/office/drawing/2010/main" xmlns="" w="0" cap="rnd">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a:ln>
                    <a:noFill/>
                  </a:ln>
                  <a:solidFill>
                    <a:schemeClr val="tx1"/>
                  </a:solidFill>
                  <a:effectLst/>
                  <a:latin typeface="Calibri" charset="0"/>
                  <a:ea typeface="ÇlÇr ñæí©" charset="0"/>
                </a:rPr>
                <a:t>EMPHASIS ON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a:ln>
                    <a:noFill/>
                  </a:ln>
                  <a:solidFill>
                    <a:schemeClr val="tx1"/>
                  </a:solidFill>
                  <a:effectLst/>
                  <a:latin typeface="Calibri" charset="0"/>
                  <a:ea typeface="ÇlÇr ñæí©" charset="0"/>
                </a:rPr>
                <a:t>STUDENT AS DRIVER</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5" name="Text Box 9"/>
            <p:cNvSpPr txBox="1">
              <a:spLocks/>
            </p:cNvSpPr>
            <p:nvPr/>
          </p:nvSpPr>
          <p:spPr bwMode="auto">
            <a:xfrm>
              <a:off x="1691" y="4744"/>
              <a:ext cx="1215" cy="1173"/>
            </a:xfrm>
            <a:prstGeom prst="rect">
              <a:avLst/>
            </a:prstGeom>
            <a:solidFill>
              <a:srgbClr val="7F7F7F"/>
            </a:solidFill>
            <a:ln>
              <a:noFill/>
            </a:ln>
            <a:extLst>
              <a:ext uri="{91240B29-F687-4f45-9708-019B960494DF}">
                <a14:hiddenLine xmlns:a14="http://schemas.microsoft.com/office/drawing/2010/main" xmlns="" w="0" cap="rnd">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a:ln>
                    <a:noFill/>
                  </a:ln>
                  <a:solidFill>
                    <a:schemeClr val="tx1"/>
                  </a:solidFill>
                  <a:effectLst/>
                  <a:latin typeface="Calibri" charset="0"/>
                  <a:ea typeface="ÇlÇr ñæí©" charset="0"/>
                </a:rPr>
                <a:t>EMPHASIS ON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a:ln>
                    <a:noFill/>
                  </a:ln>
                  <a:solidFill>
                    <a:schemeClr val="tx1"/>
                  </a:solidFill>
                  <a:effectLst/>
                  <a:latin typeface="Calibri" charset="0"/>
                  <a:ea typeface="ÇlÇr ñæí©" charset="0"/>
                </a:rPr>
                <a:t>UNIVERSITY AS DRIVER</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6" name="Text Box 10"/>
            <p:cNvSpPr txBox="1">
              <a:spLocks/>
            </p:cNvSpPr>
            <p:nvPr/>
          </p:nvSpPr>
          <p:spPr bwMode="auto">
            <a:xfrm>
              <a:off x="5431" y="4774"/>
              <a:ext cx="1287" cy="1067"/>
            </a:xfrm>
            <a:prstGeom prst="rect">
              <a:avLst/>
            </a:prstGeom>
            <a:solidFill>
              <a:srgbClr val="FFFFFF"/>
            </a:solidFill>
            <a:ln w="0" cap="rnd">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Calibri" charset="0"/>
                  <a:ea typeface="ÇlÇr ñæí©" charset="0"/>
                </a:rPr>
                <a:t>Integrating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Calibri" charset="0"/>
                  <a:ea typeface="ÇlÇr ñæí©" charset="0"/>
                </a:rPr>
                <a:t>students into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Calibri" charset="0"/>
                  <a:ea typeface="ÇlÇr ñæí©" charset="0"/>
                </a:rPr>
                <a:t>educational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Calibri" charset="0"/>
                  <a:ea typeface="ÇlÇr ñæí©" charset="0"/>
                </a:rPr>
                <a:t>change</a:t>
              </a:r>
              <a:endParaRPr kumimoji="0" lang="en-US" sz="2400" b="0" i="0" u="none" strike="noStrike" cap="none" normalizeH="0" baseline="0">
                <a:ln>
                  <a:noFill/>
                </a:ln>
                <a:solidFill>
                  <a:schemeClr val="tx1"/>
                </a:solidFill>
                <a:effectLst/>
                <a:latin typeface="Arial" charset="0"/>
                <a:ea typeface="ＭＳ Ｐゴシック" charset="0"/>
              </a:endParaRPr>
            </a:p>
          </p:txBody>
        </p:sp>
      </p:grpSp>
      <p:sp>
        <p:nvSpPr>
          <p:cNvPr id="17" name="TextBox 16"/>
          <p:cNvSpPr txBox="1"/>
          <p:nvPr/>
        </p:nvSpPr>
        <p:spPr>
          <a:xfrm>
            <a:off x="1314399" y="6084500"/>
            <a:ext cx="5092334" cy="276999"/>
          </a:xfrm>
          <a:prstGeom prst="rect">
            <a:avLst/>
          </a:prstGeom>
          <a:noFill/>
        </p:spPr>
        <p:txBody>
          <a:bodyPr wrap="none" rtlCol="0">
            <a:spAutoFit/>
          </a:bodyPr>
          <a:lstStyle/>
          <a:p>
            <a:r>
              <a:rPr lang="en-US" sz="1200" dirty="0"/>
              <a:t> A theoretical model for students as change agents (Dunne and </a:t>
            </a:r>
            <a:r>
              <a:rPr lang="en-US" sz="1200" dirty="0" err="1"/>
              <a:t>Zandstra</a:t>
            </a:r>
            <a:r>
              <a:rPr lang="en-US" sz="1200" dirty="0"/>
              <a:t> 2011)</a:t>
            </a:r>
            <a:r>
              <a:rPr lang="en-GB" sz="1200" dirty="0"/>
              <a:t> </a:t>
            </a:r>
            <a:endParaRPr lang="en-US" sz="1200" dirty="0"/>
          </a:p>
        </p:txBody>
      </p:sp>
      <p:sp>
        <p:nvSpPr>
          <p:cNvPr id="3" name="TextBox 2"/>
          <p:cNvSpPr txBox="1"/>
          <p:nvPr/>
        </p:nvSpPr>
        <p:spPr>
          <a:xfrm>
            <a:off x="263318" y="966174"/>
            <a:ext cx="1803085" cy="646331"/>
          </a:xfrm>
          <a:prstGeom prst="rect">
            <a:avLst/>
          </a:prstGeom>
          <a:noFill/>
        </p:spPr>
        <p:txBody>
          <a:bodyPr wrap="none" rtlCol="0">
            <a:spAutoFit/>
          </a:bodyPr>
          <a:lstStyle/>
          <a:p>
            <a:r>
              <a:rPr lang="en-US" dirty="0" smtClean="0"/>
              <a:t>Representation</a:t>
            </a:r>
          </a:p>
          <a:p>
            <a:r>
              <a:rPr lang="en-US" dirty="0" smtClean="0"/>
              <a:t>And Consultation</a:t>
            </a:r>
            <a:endParaRPr lang="en-US" dirty="0"/>
          </a:p>
        </p:txBody>
      </p:sp>
      <p:sp>
        <p:nvSpPr>
          <p:cNvPr id="6" name="Right Arrow 5"/>
          <p:cNvSpPr/>
          <p:nvPr/>
        </p:nvSpPr>
        <p:spPr>
          <a:xfrm>
            <a:off x="0" y="5012265"/>
            <a:ext cx="1945508" cy="9636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744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66"/>
            <a:ext cx="9144000" cy="6858000"/>
          </a:xfrm>
          <a:prstGeom prst="rect">
            <a:avLst/>
          </a:prstGeom>
        </p:spPr>
      </p:pic>
      <p:sp>
        <p:nvSpPr>
          <p:cNvPr id="11" name="TextBox 10"/>
          <p:cNvSpPr txBox="1"/>
          <p:nvPr/>
        </p:nvSpPr>
        <p:spPr>
          <a:xfrm>
            <a:off x="948267" y="795867"/>
            <a:ext cx="7382933" cy="6032421"/>
          </a:xfrm>
          <a:prstGeom prst="rect">
            <a:avLst/>
          </a:prstGeom>
          <a:noFill/>
        </p:spPr>
        <p:txBody>
          <a:bodyPr wrap="square" rtlCol="0">
            <a:spAutoFit/>
          </a:bodyPr>
          <a:lstStyle/>
          <a:p>
            <a:r>
              <a:rPr lang="en-GB" sz="2400" dirty="0" smtClean="0">
                <a:solidFill>
                  <a:schemeClr val="bg1"/>
                </a:solidFill>
                <a:latin typeface="Century Gothic"/>
                <a:cs typeface="Century Gothic"/>
              </a:rPr>
              <a:t>Trust:</a:t>
            </a:r>
          </a:p>
          <a:p>
            <a:r>
              <a:rPr lang="en-GB" dirty="0" smtClean="0">
                <a:solidFill>
                  <a:schemeClr val="bg1"/>
                </a:solidFill>
                <a:latin typeface="Century Gothic"/>
                <a:cs typeface="Century Gothic"/>
              </a:rPr>
              <a:t>Developed through project work benefitting the work and learning of both student and staff member.</a:t>
            </a:r>
          </a:p>
          <a:p>
            <a:endParaRPr lang="en-GB" dirty="0">
              <a:solidFill>
                <a:schemeClr val="bg1"/>
              </a:solidFill>
              <a:latin typeface="Century Gothic"/>
              <a:cs typeface="Century Gothic"/>
            </a:endParaRPr>
          </a:p>
          <a:p>
            <a:r>
              <a:rPr lang="en-GB" dirty="0" smtClean="0">
                <a:solidFill>
                  <a:schemeClr val="bg1"/>
                </a:solidFill>
                <a:latin typeface="Century Gothic"/>
                <a:cs typeface="Century Gothic"/>
              </a:rPr>
              <a:t>Developed through informal working and open ended discussion positively embracing new outcomes rather than expected outputs.</a:t>
            </a:r>
          </a:p>
          <a:p>
            <a:endParaRPr lang="en-GB" dirty="0">
              <a:solidFill>
                <a:schemeClr val="bg1"/>
              </a:solidFill>
              <a:latin typeface="Century Gothic"/>
              <a:cs typeface="Century Gothic"/>
            </a:endParaRPr>
          </a:p>
          <a:p>
            <a:r>
              <a:rPr lang="en-GB" dirty="0" smtClean="0">
                <a:solidFill>
                  <a:schemeClr val="bg1"/>
                </a:solidFill>
                <a:latin typeface="Century Gothic"/>
                <a:cs typeface="Century Gothic"/>
              </a:rPr>
              <a:t>Developed through dialogue that values every person’s input.</a:t>
            </a:r>
          </a:p>
          <a:p>
            <a:endParaRPr lang="en-GB" dirty="0">
              <a:solidFill>
                <a:schemeClr val="bg1"/>
              </a:solidFill>
              <a:latin typeface="Century Gothic"/>
              <a:cs typeface="Century Gothic"/>
            </a:endParaRPr>
          </a:p>
          <a:p>
            <a:r>
              <a:rPr lang="en-GB" dirty="0" smtClean="0">
                <a:solidFill>
                  <a:schemeClr val="bg1"/>
                </a:solidFill>
                <a:latin typeface="Century Gothic"/>
                <a:cs typeface="Century Gothic"/>
              </a:rPr>
              <a:t>Developed through recognising publicly every person’s contribution.</a:t>
            </a:r>
          </a:p>
          <a:p>
            <a:endParaRPr lang="en-GB" dirty="0">
              <a:solidFill>
                <a:schemeClr val="bg1"/>
              </a:solidFill>
              <a:latin typeface="Century Gothic"/>
              <a:cs typeface="Century Gothic"/>
            </a:endParaRPr>
          </a:p>
          <a:p>
            <a:r>
              <a:rPr lang="en-GB" dirty="0" smtClean="0">
                <a:solidFill>
                  <a:schemeClr val="bg1"/>
                </a:solidFill>
                <a:latin typeface="Century Gothic"/>
                <a:cs typeface="Century Gothic"/>
              </a:rPr>
              <a:t>Developed through consistent and transparent communication of process.</a:t>
            </a:r>
          </a:p>
          <a:p>
            <a:endParaRPr lang="en-GB" dirty="0">
              <a:solidFill>
                <a:schemeClr val="bg1"/>
              </a:solidFill>
              <a:latin typeface="Century Gothic"/>
              <a:cs typeface="Century Gothic"/>
            </a:endParaRPr>
          </a:p>
          <a:p>
            <a:r>
              <a:rPr lang="en-GB" dirty="0" smtClean="0">
                <a:solidFill>
                  <a:schemeClr val="bg1"/>
                </a:solidFill>
                <a:latin typeface="Century Gothic"/>
                <a:cs typeface="Century Gothic"/>
              </a:rPr>
              <a:t>Developed through student mentoring and experiential learning of working collaboratively prior to critical events such as ILR.</a:t>
            </a:r>
          </a:p>
          <a:p>
            <a:endParaRPr lang="en-GB" dirty="0">
              <a:solidFill>
                <a:schemeClr val="bg1"/>
              </a:solidFill>
              <a:latin typeface="Century Gothic"/>
              <a:cs typeface="Century Gothic"/>
            </a:endParaRPr>
          </a:p>
          <a:p>
            <a:endParaRPr lang="en-GB" sz="2400" dirty="0" smtClean="0">
              <a:solidFill>
                <a:schemeClr val="bg1"/>
              </a:solidFill>
            </a:endParaRPr>
          </a:p>
          <a:p>
            <a:endParaRPr lang="en-GB" sz="1400" dirty="0" smtClean="0"/>
          </a:p>
        </p:txBody>
      </p:sp>
    </p:spTree>
    <p:extLst>
      <p:ext uri="{BB962C8B-B14F-4D97-AF65-F5344CB8AC3E}">
        <p14:creationId xmlns:p14="http://schemas.microsoft.com/office/powerpoint/2010/main" val="1577848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4119</TotalTime>
  <Words>1993</Words>
  <Application>Microsoft Office PowerPoint</Application>
  <PresentationFormat>On-screen Show (4:3)</PresentationFormat>
  <Paragraphs>223</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Arial Black</vt:lpstr>
      <vt:lpstr>Arial Narrow</vt:lpstr>
      <vt:lpstr>Avenir Book</vt:lpstr>
      <vt:lpstr>Avenir Light</vt:lpstr>
      <vt:lpstr>Calibri</vt:lpstr>
      <vt:lpstr>Century Gothic</vt:lpstr>
      <vt:lpstr>ÇlÇr ñæí©</vt:lpstr>
      <vt:lpstr>Gill Sans MT</vt:lpstr>
      <vt:lpstr>Gill Sans MT,Italic</vt:lpstr>
      <vt:lpstr>ＭＳ Ｐゴシック</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Robert Gordon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as researchers - Developing confidence and trust</dc:title>
  <dc:creator>Gray’s School of Art, Robert Gordon University</dc:creator>
  <cp:lastModifiedBy>Oonagh Holland</cp:lastModifiedBy>
  <cp:revision>109</cp:revision>
  <cp:lastPrinted>2016-10-18T03:19:47Z</cp:lastPrinted>
  <dcterms:created xsi:type="dcterms:W3CDTF">2016-02-14T17:01:42Z</dcterms:created>
  <dcterms:modified xsi:type="dcterms:W3CDTF">2018-04-12T09:20:01Z</dcterms:modified>
</cp:coreProperties>
</file>