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702" r:id="rId5"/>
    <p:sldMasterId id="2147483685" r:id="rId6"/>
    <p:sldMasterId id="2147483684" r:id="rId7"/>
    <p:sldMasterId id="2147483686" r:id="rId8"/>
  </p:sldMasterIdLst>
  <p:notesMasterIdLst>
    <p:notesMasterId r:id="rId19"/>
  </p:notesMasterIdLst>
  <p:sldIdLst>
    <p:sldId id="262" r:id="rId9"/>
    <p:sldId id="264" r:id="rId10"/>
    <p:sldId id="268" r:id="rId11"/>
    <p:sldId id="267" r:id="rId12"/>
    <p:sldId id="270" r:id="rId13"/>
    <p:sldId id="260" r:id="rId14"/>
    <p:sldId id="257" r:id="rId15"/>
    <p:sldId id="276" r:id="rId16"/>
    <p:sldId id="278" r:id="rId17"/>
    <p:sldId id="279" r:id="rId18"/>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6A71"/>
    <a:srgbClr val="6EA92D"/>
    <a:srgbClr val="0098DB"/>
    <a:srgbClr val="00549F"/>
    <a:srgbClr val="A5AC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notesViewPr>
    <p:cSldViewPr>
      <p:cViewPr varScale="1">
        <p:scale>
          <a:sx n="65" d="100"/>
          <a:sy n="65" d="100"/>
        </p:scale>
        <p:origin x="336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D6DD7AD-F45C-411E-A6B5-BDF0558C0EB2}" type="datetimeFigureOut">
              <a:rPr lang="en-GB" smtClean="0"/>
              <a:t>12/04/2018</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43155CB-BEB9-4CEB-95F2-442C7A7CDA44}" type="slidenum">
              <a:rPr lang="en-GB" smtClean="0"/>
              <a:t>‹#›</a:t>
            </a:fld>
            <a:endParaRPr lang="en-GB"/>
          </a:p>
        </p:txBody>
      </p:sp>
    </p:spTree>
    <p:extLst>
      <p:ext uri="{BB962C8B-B14F-4D97-AF65-F5344CB8AC3E}">
        <p14:creationId xmlns:p14="http://schemas.microsoft.com/office/powerpoint/2010/main" val="326713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43155CB-BEB9-4CEB-95F2-442C7A7CDA44}" type="slidenum">
              <a:rPr lang="en-GB" smtClean="0"/>
              <a:t>1</a:t>
            </a:fld>
            <a:endParaRPr lang="en-GB"/>
          </a:p>
        </p:txBody>
      </p:sp>
    </p:spTree>
    <p:extLst>
      <p:ext uri="{BB962C8B-B14F-4D97-AF65-F5344CB8AC3E}">
        <p14:creationId xmlns:p14="http://schemas.microsoft.com/office/powerpoint/2010/main" val="1518511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dirty="0" smtClean="0"/>
              <a:t>The School was asked to </a:t>
            </a:r>
            <a:r>
              <a:rPr lang="en-GB" dirty="0"/>
              <a:t>identify </a:t>
            </a:r>
            <a:r>
              <a:rPr lang="en-GB" dirty="0" smtClean="0"/>
              <a:t>no more than three enhancement topics.  They were encouraged to choose topics which presented challenges, so that these could be discussed during the session.</a:t>
            </a:r>
          </a:p>
          <a:p>
            <a:pPr lvl="0"/>
            <a:endParaRPr lang="en-GB" dirty="0"/>
          </a:p>
          <a:p>
            <a:pPr lvl="0"/>
            <a:r>
              <a:rPr lang="en-GB" dirty="0" smtClean="0"/>
              <a:t>It was suggested that the expertise of the externals participating on the Review Team could be used.  For example, one external was the Head of a section that managed IDL delivery, and the enhancement topic chosen was for developing </a:t>
            </a:r>
            <a:r>
              <a:rPr lang="en-GB" dirty="0"/>
              <a:t>I</a:t>
            </a:r>
            <a:r>
              <a:rPr lang="en-GB" dirty="0" smtClean="0"/>
              <a:t>DL programmes.</a:t>
            </a:r>
          </a:p>
          <a:p>
            <a:pPr lvl="0"/>
            <a:endParaRPr lang="en-GB" dirty="0"/>
          </a:p>
          <a:p>
            <a:pPr lvl="0"/>
            <a:r>
              <a:rPr lang="en-GB" dirty="0" smtClean="0"/>
              <a:t>The intention was that:</a:t>
            </a:r>
          </a:p>
          <a:p>
            <a:pPr marL="171450" lvl="0" indent="-171450">
              <a:buFont typeface="Arial" panose="020B0604020202020204" pitchFamily="34" charset="0"/>
              <a:buChar char="•"/>
            </a:pPr>
            <a:r>
              <a:rPr lang="en-GB" dirty="0" smtClean="0"/>
              <a:t>the session would be led by the School and that there would be open discussions, debates, exploration of issues etc.</a:t>
            </a:r>
          </a:p>
          <a:p>
            <a:pPr marL="171450" lvl="0" indent="-171450">
              <a:buFont typeface="Arial" panose="020B0604020202020204" pitchFamily="34" charset="0"/>
              <a:buChar char="•"/>
            </a:pPr>
            <a:r>
              <a:rPr lang="en-GB" dirty="0" smtClean="0"/>
              <a:t>There would be a useful </a:t>
            </a:r>
            <a:r>
              <a:rPr lang="en-GB" dirty="0"/>
              <a:t>dialogue, exchange of ideas and exploration of opportunities for taking things forward.  </a:t>
            </a:r>
          </a:p>
          <a:p>
            <a:endParaRPr lang="en-GB" dirty="0"/>
          </a:p>
        </p:txBody>
      </p:sp>
      <p:sp>
        <p:nvSpPr>
          <p:cNvPr id="4" name="Slide Number Placeholder 3"/>
          <p:cNvSpPr>
            <a:spLocks noGrp="1"/>
          </p:cNvSpPr>
          <p:nvPr>
            <p:ph type="sldNum" sz="quarter" idx="10"/>
          </p:nvPr>
        </p:nvSpPr>
        <p:spPr/>
        <p:txBody>
          <a:bodyPr/>
          <a:lstStyle/>
          <a:p>
            <a:fld id="{743155CB-BEB9-4CEB-95F2-442C7A7CDA44}" type="slidenum">
              <a:rPr lang="en-GB" smtClean="0"/>
              <a:t>2</a:t>
            </a:fld>
            <a:endParaRPr lang="en-GB"/>
          </a:p>
        </p:txBody>
      </p:sp>
    </p:spTree>
    <p:extLst>
      <p:ext uri="{BB962C8B-B14F-4D97-AF65-F5344CB8AC3E}">
        <p14:creationId xmlns:p14="http://schemas.microsoft.com/office/powerpoint/2010/main" val="412308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a:p>
            <a:r>
              <a:rPr lang="en-GB" dirty="0" smtClean="0"/>
              <a:t>Some sessions were more effective than others.</a:t>
            </a:r>
          </a:p>
          <a:p>
            <a:endParaRPr lang="en-GB" dirty="0"/>
          </a:p>
          <a:p>
            <a:r>
              <a:rPr lang="en-GB" dirty="0" smtClean="0"/>
              <a:t>The majority resulted in the School talking through topics from their enhancement plan and activities undertaken – it was usually a show and tell or what had been done, rather than presenting challenges for discussion.</a:t>
            </a:r>
          </a:p>
          <a:p>
            <a:endParaRPr lang="en-GB" dirty="0"/>
          </a:p>
          <a:p>
            <a:r>
              <a:rPr lang="en-GB" dirty="0" smtClean="0"/>
              <a:t>At times there was some confusion as to the leadership of the session, and it regularly resulted in the Chair of the Review Team taking the lead.</a:t>
            </a:r>
          </a:p>
          <a:p>
            <a:endParaRPr lang="en-GB" dirty="0"/>
          </a:p>
          <a:p>
            <a:r>
              <a:rPr lang="en-GB" dirty="0" smtClean="0"/>
              <a:t>On occasions sessions would evolve into more expanded discussions around QA issues that had been explored during the earlier review meetings.  Review Teams sometimes took the opportunity to ask further questions.</a:t>
            </a:r>
          </a:p>
          <a:p>
            <a:endParaRPr lang="en-GB" dirty="0"/>
          </a:p>
        </p:txBody>
      </p:sp>
      <p:sp>
        <p:nvSpPr>
          <p:cNvPr id="4" name="Slide Number Placeholder 3"/>
          <p:cNvSpPr>
            <a:spLocks noGrp="1"/>
          </p:cNvSpPr>
          <p:nvPr>
            <p:ph type="sldNum" sz="quarter" idx="10"/>
          </p:nvPr>
        </p:nvSpPr>
        <p:spPr/>
        <p:txBody>
          <a:bodyPr/>
          <a:lstStyle/>
          <a:p>
            <a:fld id="{743155CB-BEB9-4CEB-95F2-442C7A7CDA44}" type="slidenum">
              <a:rPr lang="en-GB" smtClean="0"/>
              <a:t>3</a:t>
            </a:fld>
            <a:endParaRPr lang="en-GB"/>
          </a:p>
        </p:txBody>
      </p:sp>
    </p:spTree>
    <p:extLst>
      <p:ext uri="{BB962C8B-B14F-4D97-AF65-F5344CB8AC3E}">
        <p14:creationId xmlns:p14="http://schemas.microsoft.com/office/powerpoint/2010/main" val="376435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Staff in Quality &amp; External Partnerships (Q&amp;EP) got together to discuss the effectiveness of the workshops and came to the conclusion that the lack of success was mainly due to:</a:t>
            </a:r>
          </a:p>
          <a:p>
            <a:endParaRPr lang="en-GB" dirty="0"/>
          </a:p>
          <a:p>
            <a:pPr marL="228600" indent="-228600">
              <a:buFont typeface="+mj-lt"/>
              <a:buAutoNum type="arabicPeriod"/>
            </a:pPr>
            <a:r>
              <a:rPr lang="en-GB" dirty="0" smtClean="0"/>
              <a:t>There was no clear structure to the session, so discussions could go off in any direction.</a:t>
            </a:r>
          </a:p>
          <a:p>
            <a:pPr marL="228600" indent="-228600">
              <a:buFont typeface="+mj-lt"/>
              <a:buAutoNum type="arabicPeriod"/>
            </a:pPr>
            <a:endParaRPr lang="en-GB" dirty="0"/>
          </a:p>
          <a:p>
            <a:pPr marL="228600" indent="-228600">
              <a:buFont typeface="+mj-lt"/>
              <a:buAutoNum type="arabicPeriod"/>
            </a:pPr>
            <a:r>
              <a:rPr lang="en-GB" dirty="0" smtClean="0"/>
              <a:t>Guidance – apart from a brief discussion around what was expected during review preparation meetings, no further guidance or support was provided for the School in delivering these sessions.  </a:t>
            </a:r>
          </a:p>
          <a:p>
            <a:pPr marL="228600" indent="-228600">
              <a:buFont typeface="+mj-lt"/>
              <a:buAutoNum type="arabicPeriod"/>
            </a:pPr>
            <a:endParaRPr lang="en-GB" dirty="0"/>
          </a:p>
          <a:p>
            <a:pPr marL="228600" indent="-228600">
              <a:buFont typeface="+mj-lt"/>
              <a:buAutoNum type="arabicPeriod"/>
            </a:pPr>
            <a:r>
              <a:rPr lang="en-GB" dirty="0" smtClean="0"/>
              <a:t>A lack of preparation down to the fact that there was no guidance provided and production of the reflective document took priority meant that there was very little preparation done for the session.</a:t>
            </a:r>
          </a:p>
          <a:p>
            <a:pPr marL="228600" indent="-228600">
              <a:buFont typeface="+mj-lt"/>
              <a:buAutoNum type="arabicPeriod"/>
            </a:pPr>
            <a:endParaRPr lang="en-GB" dirty="0"/>
          </a:p>
          <a:p>
            <a:pPr marL="228600" indent="-228600">
              <a:buFont typeface="+mj-lt"/>
              <a:buAutoNum type="arabicPeriod"/>
            </a:pPr>
            <a:r>
              <a:rPr lang="en-GB" dirty="0" smtClean="0"/>
              <a:t>What was the purpose of the session?  Without guidance, structure, direction, there was no real purpose.  </a:t>
            </a:r>
            <a:endParaRPr lang="en-GB" dirty="0"/>
          </a:p>
          <a:p>
            <a:endParaRPr lang="en-GB" dirty="0"/>
          </a:p>
        </p:txBody>
      </p:sp>
      <p:sp>
        <p:nvSpPr>
          <p:cNvPr id="4" name="Slide Number Placeholder 3"/>
          <p:cNvSpPr>
            <a:spLocks noGrp="1"/>
          </p:cNvSpPr>
          <p:nvPr>
            <p:ph type="sldNum" sz="quarter" idx="10"/>
          </p:nvPr>
        </p:nvSpPr>
        <p:spPr/>
        <p:txBody>
          <a:bodyPr/>
          <a:lstStyle/>
          <a:p>
            <a:fld id="{743155CB-BEB9-4CEB-95F2-442C7A7CDA44}" type="slidenum">
              <a:rPr lang="en-GB" smtClean="0"/>
              <a:t>4</a:t>
            </a:fld>
            <a:endParaRPr lang="en-GB"/>
          </a:p>
        </p:txBody>
      </p:sp>
    </p:spTree>
    <p:extLst>
      <p:ext uri="{BB962C8B-B14F-4D97-AF65-F5344CB8AC3E}">
        <p14:creationId xmlns:p14="http://schemas.microsoft.com/office/powerpoint/2010/main" val="3230353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095339"/>
          </a:xfrm>
        </p:spPr>
        <p:txBody>
          <a:bodyPr/>
          <a:lstStyle/>
          <a:p>
            <a:r>
              <a:rPr lang="en-GB" dirty="0" smtClean="0"/>
              <a:t>Following discussions, it was agreed that it was important for a session to:</a:t>
            </a:r>
          </a:p>
          <a:p>
            <a:endParaRPr lang="en-GB" dirty="0"/>
          </a:p>
          <a:p>
            <a:pPr marL="171450" indent="-171450">
              <a:buFont typeface="Arial" panose="020B0604020202020204" pitchFamily="34" charset="0"/>
              <a:buChar char="•"/>
            </a:pPr>
            <a:r>
              <a:rPr lang="en-GB" dirty="0"/>
              <a:t>h</a:t>
            </a:r>
            <a:r>
              <a:rPr lang="en-GB" dirty="0" smtClean="0"/>
              <a:t>ave a clear purpose </a:t>
            </a:r>
          </a:p>
          <a:p>
            <a:pPr marL="171450" indent="-171450">
              <a:buFont typeface="Arial" panose="020B0604020202020204" pitchFamily="34" charset="0"/>
              <a:buChar char="•"/>
            </a:pPr>
            <a:r>
              <a:rPr lang="en-GB" dirty="0" smtClean="0"/>
              <a:t>be useful to the Schools</a:t>
            </a:r>
          </a:p>
          <a:p>
            <a:pPr marL="171450" indent="-171450">
              <a:buFont typeface="Arial" panose="020B0604020202020204" pitchFamily="34" charset="0"/>
              <a:buChar char="•"/>
            </a:pPr>
            <a:r>
              <a:rPr lang="en-GB" dirty="0" smtClean="0"/>
              <a:t>be linked to enhancement</a:t>
            </a:r>
          </a:p>
          <a:p>
            <a:pPr marL="171450" indent="-171450">
              <a:buFont typeface="Arial" panose="020B0604020202020204" pitchFamily="34" charset="0"/>
              <a:buChar char="•"/>
            </a:pPr>
            <a:r>
              <a:rPr lang="en-GB" dirty="0" smtClean="0"/>
              <a:t>be led solely by the School (strengthening the ownership of the session)</a:t>
            </a:r>
          </a:p>
          <a:p>
            <a:pPr marL="171450" indent="-171450">
              <a:buFont typeface="Arial" panose="020B0604020202020204" pitchFamily="34" charset="0"/>
              <a:buChar char="•"/>
            </a:pPr>
            <a:endParaRPr lang="en-GB" dirty="0"/>
          </a:p>
          <a:p>
            <a:r>
              <a:rPr lang="en-GB" dirty="0" smtClean="0"/>
              <a:t>A workshop style format was agreed, with a topic chosen from the School’s Learning and Teaching Enhancement Plans.  </a:t>
            </a:r>
          </a:p>
          <a:p>
            <a:endParaRPr lang="en-GB" dirty="0"/>
          </a:p>
          <a:p>
            <a:r>
              <a:rPr lang="en-GB" dirty="0" smtClean="0"/>
              <a:t>Benefits were assumed to be:</a:t>
            </a:r>
          </a:p>
          <a:p>
            <a:pPr marL="171450" indent="-171450">
              <a:buFont typeface="Arial" panose="020B0604020202020204" pitchFamily="34" charset="0"/>
              <a:buChar char="•"/>
            </a:pPr>
            <a:r>
              <a:rPr lang="en-GB" dirty="0" smtClean="0"/>
              <a:t>There would be a more explicit link between assurance and enhancement (as part of the process)</a:t>
            </a:r>
          </a:p>
          <a:p>
            <a:pPr marL="171450" indent="-171450">
              <a:buFont typeface="Arial" panose="020B0604020202020204" pitchFamily="34" charset="0"/>
              <a:buChar char="•"/>
            </a:pPr>
            <a:r>
              <a:rPr lang="en-GB" dirty="0" smtClean="0"/>
              <a:t>The workshop would provide a mechanism for the School to take forward a learning and teaching objective.</a:t>
            </a:r>
          </a:p>
          <a:p>
            <a:pPr marL="171450" indent="-171450">
              <a:buFont typeface="Arial" panose="020B0604020202020204" pitchFamily="34" charset="0"/>
              <a:buChar char="•"/>
            </a:pPr>
            <a:r>
              <a:rPr lang="en-GB" dirty="0" smtClean="0"/>
              <a:t>There would be an opportunity to make use of the Review Team’s expertise</a:t>
            </a:r>
          </a:p>
          <a:p>
            <a:pPr marL="171450" indent="-171450">
              <a:buFont typeface="Arial" panose="020B0604020202020204" pitchFamily="34" charset="0"/>
              <a:buChar char="•"/>
            </a:pPr>
            <a:r>
              <a:rPr lang="en-GB" dirty="0" smtClean="0"/>
              <a:t>A mechanism for dissemination – sharing issues/practices </a:t>
            </a:r>
            <a:r>
              <a:rPr lang="en-GB" dirty="0" err="1" smtClean="0"/>
              <a:t>etc</a:t>
            </a:r>
            <a:endParaRPr lang="en-GB" dirty="0" smtClean="0"/>
          </a:p>
          <a:p>
            <a:pPr marL="171450" indent="-171450">
              <a:buFont typeface="Arial" panose="020B0604020202020204" pitchFamily="34" charset="0"/>
              <a:buChar char="•"/>
            </a:pPr>
            <a:endParaRPr lang="en-GB" dirty="0" smtClean="0"/>
          </a:p>
          <a:p>
            <a:r>
              <a:rPr lang="en-GB" dirty="0" smtClean="0"/>
              <a:t>The proposal to introduce a workshop style session was approved by the University’s Quality and Standards Committee</a:t>
            </a:r>
            <a:endParaRPr lang="en-GB" dirty="0"/>
          </a:p>
          <a:p>
            <a:endParaRPr lang="en-GB" dirty="0"/>
          </a:p>
          <a:p>
            <a:endParaRPr lang="en-GB" dirty="0" smtClean="0"/>
          </a:p>
          <a:p>
            <a:endParaRPr lang="en-GB" dirty="0"/>
          </a:p>
          <a:p>
            <a:endParaRPr lang="en-GB" dirty="0" smtClean="0"/>
          </a:p>
        </p:txBody>
      </p:sp>
      <p:sp>
        <p:nvSpPr>
          <p:cNvPr id="4" name="Slide Number Placeholder 3"/>
          <p:cNvSpPr>
            <a:spLocks noGrp="1"/>
          </p:cNvSpPr>
          <p:nvPr>
            <p:ph type="sldNum" sz="quarter" idx="10"/>
          </p:nvPr>
        </p:nvSpPr>
        <p:spPr/>
        <p:txBody>
          <a:bodyPr/>
          <a:lstStyle/>
          <a:p>
            <a:fld id="{743155CB-BEB9-4CEB-95F2-442C7A7CDA44}" type="slidenum">
              <a:rPr lang="en-GB" smtClean="0"/>
              <a:t>5</a:t>
            </a:fld>
            <a:endParaRPr lang="en-GB" dirty="0"/>
          </a:p>
        </p:txBody>
      </p:sp>
    </p:spTree>
    <p:extLst>
      <p:ext uri="{BB962C8B-B14F-4D97-AF65-F5344CB8AC3E}">
        <p14:creationId xmlns:p14="http://schemas.microsoft.com/office/powerpoint/2010/main" val="1276439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6-9 months prior to the review date, Q&amp;EP Team meets with Director of Academic Quality (DAQ) /Director of Learning &amp; Teaching (DLT) and Head of </a:t>
            </a:r>
            <a:r>
              <a:rPr lang="en-GB" dirty="0" err="1" smtClean="0"/>
              <a:t>Dept</a:t>
            </a:r>
            <a:r>
              <a:rPr lang="en-GB" dirty="0" smtClean="0"/>
              <a:t> to discuss the review process. Schools are then contacted 2 months prior to the review date by the Quality Enhancement Officer (QEO), who provides guidance specifically on the workshop session.</a:t>
            </a:r>
          </a:p>
          <a:p>
            <a:endParaRPr lang="en-GB" dirty="0" smtClean="0"/>
          </a:p>
          <a:p>
            <a:pPr marL="171450" indent="-171450">
              <a:buFont typeface="Arial" panose="020B0604020202020204" pitchFamily="34" charset="0"/>
              <a:buChar char="•"/>
            </a:pPr>
            <a:r>
              <a:rPr lang="en-GB" dirty="0" smtClean="0"/>
              <a:t>Key features of the session are covered, including structure, format, participants and possible themes (previous sessions are used as guidance) and to clarify roles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Session is School-led – this is a key feature and means relevance and ownership.</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Departments will have a number of topics to choose from, based on the School’s Enhancement Plan (linking with University’s L+T Strategy) and are encouraged to consider areas of expertise of the Review Team when selecting the topic.</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a:t>T</a:t>
            </a:r>
            <a:r>
              <a:rPr lang="en-GB" dirty="0" smtClean="0"/>
              <a:t>emplate for the workshop brief has been introduced this year, to set out more clearly what is required and to ensure the session is planned and thought through well in advance.  The workshop brief is submitted 4 weeks prior to the review (submission date changed this</a:t>
            </a:r>
            <a:r>
              <a:rPr lang="en-GB" baseline="0" dirty="0" smtClean="0"/>
              <a:t> year to provide more</a:t>
            </a:r>
            <a:r>
              <a:rPr lang="en-GB" dirty="0" smtClean="0"/>
              <a:t> time to address any areas of concern, e.g. student participation).</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The School is provided with a briefing </a:t>
            </a:r>
            <a:r>
              <a:rPr lang="en-GB" dirty="0"/>
              <a:t>paper setting out timelines and guidance for reference.</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43155CB-BEB9-4CEB-95F2-442C7A7CDA44}" type="slidenum">
              <a:rPr lang="en-GB" smtClean="0"/>
              <a:t>6</a:t>
            </a:fld>
            <a:endParaRPr lang="en-GB"/>
          </a:p>
        </p:txBody>
      </p:sp>
    </p:spTree>
    <p:extLst>
      <p:ext uri="{BB962C8B-B14F-4D97-AF65-F5344CB8AC3E}">
        <p14:creationId xmlns:p14="http://schemas.microsoft.com/office/powerpoint/2010/main" val="2962700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 summary of the process including timelines.</a:t>
            </a:r>
            <a:endParaRPr lang="en-GB" dirty="0"/>
          </a:p>
        </p:txBody>
      </p:sp>
      <p:sp>
        <p:nvSpPr>
          <p:cNvPr id="4" name="Slide Number Placeholder 3"/>
          <p:cNvSpPr>
            <a:spLocks noGrp="1"/>
          </p:cNvSpPr>
          <p:nvPr>
            <p:ph type="sldNum" sz="quarter" idx="10"/>
          </p:nvPr>
        </p:nvSpPr>
        <p:spPr/>
        <p:txBody>
          <a:bodyPr/>
          <a:lstStyle/>
          <a:p>
            <a:fld id="{743155CB-BEB9-4CEB-95F2-442C7A7CDA44}" type="slidenum">
              <a:rPr lang="en-GB" smtClean="0"/>
              <a:t>7</a:t>
            </a:fld>
            <a:endParaRPr lang="en-GB"/>
          </a:p>
        </p:txBody>
      </p:sp>
    </p:spTree>
    <p:extLst>
      <p:ext uri="{BB962C8B-B14F-4D97-AF65-F5344CB8AC3E}">
        <p14:creationId xmlns:p14="http://schemas.microsoft.com/office/powerpoint/2010/main" val="1275890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smtClean="0"/>
              <a:t>As with any workshop, there needs to be a well thought-out</a:t>
            </a:r>
            <a:r>
              <a:rPr lang="en-GB" baseline="0" dirty="0" smtClean="0"/>
              <a:t> structure with aims and objectives clearly stated</a:t>
            </a:r>
            <a:r>
              <a:rPr lang="en-GB" dirty="0"/>
              <a:t> </a:t>
            </a:r>
            <a:r>
              <a:rPr lang="en-GB" dirty="0" smtClean="0"/>
              <a:t>– link with School enhancement plan so that there is a clear purpose.</a:t>
            </a:r>
            <a:endParaRPr lang="en-GB" baseline="0" dirty="0" smtClean="0"/>
          </a:p>
          <a:p>
            <a:endParaRPr lang="en-GB" dirty="0"/>
          </a:p>
          <a:p>
            <a:pPr marL="171450" indent="-171450">
              <a:buFont typeface="Arial" panose="020B0604020202020204" pitchFamily="34" charset="0"/>
              <a:buChar char="•"/>
            </a:pPr>
            <a:r>
              <a:rPr lang="en-GB" baseline="0" dirty="0" smtClean="0"/>
              <a:t>Meetings with the QEO and the timelines set out in the QA Briefing paper have helped to reinforce the need for preparation and planning</a:t>
            </a:r>
            <a:r>
              <a:rPr lang="en-GB" dirty="0" smtClean="0"/>
              <a:t>.</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dirty="0" smtClean="0"/>
              <a:t>Student participation and good facilitation of the sessions is key.</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dirty="0" smtClean="0"/>
              <a:t>Outcomes need to be achievable.</a:t>
            </a:r>
            <a:endParaRPr lang="en-GB" baseline="0" dirty="0" smtClean="0"/>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743155CB-BEB9-4CEB-95F2-442C7A7CDA44}" type="slidenum">
              <a:rPr lang="en-GB" smtClean="0"/>
              <a:t>8</a:t>
            </a:fld>
            <a:endParaRPr lang="en-GB"/>
          </a:p>
        </p:txBody>
      </p:sp>
    </p:spTree>
    <p:extLst>
      <p:ext uri="{BB962C8B-B14F-4D97-AF65-F5344CB8AC3E}">
        <p14:creationId xmlns:p14="http://schemas.microsoft.com/office/powerpoint/2010/main" val="3598067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958"/>
            <a:ext cx="5438140" cy="4173522"/>
          </a:xfrm>
        </p:spPr>
        <p:txBody>
          <a:bodyPr/>
          <a:lstStyle/>
          <a:p>
            <a:pPr marL="171450" indent="-171450">
              <a:buFont typeface="Arial" panose="020B0604020202020204" pitchFamily="34" charset="0"/>
              <a:buChar char="•"/>
            </a:pPr>
            <a:r>
              <a:rPr lang="en-GB" b="1" dirty="0" smtClean="0"/>
              <a:t>Annual monitoring process </a:t>
            </a:r>
            <a:r>
              <a:rPr lang="en-GB" dirty="0" smtClean="0"/>
              <a:t>involves consideration of the implementation of the University’s Learning and Teaching Strategy, and progress made with learning and teaching objectives.  </a:t>
            </a:r>
          </a:p>
          <a:p>
            <a:pPr marL="171450" indent="-171450">
              <a:buFont typeface="Arial" panose="020B0604020202020204" pitchFamily="34" charset="0"/>
              <a:buChar char="•"/>
            </a:pPr>
            <a:endParaRPr lang="en-GB" dirty="0" smtClean="0"/>
          </a:p>
          <a:p>
            <a:pPr marL="171450" indent="-171450">
              <a:buFont typeface="Arial" panose="020B0604020202020204" pitchFamily="34" charset="0"/>
              <a:buChar char="•"/>
            </a:pPr>
            <a:r>
              <a:rPr lang="en-GB" dirty="0" smtClean="0"/>
              <a:t>Intention is also, that annual discussion meetings will provide an opportunity to report back on how useful the workshops have been for taking forward L&amp;T objectives.  As the meetings from the most recent cycle took place shortly after the first round of workshops, there was little opportunity to do this properly.</a:t>
            </a:r>
          </a:p>
          <a:p>
            <a:endParaRPr lang="en-GB" dirty="0"/>
          </a:p>
          <a:p>
            <a:pPr marL="171450" indent="-171450">
              <a:buFont typeface="Arial" panose="020B0604020202020204" pitchFamily="34" charset="0"/>
              <a:buChar char="•"/>
            </a:pPr>
            <a:r>
              <a:rPr lang="en-GB" dirty="0" smtClean="0"/>
              <a:t>Linking up enhancement initiatives – the QEO attends all workshops. This gives the opportunity to share ideas and practice across the University.  We are starting to look at how we report back on initiatives in a structured way, e.g. through SLEC.</a:t>
            </a:r>
          </a:p>
          <a:p>
            <a:endParaRPr lang="en-GB" dirty="0" smtClean="0"/>
          </a:p>
          <a:p>
            <a:pPr marL="171450" indent="-171450">
              <a:buFont typeface="Arial" panose="020B0604020202020204" pitchFamily="34" charset="0"/>
              <a:buChar char="•"/>
            </a:pPr>
            <a:r>
              <a:rPr lang="en-GB" b="1" dirty="0" smtClean="0"/>
              <a:t>Feedback on operation</a:t>
            </a:r>
          </a:p>
          <a:p>
            <a:pPr marL="171450" indent="-171450">
              <a:buFont typeface="Arial" panose="020B0604020202020204" pitchFamily="34" charset="0"/>
              <a:buChar char="•"/>
            </a:pPr>
            <a:r>
              <a:rPr lang="en-GB" dirty="0" smtClean="0"/>
              <a:t>Feedback from Schools so far has been very positive, with the sessions providing an opportunity for students and staff to work together to identify and discuss issues and propose solutions (student experience/GAs)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smtClean="0"/>
              <a:t>Review Teams were less certain about the purpose of the workshop and could not see how the session benefited them in their role as reviewers.  (Although one reviewer verbally reported that the session had helped clear up some issues that had been raised during the review meetings).  There was also a common view that the extra time would be better allocated to the review meetings (which were quite tight).  </a:t>
            </a:r>
          </a:p>
          <a:p>
            <a:endParaRPr lang="en-GB" dirty="0"/>
          </a:p>
          <a:p>
            <a:endParaRPr lang="en-GB" dirty="0"/>
          </a:p>
        </p:txBody>
      </p:sp>
      <p:sp>
        <p:nvSpPr>
          <p:cNvPr id="4" name="Slide Number Placeholder 3"/>
          <p:cNvSpPr>
            <a:spLocks noGrp="1"/>
          </p:cNvSpPr>
          <p:nvPr>
            <p:ph type="sldNum" sz="quarter" idx="10"/>
          </p:nvPr>
        </p:nvSpPr>
        <p:spPr/>
        <p:txBody>
          <a:bodyPr/>
          <a:lstStyle/>
          <a:p>
            <a:fld id="{743155CB-BEB9-4CEB-95F2-442C7A7CDA44}" type="slidenum">
              <a:rPr lang="en-GB" smtClean="0"/>
              <a:t>9</a:t>
            </a:fld>
            <a:endParaRPr lang="en-GB"/>
          </a:p>
        </p:txBody>
      </p:sp>
    </p:spTree>
    <p:extLst>
      <p:ext uri="{BB962C8B-B14F-4D97-AF65-F5344CB8AC3E}">
        <p14:creationId xmlns:p14="http://schemas.microsoft.com/office/powerpoint/2010/main" val="19810767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5E6A7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3645024"/>
            <a:ext cx="6400800" cy="1752600"/>
          </a:xfrm>
        </p:spPr>
        <p:txBody>
          <a:bodyPr/>
          <a:lstStyle>
            <a:lvl1pPr marL="0" indent="0" algn="l">
              <a:buNone/>
              <a:defRPr i="1">
                <a:solidFill>
                  <a:srgbClr val="0098DB"/>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C1102FAE-FC2F-47FD-82A7-D1DD5A1AC3E3}"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155542402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102FAE-FC2F-47FD-82A7-D1DD5A1AC3E3}"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8232482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102FAE-FC2F-47FD-82A7-D1DD5A1AC3E3}"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15522074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683568" y="3645024"/>
            <a:ext cx="6400800" cy="1752600"/>
          </a:xfrm>
        </p:spPr>
        <p:txBody>
          <a:bodyPr/>
          <a:lstStyle>
            <a:lvl1pPr marL="0" indent="0" algn="l">
              <a:buNone/>
              <a:defRPr i="1">
                <a:solidFill>
                  <a:srgbClr val="5E6A71"/>
                </a:solidFill>
                <a:latin typeface="Times New Roman" panose="02020603050405020304" pitchFamily="18" charset="0"/>
                <a:cs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C1102FAE-FC2F-47FD-82A7-D1DD5A1AC3E3}"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88106232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1102FAE-FC2F-47FD-82A7-D1DD5A1AC3E3}"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8042480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E6A7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1102FAE-FC2F-47FD-82A7-D1DD5A1AC3E3}" type="datetimeFigureOut">
              <a:rPr lang="en-GB" smtClean="0"/>
              <a:t>12/04/2018</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69591643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11560" y="2348880"/>
            <a:ext cx="3884240" cy="3777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802560" y="2348880"/>
            <a:ext cx="3884240" cy="3777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C1102FAE-FC2F-47FD-82A7-D1DD5A1AC3E3}"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06389955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11560" y="2357190"/>
            <a:ext cx="3885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11560" y="3068960"/>
            <a:ext cx="3885828" cy="305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799446" y="2357190"/>
            <a:ext cx="38873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9446" y="3068960"/>
            <a:ext cx="3887354" cy="305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C1102FAE-FC2F-47FD-82A7-D1DD5A1AC3E3}" type="datetimeFigureOut">
              <a:rPr lang="en-GB" smtClean="0"/>
              <a:t>12/04/2018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420911342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102FAE-FC2F-47FD-82A7-D1DD5A1AC3E3}" type="datetimeFigureOut">
              <a:rPr lang="en-GB" smtClean="0"/>
              <a:t>12/04/2018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1744855984"/>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02FAE-FC2F-47FD-82A7-D1DD5A1AC3E3}" type="datetimeFigureOut">
              <a:rPr lang="en-GB" smtClean="0"/>
              <a:t>12/04/2018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11788888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420888"/>
            <a:ext cx="3008313"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1102FAE-FC2F-47FD-82A7-D1DD5A1AC3E3}"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7626301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C1102FAE-FC2F-47FD-82A7-D1DD5A1AC3E3}"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70985888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3728" y="4800600"/>
            <a:ext cx="515496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123728" y="612775"/>
            <a:ext cx="51549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123728" y="5367338"/>
            <a:ext cx="51549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02FAE-FC2F-47FD-82A7-D1DD5A1AC3E3}"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17915278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102FAE-FC2F-47FD-82A7-D1DD5A1AC3E3}"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84010346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dirty="0" smtClean="0"/>
              <a:t>Click to edit Master title style</a:t>
            </a:r>
            <a:endParaRPr lang="en-GB"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1102FAE-FC2F-47FD-82A7-D1DD5A1AC3E3}" type="datetimeFigureOut">
              <a:rPr lang="en-GB" smtClean="0"/>
              <a:t>12/04/2018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92302572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7391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8654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3024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rgbClr val="5E6A7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0098D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C1102FAE-FC2F-47FD-82A7-D1DD5A1AC3E3}" type="datetimeFigureOut">
              <a:rPr lang="en-GB" smtClean="0"/>
              <a:t>12/04/2018</a:t>
            </a:fld>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58272673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611560" y="2348880"/>
            <a:ext cx="3884240" cy="3777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802560" y="2348880"/>
            <a:ext cx="3884240" cy="377728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Date Placeholder 4"/>
          <p:cNvSpPr>
            <a:spLocks noGrp="1"/>
          </p:cNvSpPr>
          <p:nvPr>
            <p:ph type="dt" sz="half" idx="10"/>
          </p:nvPr>
        </p:nvSpPr>
        <p:spPr/>
        <p:txBody>
          <a:bodyPr/>
          <a:lstStyle/>
          <a:p>
            <a:fld id="{C1102FAE-FC2F-47FD-82A7-D1DD5A1AC3E3}"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00705891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11560" y="2357190"/>
            <a:ext cx="388582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11560" y="3068960"/>
            <a:ext cx="3885828" cy="305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Text Placeholder 4"/>
          <p:cNvSpPr>
            <a:spLocks noGrp="1"/>
          </p:cNvSpPr>
          <p:nvPr>
            <p:ph type="body" sz="quarter" idx="3"/>
          </p:nvPr>
        </p:nvSpPr>
        <p:spPr>
          <a:xfrm>
            <a:off x="4799446" y="2357190"/>
            <a:ext cx="388735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9446" y="3068960"/>
            <a:ext cx="3887354" cy="305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6"/>
          <p:cNvSpPr>
            <a:spLocks noGrp="1"/>
          </p:cNvSpPr>
          <p:nvPr>
            <p:ph type="dt" sz="half" idx="10"/>
          </p:nvPr>
        </p:nvSpPr>
        <p:spPr/>
        <p:txBody>
          <a:bodyPr/>
          <a:lstStyle/>
          <a:p>
            <a:fld id="{C1102FAE-FC2F-47FD-82A7-D1DD5A1AC3E3}" type="datetimeFigureOut">
              <a:rPr lang="en-GB" smtClean="0"/>
              <a:t>12/04/2018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0667821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1102FAE-FC2F-47FD-82A7-D1DD5A1AC3E3}" type="datetimeFigureOut">
              <a:rPr lang="en-GB" smtClean="0"/>
              <a:t>12/04/2018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334193818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02FAE-FC2F-47FD-82A7-D1DD5A1AC3E3}" type="datetimeFigureOut">
              <a:rPr lang="en-GB" smtClean="0"/>
              <a:t>12/04/2018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411792245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3008313" cy="1162050"/>
          </a:xfrm>
        </p:spPr>
        <p:txBody>
          <a:bodyPr anchor="b"/>
          <a:lstStyle>
            <a:lvl1pPr algn="l">
              <a:defRPr sz="2000" b="1"/>
            </a:lvl1pPr>
          </a:lstStyle>
          <a:p>
            <a:r>
              <a:rPr lang="en-US" dirty="0" smtClean="0"/>
              <a:t>Click to edit Master title style</a:t>
            </a:r>
            <a:endParaRPr lang="en-GB"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2420888"/>
            <a:ext cx="3008313" cy="37052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C1102FAE-FC2F-47FD-82A7-D1DD5A1AC3E3}"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29904469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23728" y="4800600"/>
            <a:ext cx="515496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123728" y="612775"/>
            <a:ext cx="51549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123728" y="5367338"/>
            <a:ext cx="51549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102FAE-FC2F-47FD-82A7-D1DD5A1AC3E3}" type="datetimeFigureOut">
              <a:rPr lang="en-GB" smtClean="0"/>
              <a:t>12/04/2018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91E7B16-C11D-48A6-9FE1-93A9A96AC7E6}" type="slidenum">
              <a:rPr lang="en-GB" smtClean="0"/>
              <a:t>‹#›</a:t>
            </a:fld>
            <a:endParaRPr lang="en-GB"/>
          </a:p>
        </p:txBody>
      </p:sp>
    </p:spTree>
    <p:extLst>
      <p:ext uri="{BB962C8B-B14F-4D97-AF65-F5344CB8AC3E}">
        <p14:creationId xmlns:p14="http://schemas.microsoft.com/office/powerpoint/2010/main" val="140826192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5.xml"/><Relationship Id="rId1"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1268760"/>
            <a:ext cx="8075240" cy="998984"/>
          </a:xfrm>
          <a:prstGeom prst="rect">
            <a:avLst/>
          </a:prstGeom>
        </p:spPr>
        <p:txBody>
          <a:bodyPr vert="horz" lIns="91440" tIns="45720" rIns="91440" bIns="45720" rtlCol="0" anchor="b">
            <a:normAutofit/>
          </a:bodyPr>
          <a:lstStyle/>
          <a:p>
            <a:r>
              <a:rPr lang="en-US" dirty="0" smtClean="0"/>
              <a:t>Click to add title</a:t>
            </a:r>
            <a:endParaRPr lang="en-GB" dirty="0"/>
          </a:p>
        </p:txBody>
      </p:sp>
      <p:sp>
        <p:nvSpPr>
          <p:cNvPr id="3" name="Text Placeholder 2"/>
          <p:cNvSpPr>
            <a:spLocks noGrp="1"/>
          </p:cNvSpPr>
          <p:nvPr>
            <p:ph type="body" idx="1"/>
          </p:nvPr>
        </p:nvSpPr>
        <p:spPr>
          <a:xfrm>
            <a:off x="611560" y="2348880"/>
            <a:ext cx="8075240" cy="37772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C1102FAE-FC2F-47FD-82A7-D1DD5A1AC3E3}" type="datetimeFigureOut">
              <a:rPr lang="en-GB" smtClean="0"/>
              <a:pPr/>
              <a:t>12/04/2018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91E7B16-C11D-48A6-9FE1-93A9A96AC7E6}" type="slidenum">
              <a:rPr lang="en-GB" smtClean="0"/>
              <a:pPr/>
              <a:t>‹#›</a:t>
            </a:fld>
            <a:endParaRPr lang="en-GB"/>
          </a:p>
        </p:txBody>
      </p:sp>
    </p:spTree>
    <p:extLst>
      <p:ext uri="{BB962C8B-B14F-4D97-AF65-F5344CB8AC3E}">
        <p14:creationId xmlns:p14="http://schemas.microsoft.com/office/powerpoint/2010/main" val="376628410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iming>
    <p:tnLst>
      <p:par>
        <p:cTn id="1" dur="indefinite" restart="never" nodeType="tmRoot"/>
      </p:par>
    </p:tnLst>
  </p:timing>
  <p:txStyles>
    <p:titleStyle>
      <a:lvl1pPr algn="l" defTabSz="914400" rtl="0" eaLnBrk="1" latinLnBrk="0" hangingPunct="1">
        <a:spcBef>
          <a:spcPct val="0"/>
        </a:spcBef>
        <a:buNone/>
        <a:defRPr sz="4000" b="1" kern="1200">
          <a:solidFill>
            <a:srgbClr val="0098DB"/>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rgbClr val="5E6A7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5E6A7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5E6A7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5E6A7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5E6A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1268760"/>
            <a:ext cx="8075240" cy="998984"/>
          </a:xfrm>
          <a:prstGeom prst="rect">
            <a:avLst/>
          </a:prstGeom>
        </p:spPr>
        <p:txBody>
          <a:bodyPr vert="horz" lIns="91440" tIns="45720" rIns="91440" bIns="45720" rtlCol="0" anchor="b">
            <a:normAutofit/>
          </a:bodyPr>
          <a:lstStyle/>
          <a:p>
            <a:r>
              <a:rPr lang="en-US" dirty="0" smtClean="0"/>
              <a:t>Click to add title</a:t>
            </a:r>
            <a:endParaRPr lang="en-GB" dirty="0"/>
          </a:p>
        </p:txBody>
      </p:sp>
      <p:sp>
        <p:nvSpPr>
          <p:cNvPr id="3" name="Text Placeholder 2"/>
          <p:cNvSpPr>
            <a:spLocks noGrp="1"/>
          </p:cNvSpPr>
          <p:nvPr>
            <p:ph type="body" idx="1"/>
          </p:nvPr>
        </p:nvSpPr>
        <p:spPr>
          <a:xfrm>
            <a:off x="611560" y="2348880"/>
            <a:ext cx="8075240" cy="377728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C1102FAE-FC2F-47FD-82A7-D1DD5A1AC3E3}" type="datetimeFigureOut">
              <a:rPr lang="en-GB" smtClean="0"/>
              <a:pPr/>
              <a:t>12/04/2018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191E7B16-C11D-48A6-9FE1-93A9A96AC7E6}" type="slidenum">
              <a:rPr lang="en-GB" smtClean="0"/>
              <a:pPr/>
              <a:t>‹#›</a:t>
            </a:fld>
            <a:endParaRPr lang="en-GB"/>
          </a:p>
        </p:txBody>
      </p:sp>
    </p:spTree>
    <p:extLst>
      <p:ext uri="{BB962C8B-B14F-4D97-AF65-F5344CB8AC3E}">
        <p14:creationId xmlns:p14="http://schemas.microsoft.com/office/powerpoint/2010/main" val="253743720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iming>
    <p:tnLst>
      <p:par>
        <p:cTn id="1" dur="indefinite" restart="never" nodeType="tmRoot"/>
      </p:par>
    </p:tnLst>
  </p:timing>
  <p:txStyles>
    <p:titleStyle>
      <a:lvl1pPr algn="l" defTabSz="914400" rtl="0" eaLnBrk="1" latinLnBrk="0" hangingPunct="1">
        <a:spcBef>
          <a:spcPct val="0"/>
        </a:spcBef>
        <a:buNone/>
        <a:defRPr sz="4000" b="1" kern="1200">
          <a:solidFill>
            <a:srgbClr val="5E6A7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6412809"/>
      </p:ext>
    </p:extLst>
  </p:cSld>
  <p:clrMap bg1="lt1" tx1="dk1" bg2="lt2" tx2="dk2" accent1="accent1" accent2="accent2" accent3="accent3" accent4="accent4" accent5="accent5" accent6="accent6" hlink="hlink" folHlink="folHlink"/>
  <p:sldLayoutIdLst>
    <p:sldLayoutId id="2147483688" r:id="rId1"/>
  </p:sldLayoutIdLst>
  <p:timing>
    <p:tnLst>
      <p:par>
        <p:cTn id="1" dur="indefinite" restart="never" nodeType="tmRoot"/>
      </p:par>
    </p:tnLst>
  </p:timing>
  <p:txStyles>
    <p:titleStyle>
      <a:lvl1pPr algn="l" defTabSz="914400" rtl="0" eaLnBrk="1" latinLnBrk="0" hangingPunct="1">
        <a:spcBef>
          <a:spcPct val="0"/>
        </a:spcBef>
        <a:buNone/>
        <a:defRPr sz="4000" b="1" kern="1200">
          <a:solidFill>
            <a:srgbClr val="5E6A7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5E6A71"/>
        </a:buClr>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E6A71"/>
        </a:buClr>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E6A7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2131767"/>
      </p:ext>
    </p:extLst>
  </p:cSld>
  <p:clrMap bg1="lt1" tx1="dk1" bg2="lt2" tx2="dk2" accent1="accent1" accent2="accent2" accent3="accent3" accent4="accent4" accent5="accent5" accent6="accent6" hlink="hlink" folHlink="folHlink"/>
  <p:sldLayoutIdLst>
    <p:sldLayoutId id="2147483687" r:id="rId1"/>
  </p:sldLayoutIdLst>
  <p:timing>
    <p:tnLst>
      <p:par>
        <p:cTn id="1" dur="indefinite" restart="never" nodeType="tmRoot"/>
      </p:par>
    </p:tnLst>
  </p:timing>
  <p:txStyles>
    <p:titleStyle>
      <a:lvl1pPr algn="l" defTabSz="914400" rtl="0" eaLnBrk="1" latinLnBrk="0" hangingPunct="1">
        <a:spcBef>
          <a:spcPct val="0"/>
        </a:spcBef>
        <a:buNone/>
        <a:defRPr sz="4000" b="1" kern="1200">
          <a:solidFill>
            <a:srgbClr val="5E6A7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5E6A71"/>
        </a:buClr>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E6A71"/>
        </a:buClr>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E6A7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0265032"/>
      </p:ext>
    </p:extLst>
  </p:cSld>
  <p:clrMap bg1="lt1" tx1="dk1" bg2="lt2" tx2="dk2" accent1="accent1" accent2="accent2" accent3="accent3" accent4="accent4" accent5="accent5" accent6="accent6" hlink="hlink" folHlink="folHlink"/>
  <p:sldLayoutIdLst>
    <p:sldLayoutId id="2147483689" r:id="rId1"/>
  </p:sldLayoutIdLst>
  <p:timing>
    <p:tnLst>
      <p:par>
        <p:cTn id="1" dur="indefinite" restart="never" nodeType="tmRoot"/>
      </p:par>
    </p:tnLst>
  </p:timing>
  <p:txStyles>
    <p:titleStyle>
      <a:lvl1pPr algn="l" defTabSz="914400" rtl="0" eaLnBrk="1" latinLnBrk="0" hangingPunct="1">
        <a:spcBef>
          <a:spcPct val="0"/>
        </a:spcBef>
        <a:buNone/>
        <a:defRPr sz="4000" b="1" kern="1200">
          <a:solidFill>
            <a:srgbClr val="5E6A7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5E6A71"/>
        </a:buClr>
        <a:buFont typeface="Arial" panose="020B0604020202020204" pitchFamily="34" charset="0"/>
        <a:buChar char="•"/>
        <a:defRPr sz="3200" kern="1200">
          <a:solidFill>
            <a:schemeClr val="bg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5E6A71"/>
        </a:buClr>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5E6A71"/>
        </a:buClr>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5E6A71"/>
        </a:buClr>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hemeOverride" Target="../theme/themeOverride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hemeOverride" Target="../theme/themeOverride3.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hemeOverride" Target="../theme/themeOverride4.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normAutofit/>
          </a:bodyPr>
          <a:lstStyle/>
          <a:p>
            <a:r>
              <a:rPr lang="en-GB" sz="3200" dirty="0" smtClean="0"/>
              <a:t>Linking assurance and enhancement</a:t>
            </a:r>
            <a:endParaRPr lang="en-GB" sz="3200" dirty="0"/>
          </a:p>
        </p:txBody>
      </p:sp>
      <p:sp>
        <p:nvSpPr>
          <p:cNvPr id="7" name="Subtitle 6"/>
          <p:cNvSpPr>
            <a:spLocks noGrp="1"/>
          </p:cNvSpPr>
          <p:nvPr>
            <p:ph type="subTitle" idx="1"/>
          </p:nvPr>
        </p:nvSpPr>
        <p:spPr>
          <a:xfrm>
            <a:off x="683568" y="3645024"/>
            <a:ext cx="7344816" cy="1752600"/>
          </a:xfrm>
        </p:spPr>
        <p:txBody>
          <a:bodyPr/>
          <a:lstStyle/>
          <a:p>
            <a:pPr algn="ctr"/>
            <a:r>
              <a:rPr lang="en-GB" smtClean="0"/>
              <a:t>The use of enhancement workshops in ILR</a:t>
            </a:r>
            <a:endParaRPr lang="en-GB" dirty="0"/>
          </a:p>
        </p:txBody>
      </p:sp>
      <p:pic>
        <p:nvPicPr>
          <p:cNvPr id="10"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3848" y="4365104"/>
            <a:ext cx="2088232" cy="156617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52489" y="116632"/>
            <a:ext cx="2119511" cy="1190820"/>
          </a:xfrm>
          <a:prstGeom prst="rect">
            <a:avLst/>
          </a:prstGeom>
        </p:spPr>
      </p:pic>
    </p:spTree>
    <p:extLst>
      <p:ext uri="{BB962C8B-B14F-4D97-AF65-F5344CB8AC3E}">
        <p14:creationId xmlns:p14="http://schemas.microsoft.com/office/powerpoint/2010/main" val="10314314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buNone/>
            </a:pPr>
            <a:endParaRPr lang="en-GB" sz="4000" dirty="0" smtClean="0"/>
          </a:p>
          <a:p>
            <a:pPr marL="0" indent="0" algn="ctr">
              <a:buNone/>
            </a:pPr>
            <a:r>
              <a:rPr lang="en-GB" sz="6000" b="1" smtClean="0"/>
              <a:t>Q </a:t>
            </a:r>
            <a:r>
              <a:rPr lang="en-GB" sz="6000" b="1" dirty="0" smtClean="0"/>
              <a:t>&amp; A</a:t>
            </a:r>
            <a:endParaRPr lang="en-GB" sz="6000" b="1" dirty="0"/>
          </a:p>
        </p:txBody>
      </p:sp>
    </p:spTree>
    <p:extLst>
      <p:ext uri="{BB962C8B-B14F-4D97-AF65-F5344CB8AC3E}">
        <p14:creationId xmlns:p14="http://schemas.microsoft.com/office/powerpoint/2010/main" val="3263734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lvl="0" indent="0">
              <a:buNone/>
            </a:pPr>
            <a:endParaRPr lang="en-GB" sz="2400" i="1" dirty="0" smtClean="0"/>
          </a:p>
          <a:p>
            <a:pPr marL="0" lvl="0" indent="0">
              <a:buNone/>
            </a:pPr>
            <a:r>
              <a:rPr lang="en-GB" sz="2400" i="1" dirty="0" smtClean="0"/>
              <a:t>In theory......</a:t>
            </a:r>
          </a:p>
          <a:p>
            <a:pPr marL="0" lvl="0" indent="0">
              <a:buNone/>
            </a:pPr>
            <a:endParaRPr lang="en-GB" sz="2400" dirty="0" smtClean="0"/>
          </a:p>
          <a:p>
            <a:pPr lvl="0">
              <a:buFont typeface="Wingdings" panose="05000000000000000000" pitchFamily="2" charset="2"/>
              <a:buChar char="Ø"/>
            </a:pPr>
            <a:r>
              <a:rPr lang="en-GB" sz="2400" dirty="0" smtClean="0"/>
              <a:t>Choice of enhancement topics </a:t>
            </a:r>
          </a:p>
          <a:p>
            <a:pPr marL="0" lvl="0" indent="0">
              <a:buNone/>
            </a:pPr>
            <a:endParaRPr lang="en-GB" sz="2400" dirty="0"/>
          </a:p>
          <a:p>
            <a:pPr lvl="0">
              <a:buFont typeface="Wingdings" panose="05000000000000000000" pitchFamily="2" charset="2"/>
              <a:buChar char="Ø"/>
            </a:pPr>
            <a:r>
              <a:rPr lang="en-GB" sz="2400" dirty="0" smtClean="0"/>
              <a:t>School-led</a:t>
            </a:r>
          </a:p>
          <a:p>
            <a:pPr marL="0" lvl="0" indent="0">
              <a:buNone/>
            </a:pPr>
            <a:endParaRPr lang="en-GB" sz="2400" dirty="0"/>
          </a:p>
          <a:p>
            <a:pPr lvl="0">
              <a:buFont typeface="Wingdings" panose="05000000000000000000" pitchFamily="2" charset="2"/>
              <a:buChar char="Ø"/>
            </a:pPr>
            <a:r>
              <a:rPr lang="en-GB" sz="2400" dirty="0"/>
              <a:t>Useful</a:t>
            </a:r>
            <a:r>
              <a:rPr lang="en-GB" sz="2400" dirty="0" smtClean="0"/>
              <a:t> dialogue; Exchange </a:t>
            </a:r>
            <a:r>
              <a:rPr lang="en-GB" sz="2400" dirty="0"/>
              <a:t>of </a:t>
            </a:r>
            <a:r>
              <a:rPr lang="en-GB" sz="2400" dirty="0" smtClean="0"/>
              <a:t>ideas; </a:t>
            </a:r>
            <a:br>
              <a:rPr lang="en-GB" sz="2400" dirty="0" smtClean="0"/>
            </a:br>
            <a:r>
              <a:rPr lang="en-GB" sz="2400" dirty="0" smtClean="0"/>
              <a:t>Exploration </a:t>
            </a:r>
            <a:r>
              <a:rPr lang="en-GB" sz="2400" dirty="0"/>
              <a:t>of </a:t>
            </a:r>
            <a:r>
              <a:rPr lang="en-GB" sz="2400" dirty="0" smtClean="0"/>
              <a:t>development opportunities</a:t>
            </a:r>
            <a:endParaRPr lang="en-GB" sz="2400" dirty="0"/>
          </a:p>
        </p:txBody>
      </p:sp>
      <p:sp>
        <p:nvSpPr>
          <p:cNvPr id="5" name="Title 1"/>
          <p:cNvSpPr txBox="1">
            <a:spLocks/>
          </p:cNvSpPr>
          <p:nvPr/>
        </p:nvSpPr>
        <p:spPr>
          <a:xfrm>
            <a:off x="583813" y="1379040"/>
            <a:ext cx="8075240" cy="998984"/>
          </a:xfrm>
          <a:prstGeom prst="rect">
            <a:avLst/>
          </a:prstGeom>
        </p:spPr>
        <p:txBody>
          <a:bodyPr vert="horz" lIns="91440" tIns="45720" rIns="91440" bIns="45720" rtlCol="0" anchor="b">
            <a:normAutofit/>
            <a:scene3d>
              <a:camera prst="orthographicFront"/>
              <a:lightRig rig="threePt" dir="t"/>
            </a:scene3d>
            <a:sp3d extrusionH="57150">
              <a:bevelT w="38100" h="38100" prst="angle"/>
            </a:sp3d>
          </a:bodyPr>
          <a:lstStyle>
            <a:lvl1pPr algn="l" defTabSz="914400" rtl="0" eaLnBrk="1" latinLnBrk="0" hangingPunct="1">
              <a:spcBef>
                <a:spcPct val="0"/>
              </a:spcBef>
              <a:buNone/>
              <a:defRPr sz="4000" b="1" kern="1200">
                <a:solidFill>
                  <a:srgbClr val="0098DB"/>
                </a:solidFill>
                <a:latin typeface="Arial" panose="020B0604020202020204" pitchFamily="34" charset="0"/>
                <a:ea typeface="+mj-ea"/>
                <a:cs typeface="Arial" panose="020B0604020202020204" pitchFamily="34" charset="0"/>
              </a:defRPr>
            </a:lvl1pPr>
          </a:lstStyle>
          <a:p>
            <a:r>
              <a:rPr lang="en-GB" dirty="0" smtClean="0">
                <a:solidFill>
                  <a:schemeClr val="tx1"/>
                </a:solidFill>
              </a:rPr>
              <a:t>Past</a:t>
            </a:r>
            <a:endParaRPr lang="en-GB" dirty="0">
              <a:solidFill>
                <a:srgbClr val="5E6A71"/>
              </a:solidFill>
            </a:endParaRPr>
          </a:p>
        </p:txBody>
      </p:sp>
    </p:spTree>
    <p:extLst>
      <p:ext uri="{BB962C8B-B14F-4D97-AF65-F5344CB8AC3E}">
        <p14:creationId xmlns:p14="http://schemas.microsoft.com/office/powerpoint/2010/main" val="456319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lvl="0" indent="0">
              <a:buNone/>
            </a:pPr>
            <a:r>
              <a:rPr lang="en-GB" sz="2400" i="1" dirty="0" smtClean="0"/>
              <a:t>In practice……</a:t>
            </a:r>
          </a:p>
          <a:p>
            <a:pPr marL="0" lvl="0" indent="0">
              <a:buNone/>
            </a:pPr>
            <a:endParaRPr lang="en-GB" sz="2400" dirty="0">
              <a:solidFill>
                <a:srgbClr val="00B050"/>
              </a:solidFill>
            </a:endParaRPr>
          </a:p>
          <a:p>
            <a:pPr lvl="0">
              <a:buFont typeface="Wingdings" panose="05000000000000000000" pitchFamily="2" charset="2"/>
              <a:buChar char="Ø"/>
            </a:pPr>
            <a:r>
              <a:rPr lang="en-GB" sz="2400" dirty="0"/>
              <a:t>Effectiveness and success – varied</a:t>
            </a:r>
          </a:p>
          <a:p>
            <a:pPr marL="0" lvl="0" indent="0">
              <a:buNone/>
            </a:pPr>
            <a:endParaRPr lang="en-GB" sz="2400" dirty="0"/>
          </a:p>
          <a:p>
            <a:pPr lvl="1">
              <a:buFont typeface="Wingdings" panose="05000000000000000000" pitchFamily="2" charset="2"/>
              <a:buChar char="§"/>
            </a:pPr>
            <a:r>
              <a:rPr lang="en-GB" sz="2000" dirty="0"/>
              <a:t>Show and tell</a:t>
            </a:r>
          </a:p>
          <a:p>
            <a:pPr lvl="1">
              <a:buFont typeface="Wingdings" panose="05000000000000000000" pitchFamily="2" charset="2"/>
              <a:buChar char="§"/>
            </a:pPr>
            <a:r>
              <a:rPr lang="en-GB" sz="2000" dirty="0"/>
              <a:t>Leadership / ownership</a:t>
            </a:r>
          </a:p>
          <a:p>
            <a:pPr lvl="1">
              <a:buFont typeface="Wingdings" panose="05000000000000000000" pitchFamily="2" charset="2"/>
              <a:buChar char="§"/>
            </a:pPr>
            <a:r>
              <a:rPr lang="en-GB" sz="2000" dirty="0"/>
              <a:t>Quality Assurance</a:t>
            </a:r>
          </a:p>
        </p:txBody>
      </p:sp>
    </p:spTree>
    <p:extLst>
      <p:ext uri="{BB962C8B-B14F-4D97-AF65-F5344CB8AC3E}">
        <p14:creationId xmlns:p14="http://schemas.microsoft.com/office/powerpoint/2010/main" val="3771889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sz="2400" i="1" dirty="0" smtClean="0"/>
              <a:t>The issues......</a:t>
            </a:r>
            <a:endParaRPr lang="en-GB" sz="2400" i="1" dirty="0"/>
          </a:p>
          <a:p>
            <a:endParaRPr lang="en-GB" dirty="0" smtClean="0"/>
          </a:p>
          <a:p>
            <a:pPr lvl="1">
              <a:buFont typeface="Wingdings" panose="05000000000000000000" pitchFamily="2" charset="2"/>
              <a:buChar char="Ø"/>
            </a:pPr>
            <a:r>
              <a:rPr lang="en-GB" sz="2000" dirty="0" smtClean="0"/>
              <a:t>Structure</a:t>
            </a:r>
            <a:endParaRPr lang="en-GB" sz="2000" dirty="0"/>
          </a:p>
          <a:p>
            <a:pPr lvl="1">
              <a:buFont typeface="Wingdings" panose="05000000000000000000" pitchFamily="2" charset="2"/>
              <a:buChar char="Ø"/>
            </a:pPr>
            <a:r>
              <a:rPr lang="en-GB" sz="2000" dirty="0" smtClean="0"/>
              <a:t>Guidance </a:t>
            </a:r>
            <a:endParaRPr lang="en-GB" sz="2000" dirty="0"/>
          </a:p>
          <a:p>
            <a:pPr lvl="1">
              <a:buFont typeface="Wingdings" panose="05000000000000000000" pitchFamily="2" charset="2"/>
              <a:buChar char="Ø"/>
            </a:pPr>
            <a:r>
              <a:rPr lang="en-GB" sz="2000" dirty="0" smtClean="0"/>
              <a:t>Preparation</a:t>
            </a:r>
          </a:p>
          <a:p>
            <a:pPr lvl="1">
              <a:buFont typeface="Wingdings" panose="05000000000000000000" pitchFamily="2" charset="2"/>
              <a:buChar char="Ø"/>
            </a:pPr>
            <a:r>
              <a:rPr lang="en-GB" sz="2000" b="1" i="1" dirty="0" smtClean="0"/>
              <a:t>Purpose</a:t>
            </a:r>
            <a:endParaRPr lang="en-GB" sz="2000" b="1" i="1" dirty="0"/>
          </a:p>
          <a:p>
            <a:endParaRPr lang="en-GB" dirty="0"/>
          </a:p>
        </p:txBody>
      </p:sp>
    </p:spTree>
    <p:extLst>
      <p:ext uri="{BB962C8B-B14F-4D97-AF65-F5344CB8AC3E}">
        <p14:creationId xmlns:p14="http://schemas.microsoft.com/office/powerpoint/2010/main" val="3074506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dirty="0" smtClean="0">
                <a:solidFill>
                  <a:schemeClr val="bg1"/>
                </a:solidFill>
              </a:rPr>
              <a:t>Changes….</a:t>
            </a:r>
            <a:endParaRPr lang="en-GB"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en-GB" sz="2600" i="1" dirty="0"/>
              <a:t>The </a:t>
            </a:r>
            <a:r>
              <a:rPr lang="en-GB" sz="2600" i="1" dirty="0" smtClean="0"/>
              <a:t>plan......</a:t>
            </a:r>
            <a:endParaRPr lang="en-GB" sz="2600" i="1" dirty="0"/>
          </a:p>
          <a:p>
            <a:pPr>
              <a:buFont typeface="Wingdings" panose="05000000000000000000" pitchFamily="2" charset="2"/>
              <a:buChar char="Ø"/>
            </a:pPr>
            <a:endParaRPr lang="en-GB" sz="2400" dirty="0" smtClean="0"/>
          </a:p>
          <a:p>
            <a:pPr>
              <a:buFont typeface="Wingdings" panose="05000000000000000000" pitchFamily="2" charset="2"/>
              <a:buChar char="Ø"/>
            </a:pPr>
            <a:r>
              <a:rPr lang="en-GB" sz="2200" dirty="0" smtClean="0"/>
              <a:t>Workshop </a:t>
            </a:r>
            <a:r>
              <a:rPr lang="en-GB" sz="2200" dirty="0"/>
              <a:t>style</a:t>
            </a:r>
          </a:p>
          <a:p>
            <a:pPr marL="0" indent="0">
              <a:buNone/>
            </a:pPr>
            <a:endParaRPr lang="en-GB" sz="2400" dirty="0"/>
          </a:p>
          <a:p>
            <a:pPr>
              <a:buFont typeface="Wingdings" panose="05000000000000000000" pitchFamily="2" charset="2"/>
              <a:buChar char="Ø"/>
            </a:pPr>
            <a:r>
              <a:rPr lang="en-GB" sz="2200" dirty="0"/>
              <a:t>Learning and Teaching Strategy</a:t>
            </a:r>
          </a:p>
          <a:p>
            <a:pPr>
              <a:buFont typeface="Wingdings" panose="05000000000000000000" pitchFamily="2" charset="2"/>
              <a:buChar char="Ø"/>
            </a:pPr>
            <a:endParaRPr lang="en-GB" sz="2200" dirty="0"/>
          </a:p>
          <a:p>
            <a:pPr lvl="0">
              <a:buFont typeface="Wingdings" panose="05000000000000000000" pitchFamily="2" charset="2"/>
              <a:buChar char="Ø"/>
            </a:pPr>
            <a:r>
              <a:rPr lang="en-GB" sz="2200" dirty="0"/>
              <a:t>Perceived benefits</a:t>
            </a:r>
          </a:p>
          <a:p>
            <a:pPr lvl="1">
              <a:buFont typeface="Wingdings" panose="05000000000000000000" pitchFamily="2" charset="2"/>
              <a:buChar char="§"/>
            </a:pPr>
            <a:r>
              <a:rPr lang="en-GB" sz="1900" dirty="0"/>
              <a:t>Assurance with enhancement link</a:t>
            </a:r>
          </a:p>
          <a:p>
            <a:pPr lvl="1">
              <a:buFont typeface="Wingdings" panose="05000000000000000000" pitchFamily="2" charset="2"/>
              <a:buChar char="§"/>
            </a:pPr>
            <a:r>
              <a:rPr lang="en-GB" sz="1900" dirty="0"/>
              <a:t>A mechanism for </a:t>
            </a:r>
            <a:r>
              <a:rPr lang="en-GB" sz="1900" dirty="0" smtClean="0"/>
              <a:t>taking forward a </a:t>
            </a:r>
            <a:r>
              <a:rPr lang="en-GB" sz="1900" dirty="0"/>
              <a:t>L&amp;T objective</a:t>
            </a:r>
          </a:p>
          <a:p>
            <a:pPr lvl="1">
              <a:buFont typeface="Wingdings" panose="05000000000000000000" pitchFamily="2" charset="2"/>
              <a:buChar char="§"/>
            </a:pPr>
            <a:r>
              <a:rPr lang="en-GB" sz="1900" dirty="0"/>
              <a:t>Review Team’s expertise</a:t>
            </a:r>
          </a:p>
          <a:p>
            <a:pPr lvl="1">
              <a:buFont typeface="Wingdings" panose="05000000000000000000" pitchFamily="2" charset="2"/>
              <a:buChar char="§"/>
            </a:pPr>
            <a:r>
              <a:rPr lang="en-GB" sz="1900" dirty="0"/>
              <a:t>Wider dissemination - practices/issues</a:t>
            </a:r>
          </a:p>
          <a:p>
            <a:endParaRPr lang="en-GB" dirty="0"/>
          </a:p>
        </p:txBody>
      </p:sp>
    </p:spTree>
    <p:extLst>
      <p:ext uri="{BB962C8B-B14F-4D97-AF65-F5344CB8AC3E}">
        <p14:creationId xmlns:p14="http://schemas.microsoft.com/office/powerpoint/2010/main" val="153535375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solidFill>
                  <a:schemeClr val="bg1"/>
                </a:solidFill>
              </a:rPr>
              <a:t>Enhancement Workshop</a:t>
            </a:r>
            <a:endParaRPr lang="en-GB" dirty="0">
              <a:solidFill>
                <a:schemeClr val="bg1"/>
              </a:solidFill>
            </a:endParaRPr>
          </a:p>
        </p:txBody>
      </p:sp>
      <p:sp>
        <p:nvSpPr>
          <p:cNvPr id="8" name="Content Placeholder 7"/>
          <p:cNvSpPr>
            <a:spLocks noGrp="1"/>
          </p:cNvSpPr>
          <p:nvPr>
            <p:ph idx="1"/>
          </p:nvPr>
        </p:nvSpPr>
        <p:spPr/>
        <p:txBody>
          <a:bodyPr>
            <a:normAutofit fontScale="92500" lnSpcReduction="10000"/>
          </a:bodyPr>
          <a:lstStyle/>
          <a:p>
            <a:endParaRPr lang="en-GB" sz="2400" dirty="0">
              <a:solidFill>
                <a:srgbClr val="5E6A71"/>
              </a:solidFill>
            </a:endParaRPr>
          </a:p>
          <a:p>
            <a:pPr>
              <a:buFont typeface="Wingdings" panose="05000000000000000000" pitchFamily="2" charset="2"/>
              <a:buChar char="Ø"/>
            </a:pPr>
            <a:r>
              <a:rPr lang="en-GB" sz="2400" dirty="0" smtClean="0"/>
              <a:t>Guidance from Quality and External Partnerships</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School-led</a:t>
            </a:r>
          </a:p>
          <a:p>
            <a:pPr>
              <a:buFont typeface="Wingdings" panose="05000000000000000000" pitchFamily="2" charset="2"/>
              <a:buChar char="Ø"/>
            </a:pPr>
            <a:endParaRPr lang="en-GB" sz="2400" dirty="0" smtClean="0"/>
          </a:p>
          <a:p>
            <a:pPr>
              <a:buFont typeface="Wingdings" panose="05000000000000000000" pitchFamily="2" charset="2"/>
              <a:buChar char="Ø"/>
            </a:pPr>
            <a:r>
              <a:rPr lang="en-GB" sz="2400" dirty="0" smtClean="0"/>
              <a:t>School Enhancement Plan</a:t>
            </a:r>
          </a:p>
          <a:p>
            <a:pPr>
              <a:buFont typeface="Wingdings" panose="05000000000000000000" pitchFamily="2" charset="2"/>
              <a:buChar char="Ø"/>
            </a:pPr>
            <a:endParaRPr lang="en-GB" sz="2400" dirty="0" smtClean="0"/>
          </a:p>
          <a:p>
            <a:pPr>
              <a:buFont typeface="Wingdings" panose="05000000000000000000" pitchFamily="2" charset="2"/>
              <a:buChar char="Ø"/>
            </a:pPr>
            <a:r>
              <a:rPr lang="en-GB" sz="2400" dirty="0" smtClean="0"/>
              <a:t>One </a:t>
            </a:r>
            <a:r>
              <a:rPr lang="en-GB" sz="2400" dirty="0"/>
              <a:t>page workshop brief</a:t>
            </a:r>
          </a:p>
          <a:p>
            <a:pPr marL="0" indent="0">
              <a:buNone/>
            </a:pPr>
            <a:endParaRPr lang="en-GB" sz="2400" dirty="0" smtClean="0"/>
          </a:p>
          <a:p>
            <a:pPr>
              <a:buFont typeface="Wingdings" panose="05000000000000000000" pitchFamily="2" charset="2"/>
              <a:buChar char="Ø"/>
            </a:pPr>
            <a:r>
              <a:rPr lang="en-GB" sz="2400" dirty="0" smtClean="0"/>
              <a:t>Briefing paper</a:t>
            </a:r>
          </a:p>
          <a:p>
            <a:pPr>
              <a:buFont typeface="Wingdings" panose="05000000000000000000" pitchFamily="2" charset="2"/>
              <a:buChar char="Ø"/>
            </a:pPr>
            <a:endParaRPr lang="en-GB" sz="2400" dirty="0"/>
          </a:p>
          <a:p>
            <a:pPr>
              <a:buFont typeface="Wingdings" panose="05000000000000000000" pitchFamily="2" charset="2"/>
              <a:buChar char="Ø"/>
            </a:pPr>
            <a:endParaRPr lang="en-GB" sz="2400" dirty="0"/>
          </a:p>
          <a:p>
            <a:endParaRPr lang="en-GB" sz="2400" dirty="0"/>
          </a:p>
        </p:txBody>
      </p:sp>
    </p:spTree>
    <p:extLst>
      <p:ext uri="{BB962C8B-B14F-4D97-AF65-F5344CB8AC3E}">
        <p14:creationId xmlns:p14="http://schemas.microsoft.com/office/powerpoint/2010/main" val="10854524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851920" y="476672"/>
            <a:ext cx="4240510" cy="6014601"/>
          </a:xfrm>
          <a:prstGeom prst="rect">
            <a:avLst/>
          </a:prstGeom>
        </p:spPr>
      </p:pic>
      <p:sp>
        <p:nvSpPr>
          <p:cNvPr id="6" name="Content Placeholder 2"/>
          <p:cNvSpPr txBox="1">
            <a:spLocks/>
          </p:cNvSpPr>
          <p:nvPr/>
        </p:nvSpPr>
        <p:spPr>
          <a:xfrm>
            <a:off x="611560" y="2348881"/>
            <a:ext cx="3528392" cy="576064"/>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i="1" kern="1200">
                <a:solidFill>
                  <a:srgbClr val="5E6A71"/>
                </a:solidFill>
                <a:latin typeface="Times New Roman" panose="02020603050405020304" pitchFamily="18" charset="0"/>
                <a:ea typeface="+mn-ea"/>
                <a:cs typeface="Times New Roman" panose="02020603050405020304" pitchFamily="18"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i="0" dirty="0" smtClean="0">
                <a:solidFill>
                  <a:schemeClr val="bg1"/>
                </a:solidFill>
                <a:latin typeface="Arial" panose="020B0604020202020204" pitchFamily="34" charset="0"/>
                <a:cs typeface="Arial" panose="020B0604020202020204" pitchFamily="34" charset="0"/>
              </a:rPr>
              <a:t>QA Briefing Paper</a:t>
            </a:r>
            <a:endParaRPr lang="en-GB"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2178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chemeClr val="bg1"/>
                </a:solidFill>
              </a:rPr>
              <a:t>A successful workshop requires:</a:t>
            </a:r>
            <a:endParaRPr lang="en-GB"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GB" sz="2000" dirty="0" smtClean="0"/>
          </a:p>
          <a:p>
            <a:pPr>
              <a:buFont typeface="Wingdings" panose="05000000000000000000" pitchFamily="2" charset="2"/>
              <a:buChar char="Ø"/>
            </a:pPr>
            <a:r>
              <a:rPr lang="en-GB" sz="2400" dirty="0" smtClean="0"/>
              <a:t>Preparation</a:t>
            </a:r>
          </a:p>
          <a:p>
            <a:pPr>
              <a:buFont typeface="Wingdings" panose="05000000000000000000" pitchFamily="2" charset="2"/>
              <a:buChar char="Ø"/>
            </a:pPr>
            <a:endParaRPr lang="en-GB" sz="2000" dirty="0" smtClean="0"/>
          </a:p>
          <a:p>
            <a:pPr>
              <a:buFont typeface="Wingdings" panose="05000000000000000000" pitchFamily="2" charset="2"/>
              <a:buChar char="Ø"/>
            </a:pPr>
            <a:r>
              <a:rPr lang="en-GB" sz="2400" dirty="0"/>
              <a:t>Student </a:t>
            </a:r>
            <a:r>
              <a:rPr lang="en-GB" sz="2400" dirty="0" smtClean="0"/>
              <a:t>participation</a:t>
            </a:r>
          </a:p>
          <a:p>
            <a:pPr>
              <a:buFont typeface="Wingdings" panose="05000000000000000000" pitchFamily="2" charset="2"/>
              <a:buChar char="Ø"/>
            </a:pPr>
            <a:endParaRPr lang="en-GB" sz="2000" dirty="0"/>
          </a:p>
          <a:p>
            <a:pPr>
              <a:buFont typeface="Wingdings" panose="05000000000000000000" pitchFamily="2" charset="2"/>
              <a:buChar char="Ø"/>
            </a:pPr>
            <a:r>
              <a:rPr lang="en-GB" sz="2400" dirty="0"/>
              <a:t>Good </a:t>
            </a:r>
            <a:r>
              <a:rPr lang="en-GB" sz="2400" dirty="0" smtClean="0"/>
              <a:t>facilitator/s</a:t>
            </a:r>
          </a:p>
          <a:p>
            <a:pPr>
              <a:buFont typeface="Wingdings" panose="05000000000000000000" pitchFamily="2" charset="2"/>
              <a:buChar char="Ø"/>
            </a:pPr>
            <a:endParaRPr lang="en-GB" sz="2400" dirty="0"/>
          </a:p>
          <a:p>
            <a:pPr>
              <a:buFont typeface="Wingdings" panose="05000000000000000000" pitchFamily="2" charset="2"/>
              <a:buChar char="Ø"/>
            </a:pPr>
            <a:r>
              <a:rPr lang="en-GB" sz="2400" dirty="0"/>
              <a:t>Achievable outcomes</a:t>
            </a:r>
          </a:p>
          <a:p>
            <a:endParaRPr lang="en-GB" dirty="0"/>
          </a:p>
          <a:p>
            <a:endParaRPr lang="en-GB" dirty="0" smtClean="0"/>
          </a:p>
          <a:p>
            <a:endParaRPr lang="en-GB" dirty="0"/>
          </a:p>
        </p:txBody>
      </p:sp>
    </p:spTree>
    <p:extLst>
      <p:ext uri="{BB962C8B-B14F-4D97-AF65-F5344CB8AC3E}">
        <p14:creationId xmlns:p14="http://schemas.microsoft.com/office/powerpoint/2010/main" val="389248629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bg1"/>
                </a:solidFill>
              </a:rPr>
              <a:t>What happens next?</a:t>
            </a:r>
            <a:endParaRPr lang="en-GB" dirty="0">
              <a:solidFill>
                <a:schemeClr val="bg1"/>
              </a:solidFill>
            </a:endParaRPr>
          </a:p>
        </p:txBody>
      </p:sp>
      <p:sp>
        <p:nvSpPr>
          <p:cNvPr id="3" name="Content Placeholder 2"/>
          <p:cNvSpPr>
            <a:spLocks noGrp="1"/>
          </p:cNvSpPr>
          <p:nvPr>
            <p:ph idx="1"/>
          </p:nvPr>
        </p:nvSpPr>
        <p:spPr/>
        <p:txBody>
          <a:bodyPr/>
          <a:lstStyle/>
          <a:p>
            <a:pPr>
              <a:buFont typeface="Wingdings" panose="05000000000000000000" pitchFamily="2" charset="2"/>
              <a:buChar char="Ø"/>
            </a:pPr>
            <a:endParaRPr lang="en-GB" dirty="0" smtClean="0"/>
          </a:p>
          <a:p>
            <a:pPr>
              <a:buFont typeface="Wingdings" panose="05000000000000000000" pitchFamily="2" charset="2"/>
              <a:buChar char="Ø"/>
            </a:pPr>
            <a:r>
              <a:rPr lang="en-GB" sz="2400" dirty="0" smtClean="0"/>
              <a:t>Annual Monitoring</a:t>
            </a:r>
          </a:p>
          <a:p>
            <a:pPr marL="0" indent="0">
              <a:buNone/>
            </a:pPr>
            <a:endParaRPr lang="en-GB" sz="2400" dirty="0" smtClean="0"/>
          </a:p>
          <a:p>
            <a:pPr>
              <a:buFont typeface="Wingdings" panose="05000000000000000000" pitchFamily="2" charset="2"/>
              <a:buChar char="Ø"/>
            </a:pPr>
            <a:r>
              <a:rPr lang="en-GB" sz="2400" dirty="0" smtClean="0"/>
              <a:t>Linking up enhancement initiatives</a:t>
            </a:r>
          </a:p>
          <a:p>
            <a:pPr marL="0" indent="0">
              <a:buNone/>
            </a:pPr>
            <a:endParaRPr lang="en-GB" sz="2400" dirty="0" smtClean="0"/>
          </a:p>
          <a:p>
            <a:pPr lvl="0">
              <a:buFont typeface="Wingdings" panose="05000000000000000000" pitchFamily="2" charset="2"/>
              <a:buChar char="Ø"/>
            </a:pPr>
            <a:r>
              <a:rPr lang="en-GB" sz="2400" dirty="0"/>
              <a:t>Feedback on operation:</a:t>
            </a:r>
          </a:p>
          <a:p>
            <a:pPr lvl="1">
              <a:buFont typeface="Wingdings" panose="05000000000000000000" pitchFamily="2" charset="2"/>
              <a:buChar char="§"/>
            </a:pPr>
            <a:r>
              <a:rPr lang="en-GB" sz="2400" dirty="0"/>
              <a:t>Schools</a:t>
            </a:r>
          </a:p>
          <a:p>
            <a:pPr lvl="1">
              <a:buFont typeface="Wingdings" panose="05000000000000000000" pitchFamily="2" charset="2"/>
              <a:buChar char="§"/>
            </a:pPr>
            <a:r>
              <a:rPr lang="en-GB" sz="2400" dirty="0"/>
              <a:t>Review Teams</a:t>
            </a:r>
          </a:p>
          <a:p>
            <a:pPr>
              <a:buFont typeface="Wingdings" panose="05000000000000000000" pitchFamily="2" charset="2"/>
              <a:buChar char="Ø"/>
            </a:pPr>
            <a:endParaRPr lang="en-GB" sz="2400" dirty="0"/>
          </a:p>
          <a:p>
            <a:endParaRPr lang="en-GB" dirty="0"/>
          </a:p>
        </p:txBody>
      </p:sp>
    </p:spTree>
    <p:extLst>
      <p:ext uri="{BB962C8B-B14F-4D97-AF65-F5344CB8AC3E}">
        <p14:creationId xmlns:p14="http://schemas.microsoft.com/office/powerpoint/2010/main" val="180717747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1_Office Theme">
  <a:themeElements>
    <a:clrScheme name="Heriot-Watt">
      <a:dk1>
        <a:srgbClr val="5E6A71"/>
      </a:dk1>
      <a:lt1>
        <a:srgbClr val="FFFFFF"/>
      </a:lt1>
      <a:dk2>
        <a:srgbClr val="0098DB"/>
      </a:dk2>
      <a:lt2>
        <a:srgbClr val="00549F"/>
      </a:lt2>
      <a:accent1>
        <a:srgbClr val="0098DB"/>
      </a:accent1>
      <a:accent2>
        <a:srgbClr val="A5ACAF"/>
      </a:accent2>
      <a:accent3>
        <a:srgbClr val="5E6A71"/>
      </a:accent3>
      <a:accent4>
        <a:srgbClr val="00549F"/>
      </a:accent4>
      <a:accent5>
        <a:srgbClr val="72BCFF"/>
      </a:accent5>
      <a:accent6>
        <a:srgbClr val="BCC3C7"/>
      </a:accent6>
      <a:hlink>
        <a:srgbClr val="0098DB"/>
      </a:hlink>
      <a:folHlink>
        <a:srgbClr val="A5AC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Heriot-Watt">
      <a:dk1>
        <a:srgbClr val="5E6A71"/>
      </a:dk1>
      <a:lt1>
        <a:srgbClr val="FFFFFF"/>
      </a:lt1>
      <a:dk2>
        <a:srgbClr val="0098DB"/>
      </a:dk2>
      <a:lt2>
        <a:srgbClr val="00549F"/>
      </a:lt2>
      <a:accent1>
        <a:srgbClr val="0098DB"/>
      </a:accent1>
      <a:accent2>
        <a:srgbClr val="A5ACAF"/>
      </a:accent2>
      <a:accent3>
        <a:srgbClr val="5E6A71"/>
      </a:accent3>
      <a:accent4>
        <a:srgbClr val="00549F"/>
      </a:accent4>
      <a:accent5>
        <a:srgbClr val="72BCFF"/>
      </a:accent5>
      <a:accent6>
        <a:srgbClr val="BCC3C7"/>
      </a:accent6>
      <a:hlink>
        <a:srgbClr val="0098DB"/>
      </a:hlink>
      <a:folHlink>
        <a:srgbClr val="A5ACA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Heriot-Watt">
      <a:dk1>
        <a:srgbClr val="5E6A71"/>
      </a:dk1>
      <a:lt1>
        <a:srgbClr val="FFFFFF"/>
      </a:lt1>
      <a:dk2>
        <a:srgbClr val="0098DB"/>
      </a:dk2>
      <a:lt2>
        <a:srgbClr val="00549F"/>
      </a:lt2>
      <a:accent1>
        <a:srgbClr val="0098DB"/>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Heriot-Watt">
      <a:dk1>
        <a:srgbClr val="5E6A71"/>
      </a:dk1>
      <a:lt1>
        <a:srgbClr val="FFFFFF"/>
      </a:lt1>
      <a:dk2>
        <a:srgbClr val="0098DB"/>
      </a:dk2>
      <a:lt2>
        <a:srgbClr val="00549F"/>
      </a:lt2>
      <a:accent1>
        <a:srgbClr val="0098DB"/>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Heriot-Watt">
      <a:dk1>
        <a:srgbClr val="5E6A71"/>
      </a:dk1>
      <a:lt1>
        <a:srgbClr val="FFFFFF"/>
      </a:lt1>
      <a:dk2>
        <a:srgbClr val="0098DB"/>
      </a:dk2>
      <a:lt2>
        <a:srgbClr val="00549F"/>
      </a:lt2>
      <a:accent1>
        <a:srgbClr val="0098DB"/>
      </a:accent1>
      <a:accent2>
        <a:srgbClr val="FFFFFF"/>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Heriot-Watt">
    <a:dk1>
      <a:srgbClr val="5E6A71"/>
    </a:dk1>
    <a:lt1>
      <a:srgbClr val="FFFFFF"/>
    </a:lt1>
    <a:dk2>
      <a:srgbClr val="0098DB"/>
    </a:dk2>
    <a:lt2>
      <a:srgbClr val="00549F"/>
    </a:lt2>
    <a:accent1>
      <a:srgbClr val="0098DB"/>
    </a:accent1>
    <a:accent2>
      <a:srgbClr val="A5ACAF"/>
    </a:accent2>
    <a:accent3>
      <a:srgbClr val="5E6A71"/>
    </a:accent3>
    <a:accent4>
      <a:srgbClr val="00549F"/>
    </a:accent4>
    <a:accent5>
      <a:srgbClr val="72BCFF"/>
    </a:accent5>
    <a:accent6>
      <a:srgbClr val="BCC3C7"/>
    </a:accent6>
    <a:hlink>
      <a:srgbClr val="0098DB"/>
    </a:hlink>
    <a:folHlink>
      <a:srgbClr val="A5ACAF"/>
    </a:folHlink>
  </a:clrScheme>
</a:themeOverride>
</file>

<file path=ppt/theme/themeOverride2.xml><?xml version="1.0" encoding="utf-8"?>
<a:themeOverride xmlns:a="http://schemas.openxmlformats.org/drawingml/2006/main">
  <a:clrScheme name="Heriot-Watt">
    <a:dk1>
      <a:srgbClr val="5E6A71"/>
    </a:dk1>
    <a:lt1>
      <a:srgbClr val="FFFFFF"/>
    </a:lt1>
    <a:dk2>
      <a:srgbClr val="0098DB"/>
    </a:dk2>
    <a:lt2>
      <a:srgbClr val="00549F"/>
    </a:lt2>
    <a:accent1>
      <a:srgbClr val="0098DB"/>
    </a:accent1>
    <a:accent2>
      <a:srgbClr val="A5ACAF"/>
    </a:accent2>
    <a:accent3>
      <a:srgbClr val="5E6A71"/>
    </a:accent3>
    <a:accent4>
      <a:srgbClr val="00549F"/>
    </a:accent4>
    <a:accent5>
      <a:srgbClr val="72BCFF"/>
    </a:accent5>
    <a:accent6>
      <a:srgbClr val="BCC3C7"/>
    </a:accent6>
    <a:hlink>
      <a:srgbClr val="0098DB"/>
    </a:hlink>
    <a:folHlink>
      <a:srgbClr val="A5ACAF"/>
    </a:folHlink>
  </a:clrScheme>
</a:themeOverride>
</file>

<file path=ppt/theme/themeOverride3.xml><?xml version="1.0" encoding="utf-8"?>
<a:themeOverride xmlns:a="http://schemas.openxmlformats.org/drawingml/2006/main">
  <a:clrScheme name="Heriot-Watt">
    <a:dk1>
      <a:srgbClr val="5E6A71"/>
    </a:dk1>
    <a:lt1>
      <a:srgbClr val="FFFFFF"/>
    </a:lt1>
    <a:dk2>
      <a:srgbClr val="0098DB"/>
    </a:dk2>
    <a:lt2>
      <a:srgbClr val="00549F"/>
    </a:lt2>
    <a:accent1>
      <a:srgbClr val="0098DB"/>
    </a:accent1>
    <a:accent2>
      <a:srgbClr val="A5ACAF"/>
    </a:accent2>
    <a:accent3>
      <a:srgbClr val="5E6A71"/>
    </a:accent3>
    <a:accent4>
      <a:srgbClr val="00549F"/>
    </a:accent4>
    <a:accent5>
      <a:srgbClr val="72BCFF"/>
    </a:accent5>
    <a:accent6>
      <a:srgbClr val="BCC3C7"/>
    </a:accent6>
    <a:hlink>
      <a:srgbClr val="0098DB"/>
    </a:hlink>
    <a:folHlink>
      <a:srgbClr val="A5ACAF"/>
    </a:folHlink>
  </a:clrScheme>
</a:themeOverride>
</file>

<file path=ppt/theme/themeOverride4.xml><?xml version="1.0" encoding="utf-8"?>
<a:themeOverride xmlns:a="http://schemas.openxmlformats.org/drawingml/2006/main">
  <a:clrScheme name="Heriot-Watt">
    <a:dk1>
      <a:srgbClr val="5E6A71"/>
    </a:dk1>
    <a:lt1>
      <a:srgbClr val="FFFFFF"/>
    </a:lt1>
    <a:dk2>
      <a:srgbClr val="0098DB"/>
    </a:dk2>
    <a:lt2>
      <a:srgbClr val="00549F"/>
    </a:lt2>
    <a:accent1>
      <a:srgbClr val="0098DB"/>
    </a:accent1>
    <a:accent2>
      <a:srgbClr val="A5ACAF"/>
    </a:accent2>
    <a:accent3>
      <a:srgbClr val="5E6A71"/>
    </a:accent3>
    <a:accent4>
      <a:srgbClr val="00549F"/>
    </a:accent4>
    <a:accent5>
      <a:srgbClr val="72BCFF"/>
    </a:accent5>
    <a:accent6>
      <a:srgbClr val="BCC3C7"/>
    </a:accent6>
    <a:hlink>
      <a:srgbClr val="0098DB"/>
    </a:hlink>
    <a:folHlink>
      <a:srgbClr val="A5ACA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E07C38512818468275603CD5E61BA0" ma:contentTypeVersion="0" ma:contentTypeDescription="Create a new document." ma:contentTypeScope="" ma:versionID="bffdf6d8b42402b1618094c717ddf4d4">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79AB7AB-D87E-4CE6-8813-9B5D560C3A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FC14F33-A9A2-48F1-A0A9-DB146E88F93D}">
  <ds:schemaRefs>
    <ds:schemaRef ds:uri="http://schemas.microsoft.com/sharepoint/v3/contenttype/forms"/>
  </ds:schemaRefs>
</ds:datastoreItem>
</file>

<file path=customXml/itemProps3.xml><?xml version="1.0" encoding="utf-8"?>
<ds:datastoreItem xmlns:ds="http://schemas.openxmlformats.org/officeDocument/2006/customXml" ds:itemID="{6F7ACEBA-99EE-4B9A-99FE-F9695B41FA99}">
  <ds:schemaRefs>
    <ds:schemaRef ds:uri="http://purl.org/dc/dcmitype/"/>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694</TotalTime>
  <Words>1209</Words>
  <Application>Microsoft Office PowerPoint</Application>
  <PresentationFormat>On-screen Show (4:3)</PresentationFormat>
  <Paragraphs>150</Paragraphs>
  <Slides>10</Slides>
  <Notes>9</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10</vt:i4>
      </vt:variant>
    </vt:vector>
  </HeadingPairs>
  <TitlesOfParts>
    <vt:vector size="19" baseType="lpstr">
      <vt:lpstr>Arial</vt:lpstr>
      <vt:lpstr>Calibri</vt:lpstr>
      <vt:lpstr>Times New Roman</vt:lpstr>
      <vt:lpstr>Wingdings</vt:lpstr>
      <vt:lpstr>1_Office Theme</vt:lpstr>
      <vt:lpstr>2_Office Theme</vt:lpstr>
      <vt:lpstr>4_Office Theme</vt:lpstr>
      <vt:lpstr>3_Office Theme</vt:lpstr>
      <vt:lpstr>5_Office Theme</vt:lpstr>
      <vt:lpstr>Linking assurance and enhancement</vt:lpstr>
      <vt:lpstr>PowerPoint Presentation</vt:lpstr>
      <vt:lpstr>PowerPoint Presentation</vt:lpstr>
      <vt:lpstr>PowerPoint Presentation</vt:lpstr>
      <vt:lpstr>Changes….</vt:lpstr>
      <vt:lpstr>Enhancement Workshop</vt:lpstr>
      <vt:lpstr>PowerPoint Presentation</vt:lpstr>
      <vt:lpstr>A successful workshop requires:</vt:lpstr>
      <vt:lpstr>What happens next?</vt:lpstr>
      <vt:lpstr>PowerPoint Presentation</vt:lpstr>
    </vt:vector>
  </TitlesOfParts>
  <Company>Heriot-Watt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Linking assurance and enhancement</dc:title>
  <dc:creator>Heriot-Watt University</dc:creator>
  <cp:lastModifiedBy>Oonagh Holland</cp:lastModifiedBy>
  <cp:revision>81</cp:revision>
  <cp:lastPrinted>2017-01-18T13:33:08Z</cp:lastPrinted>
  <dcterms:created xsi:type="dcterms:W3CDTF">2016-02-11T16:23:53Z</dcterms:created>
  <dcterms:modified xsi:type="dcterms:W3CDTF">2018-04-12T09:17:11Z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0x0101006EE07C38512818468275603CD5E61BA0</vt:lpwstr>
  </property>
</Properties>
</file>