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sldIdLst>
    <p:sldId id="256" r:id="rId6"/>
    <p:sldId id="266" r:id="rId7"/>
    <p:sldId id="260" r:id="rId8"/>
    <p:sldId id="268" r:id="rId9"/>
    <p:sldId id="257" r:id="rId10"/>
    <p:sldId id="259" r:id="rId11"/>
    <p:sldId id="267" r:id="rId12"/>
    <p:sldId id="261" r:id="rId13"/>
    <p:sldId id="26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9A53A-965A-467F-8296-E4F1836804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738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92F96-571A-4ACE-BD14-A82A7580A0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382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9BEFE-C323-464E-A209-F90BA981B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839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70354-A23F-4616-AB8B-EB1491F863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583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91C6D-B6A2-4C43-905F-E2E1CA2481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013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A01F2-506B-438F-8B4D-9549658E15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347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2DE15-2563-4B07-AC04-84B1936D3E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768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1BB14-DC1C-49AB-B664-22FFF98D99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967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478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09800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13B"/>
                </a:solidFill>
              </a:defRPr>
            </a:lvl1pPr>
          </a:lstStyle>
          <a:p>
            <a:fld id="{3DE4CF70-D2D6-497B-9CAF-A0B71E73C35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1032" name="Picture 5" descr="UoG_keyline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213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13B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213B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213B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PPTsk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" t="2911" r="68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55679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Ipsative</a:t>
            </a:r>
            <a:r>
              <a:rPr lang="en-US" altLang="en-US" dirty="0" smtClean="0"/>
              <a:t> Feedback, e-Portfolios and LEAF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276872"/>
            <a:ext cx="6624736" cy="432048"/>
          </a:xfrm>
        </p:spPr>
        <p:txBody>
          <a:bodyPr/>
          <a:lstStyle/>
          <a:p>
            <a:pPr algn="l" eaLnBrk="1" hangingPunct="1"/>
            <a:r>
              <a:rPr lang="en-US" altLang="en-US" sz="2000" dirty="0" smtClean="0"/>
              <a:t>(Leading Enhancements in Assessment and Feedback)</a:t>
            </a:r>
            <a:endParaRPr lang="en-US" altLang="en-US" dirty="0" smtClean="0"/>
          </a:p>
        </p:txBody>
      </p:sp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0" y="0"/>
            <a:ext cx="9144000" cy="1381125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00">
              <a:cs typeface="Arial" charset="0"/>
            </a:endParaRPr>
          </a:p>
        </p:txBody>
      </p:sp>
      <p:pic>
        <p:nvPicPr>
          <p:cNvPr id="10246" name="Picture 5" descr="UoG_keyli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29309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Dave Morrison</a:t>
            </a:r>
          </a:p>
          <a:p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Assistant </a:t>
            </a:r>
          </a:p>
          <a:p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Glasgow</a:t>
            </a:r>
          </a:p>
          <a:p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and Teaching Centre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ea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872" y="1628800"/>
            <a:ext cx="1152128" cy="990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40560"/>
          </a:xfrm>
        </p:spPr>
        <p:txBody>
          <a:bodyPr/>
          <a:lstStyle/>
          <a:p>
            <a:r>
              <a:rPr lang="en-GB" sz="2200" dirty="0" smtClean="0"/>
              <a:t>Having a portfolio doesn’t make it work</a:t>
            </a:r>
          </a:p>
          <a:p>
            <a:pPr lvl="1"/>
            <a:r>
              <a:rPr lang="en-GB" sz="1800" dirty="0" smtClean="0"/>
              <a:t>Student  training required (use and value)</a:t>
            </a:r>
          </a:p>
          <a:p>
            <a:pPr lvl="2"/>
            <a:r>
              <a:rPr lang="en-GB" sz="1600" dirty="0" smtClean="0"/>
              <a:t>Thru mini-MOOC or video lectures?</a:t>
            </a:r>
          </a:p>
          <a:p>
            <a:pPr lvl="1"/>
            <a:r>
              <a:rPr lang="en-GB" sz="1800" dirty="0" smtClean="0"/>
              <a:t>Getting verbal feedback into the system?</a:t>
            </a:r>
          </a:p>
          <a:p>
            <a:pPr lvl="1"/>
            <a:endParaRPr lang="en-GB" sz="1800" dirty="0" smtClean="0"/>
          </a:p>
          <a:p>
            <a:r>
              <a:rPr lang="en-GB" sz="2200" dirty="0" smtClean="0">
                <a:solidFill>
                  <a:srgbClr val="FF0000"/>
                </a:solidFill>
              </a:rPr>
              <a:t>Getting staff to use it</a:t>
            </a:r>
          </a:p>
          <a:p>
            <a:pPr lvl="1"/>
            <a:r>
              <a:rPr lang="en-GB" dirty="0" smtClean="0"/>
              <a:t>High resistance in some subjects</a:t>
            </a:r>
          </a:p>
          <a:p>
            <a:pPr lvl="1"/>
            <a:r>
              <a:rPr lang="en-GB" dirty="0" smtClean="0"/>
              <a:t>Easy to sell the </a:t>
            </a:r>
            <a:r>
              <a:rPr lang="en-GB" i="1" dirty="0" smtClean="0"/>
              <a:t>value</a:t>
            </a:r>
            <a:r>
              <a:rPr lang="en-GB" dirty="0" smtClean="0"/>
              <a:t>, not the </a:t>
            </a:r>
            <a:r>
              <a:rPr lang="en-GB" i="1" dirty="0" smtClean="0"/>
              <a:t>feasibility</a:t>
            </a:r>
          </a:p>
          <a:p>
            <a:pPr lvl="2"/>
            <a:r>
              <a:rPr lang="en-GB" b="0" dirty="0" smtClean="0"/>
              <a:t>Not able to (effectively) mark on scripts</a:t>
            </a:r>
          </a:p>
          <a:p>
            <a:pPr lvl="2"/>
            <a:r>
              <a:rPr lang="en-GB" b="0" dirty="0" smtClean="0"/>
              <a:t>Difficulty with feedback on equations</a:t>
            </a:r>
          </a:p>
          <a:p>
            <a:pPr lvl="2"/>
            <a:r>
              <a:rPr lang="en-GB" b="0" dirty="0" smtClean="0"/>
              <a:t>Dislike/distrust of standardised formats</a:t>
            </a:r>
          </a:p>
          <a:p>
            <a:pPr lvl="2"/>
            <a:r>
              <a:rPr lang="en-GB" b="0" dirty="0" smtClean="0"/>
              <a:t>Concerns about autonomy</a:t>
            </a:r>
          </a:p>
          <a:p>
            <a:pPr lvl="2"/>
            <a:r>
              <a:rPr lang="en-GB" b="0" dirty="0" smtClean="0"/>
              <a:t>Hard to compare scripts (when needed)</a:t>
            </a:r>
          </a:p>
          <a:p>
            <a:pPr lvl="2"/>
            <a:r>
              <a:rPr lang="en-GB" b="0" dirty="0" smtClean="0"/>
              <a:t>Not helpful for exam feedback</a:t>
            </a:r>
          </a:p>
          <a:p>
            <a:pPr lvl="2"/>
            <a:r>
              <a:rPr lang="en-GB" b="0" dirty="0" smtClean="0"/>
              <a:t>Must be at computer to mark</a:t>
            </a:r>
          </a:p>
          <a:p>
            <a:pPr lvl="2"/>
            <a:endParaRPr lang="en-GB" dirty="0" smtClean="0"/>
          </a:p>
          <a:p>
            <a:pPr lvl="2"/>
            <a:endParaRPr lang="en-GB" i="1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44008" y="260648"/>
            <a:ext cx="360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Training/Marketing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87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There’s work ahead, but there is light...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Students in LEAF already keeping portfolios (hardcopy)</a:t>
            </a:r>
          </a:p>
          <a:p>
            <a:pPr lvl="1"/>
            <a:r>
              <a:rPr lang="en-GB" dirty="0" smtClean="0"/>
              <a:t>Engagement and feedback on benefits is very positive so far</a:t>
            </a:r>
          </a:p>
          <a:p>
            <a:pPr lvl="1"/>
            <a:endParaRPr lang="en-GB" sz="900" dirty="0" smtClean="0"/>
          </a:p>
          <a:p>
            <a:r>
              <a:rPr lang="en-GB" dirty="0" smtClean="0"/>
              <a:t>Students in LEAF requesting standard forms and readable feedback across subjects</a:t>
            </a:r>
          </a:p>
          <a:p>
            <a:endParaRPr lang="en-GB" sz="2000" dirty="0" smtClean="0"/>
          </a:p>
          <a:p>
            <a:r>
              <a:rPr lang="en-GB" dirty="0" smtClean="0"/>
              <a:t>Parallel student e-portfolio project (subject-based: Psychology)</a:t>
            </a:r>
          </a:p>
          <a:p>
            <a:endParaRPr lang="en-GB" sz="800" dirty="0" smtClean="0"/>
          </a:p>
          <a:p>
            <a:r>
              <a:rPr lang="en-GB" dirty="0" smtClean="0"/>
              <a:t>Parallel staff e-feedback projects gaining traction in some subjects (Math &amp; Stats, Business School)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44008" y="260648"/>
            <a:ext cx="360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8800"/>
            <a:ext cx="8382000" cy="4896544"/>
          </a:xfrm>
        </p:spPr>
        <p:txBody>
          <a:bodyPr/>
          <a:lstStyle/>
          <a:p>
            <a:r>
              <a:rPr lang="en-GB" sz="1800" dirty="0" smtClean="0"/>
              <a:t>Knight, P.T. (2000) The value of a programme-wide approach to assessment, </a:t>
            </a:r>
            <a:r>
              <a:rPr lang="en-GB" sz="1800" i="1" dirty="0" smtClean="0"/>
              <a:t>Assessment &amp; Evaluation in Higher Education</a:t>
            </a:r>
            <a:r>
              <a:rPr lang="en-GB" sz="1800" dirty="0" smtClean="0"/>
              <a:t>, 25(3), 237-251</a:t>
            </a:r>
          </a:p>
          <a:p>
            <a:r>
              <a:rPr lang="en-GB" sz="1800" dirty="0" err="1" smtClean="0"/>
              <a:t>Nicol</a:t>
            </a:r>
            <a:r>
              <a:rPr lang="en-GB" sz="1800" dirty="0" smtClean="0"/>
              <a:t>, D. (2010) From monologue to dialogue: improving written feedback in mass higher education, </a:t>
            </a:r>
            <a:r>
              <a:rPr lang="en-GB" sz="1800" i="1" dirty="0" smtClean="0"/>
              <a:t>Assessment and Evaluation in Higher Education</a:t>
            </a:r>
            <a:r>
              <a:rPr lang="en-GB" sz="1800" dirty="0" smtClean="0"/>
              <a:t>, 35(5), 501-517</a:t>
            </a:r>
          </a:p>
          <a:p>
            <a:r>
              <a:rPr lang="en-GB" sz="1800" dirty="0" smtClean="0"/>
              <a:t>Hughes, G. (2011) Aiming for Personal Best: a Case for Introducing </a:t>
            </a:r>
            <a:r>
              <a:rPr lang="en-GB" sz="1800" dirty="0" err="1" smtClean="0"/>
              <a:t>Ipsative</a:t>
            </a:r>
            <a:r>
              <a:rPr lang="en-GB" sz="1800" dirty="0" smtClean="0"/>
              <a:t> Assessment in Higher Education </a:t>
            </a:r>
            <a:r>
              <a:rPr lang="en-GB" sz="1800" i="1" dirty="0" smtClean="0"/>
              <a:t>Studies in Higher Education</a:t>
            </a:r>
            <a:r>
              <a:rPr lang="en-GB" sz="1800" dirty="0" smtClean="0"/>
              <a:t>, 36(3), 353-367</a:t>
            </a:r>
            <a:r>
              <a:rPr lang="en-GB" sz="1800" i="1" dirty="0" smtClean="0"/>
              <a:t> </a:t>
            </a:r>
          </a:p>
          <a:p>
            <a:r>
              <a:rPr lang="en-GB" sz="1800" dirty="0" smtClean="0"/>
              <a:t>Jessop, T., El Hakim, Y., &amp; Gibbs, G. (2014) The Whole Is Greater than the Sum of Its Parts: A Large-Scale Study of Students’ Learning in Response to Different Programme Assessment Patterns, </a:t>
            </a:r>
            <a:r>
              <a:rPr lang="en-GB" sz="1800" i="1" dirty="0" smtClean="0"/>
              <a:t>Assessment &amp; Evaluation in Higher Education</a:t>
            </a:r>
            <a:r>
              <a:rPr lang="en-GB" sz="1800" dirty="0" smtClean="0"/>
              <a:t> 39(1), 73–88</a:t>
            </a:r>
          </a:p>
          <a:p>
            <a:r>
              <a:rPr lang="en-GB" sz="1800" dirty="0" err="1" smtClean="0"/>
              <a:t>Deneen</a:t>
            </a:r>
            <a:r>
              <a:rPr lang="en-GB" sz="1800" dirty="0" smtClean="0"/>
              <a:t>, C., &amp; </a:t>
            </a:r>
            <a:r>
              <a:rPr lang="en-GB" sz="1800" dirty="0" err="1" smtClean="0"/>
              <a:t>Boud</a:t>
            </a:r>
            <a:r>
              <a:rPr lang="en-GB" sz="1800" dirty="0" smtClean="0"/>
              <a:t>, D. (2014) Patterns of Resistance in Managing Assessment Change, </a:t>
            </a:r>
            <a:r>
              <a:rPr lang="en-GB" sz="1800" i="1" dirty="0" smtClean="0"/>
              <a:t>Assessment &amp; Evaluation in Higher Education</a:t>
            </a:r>
            <a:r>
              <a:rPr lang="en-GB" sz="1800" dirty="0" smtClean="0"/>
              <a:t>, 39(5), 577–91</a:t>
            </a:r>
          </a:p>
          <a:p>
            <a:endParaRPr lang="en-GB" sz="1800" dirty="0" smtClean="0"/>
          </a:p>
          <a:p>
            <a:endParaRPr lang="en-GB" sz="1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44008" y="260648"/>
            <a:ext cx="360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Further Reading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92" y="1447800"/>
            <a:ext cx="8583488" cy="685800"/>
          </a:xfrm>
        </p:spPr>
        <p:txBody>
          <a:bodyPr/>
          <a:lstStyle/>
          <a:p>
            <a:pPr lvl="1"/>
            <a:r>
              <a:rPr lang="en-GB" dirty="0" smtClean="0"/>
              <a:t>The LEAF Project </a:t>
            </a:r>
            <a:r>
              <a:rPr lang="en-GB" sz="1600" dirty="0" smtClean="0"/>
              <a:t>(Leading Enhancements in Assessment and Feedback)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392488"/>
          </a:xfrm>
        </p:spPr>
        <p:txBody>
          <a:bodyPr/>
          <a:lstStyle/>
          <a:p>
            <a:pPr lvl="1"/>
            <a:endParaRPr lang="en-GB" dirty="0" smtClean="0"/>
          </a:p>
          <a:p>
            <a:pPr lvl="1"/>
            <a:r>
              <a:rPr lang="en-GB" dirty="0" smtClean="0"/>
              <a:t>To improve efficiency and effectiveness of assessment and feedback by looking at full programmes and comparing across subjects and universities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Running simultaneously at four universities (Glasgow, Edinburgh, Nottingham, Birmingham)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Original subjects were History, Biosciences, and Economics</a:t>
            </a:r>
          </a:p>
          <a:p>
            <a:pPr lvl="2"/>
            <a:r>
              <a:rPr lang="en-GB" b="0" dirty="0" smtClean="0"/>
              <a:t>Currently Biosciences, Business Management, and Engineering</a:t>
            </a:r>
          </a:p>
          <a:p>
            <a:pPr lvl="2"/>
            <a:endParaRPr lang="en-GB" b="0" dirty="0" smtClean="0"/>
          </a:p>
          <a:p>
            <a:pPr lvl="1"/>
            <a:endParaRPr lang="en-GB" b="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pic>
        <p:nvPicPr>
          <p:cNvPr id="6" name="Picture 5" descr="Lea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5589240"/>
            <a:ext cx="1152128" cy="990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Non </a:t>
            </a:r>
            <a:r>
              <a:rPr lang="en-GB" i="1" dirty="0" err="1" smtClean="0"/>
              <a:t>novus</a:t>
            </a:r>
            <a:r>
              <a:rPr lang="en-GB" i="1" dirty="0" smtClean="0"/>
              <a:t> sub sol </a:t>
            </a:r>
            <a:r>
              <a:rPr lang="en-GB" dirty="0" smtClean="0"/>
              <a:t>(e.g. NSS)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82000" cy="4171528"/>
          </a:xfrm>
        </p:spPr>
        <p:txBody>
          <a:bodyPr/>
          <a:lstStyle/>
          <a:p>
            <a:r>
              <a:rPr lang="en-GB" dirty="0" smtClean="0"/>
              <a:t>Students find feedback inconsistent, late, and unhelpful</a:t>
            </a:r>
          </a:p>
          <a:p>
            <a:r>
              <a:rPr lang="en-GB" dirty="0" smtClean="0"/>
              <a:t>Students want feedback on exams</a:t>
            </a:r>
          </a:p>
          <a:p>
            <a:r>
              <a:rPr lang="en-GB" dirty="0" smtClean="0"/>
              <a:t>Students are not taught how to use feedback</a:t>
            </a:r>
          </a:p>
          <a:p>
            <a:endParaRPr lang="en-GB" sz="1800" dirty="0" smtClean="0"/>
          </a:p>
          <a:p>
            <a:r>
              <a:rPr lang="en-GB" dirty="0" smtClean="0"/>
              <a:t>Staff pressed to give detailed feedback within timeframes</a:t>
            </a:r>
          </a:p>
          <a:p>
            <a:pPr lvl="1"/>
            <a:r>
              <a:rPr lang="en-GB" dirty="0" smtClean="0"/>
              <a:t>Not true in History</a:t>
            </a:r>
          </a:p>
          <a:p>
            <a:r>
              <a:rPr lang="en-GB" dirty="0" smtClean="0"/>
              <a:t>Most staff are actively working to improve feedback</a:t>
            </a:r>
          </a:p>
          <a:p>
            <a:pPr lvl="1"/>
            <a:r>
              <a:rPr lang="en-GB" dirty="0" smtClean="0"/>
              <a:t>Seldom collectively</a:t>
            </a:r>
          </a:p>
          <a:p>
            <a:endParaRPr lang="en-GB" sz="1800" dirty="0" smtClean="0"/>
          </a:p>
          <a:p>
            <a:r>
              <a:rPr lang="en-GB" i="1" dirty="0" smtClean="0"/>
              <a:t>No one </a:t>
            </a:r>
            <a:r>
              <a:rPr lang="en-GB" dirty="0" smtClean="0"/>
              <a:t>agrees about or fully understands marking criteria</a:t>
            </a:r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88024" y="332656"/>
            <a:ext cx="2318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Findings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Ipsative</a:t>
            </a:r>
            <a:r>
              <a:rPr lang="en-GB" dirty="0" smtClean="0"/>
              <a:t> and Longitudinal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82000" cy="4171528"/>
          </a:xfrm>
        </p:spPr>
        <p:txBody>
          <a:bodyPr/>
          <a:lstStyle/>
          <a:p>
            <a:r>
              <a:rPr lang="en-GB" dirty="0" smtClean="0"/>
              <a:t>Full-programme / student career approach</a:t>
            </a:r>
          </a:p>
          <a:p>
            <a:endParaRPr lang="en-GB" dirty="0" smtClean="0"/>
          </a:p>
          <a:p>
            <a:r>
              <a:rPr lang="en-GB" dirty="0" err="1" smtClean="0"/>
              <a:t>Ipsative</a:t>
            </a:r>
            <a:r>
              <a:rPr lang="en-GB" dirty="0" smtClean="0"/>
              <a:t> Feedback</a:t>
            </a:r>
          </a:p>
          <a:p>
            <a:pPr lvl="1"/>
            <a:r>
              <a:rPr lang="en-GB" dirty="0" smtClean="0"/>
              <a:t>Feedback ‘based on a comparison with the learner’s previous performance and linked to long-term progress’ </a:t>
            </a:r>
            <a:r>
              <a:rPr lang="en-GB" sz="1600" dirty="0" smtClean="0"/>
              <a:t>(Hughes 2011: 353)</a:t>
            </a:r>
            <a:endParaRPr lang="en-GB" sz="1400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Longitudinal</a:t>
            </a:r>
          </a:p>
          <a:p>
            <a:pPr lvl="1"/>
            <a:r>
              <a:rPr lang="en-GB" dirty="0" smtClean="0"/>
              <a:t>Charting patterns/changes over time against criteria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88024" y="332656"/>
            <a:ext cx="3039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A Solution?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82000" cy="4752528"/>
          </a:xfrm>
        </p:spPr>
        <p:txBody>
          <a:bodyPr/>
          <a:lstStyle/>
          <a:p>
            <a:r>
              <a:rPr lang="en-GB" dirty="0" smtClean="0"/>
              <a:t>Makes use of natural human talent for pattern recognition</a:t>
            </a:r>
          </a:p>
          <a:p>
            <a:pPr lvl="1"/>
            <a:r>
              <a:rPr lang="en-GB" dirty="0" smtClean="0"/>
              <a:t>Other types of feedback do not</a:t>
            </a:r>
          </a:p>
          <a:p>
            <a:endParaRPr lang="en-GB" sz="1600" dirty="0" smtClean="0"/>
          </a:p>
          <a:p>
            <a:r>
              <a:rPr lang="en-GB" dirty="0" smtClean="0"/>
              <a:t>Late feedback can still have value</a:t>
            </a:r>
          </a:p>
          <a:p>
            <a:r>
              <a:rPr lang="en-GB" dirty="0" smtClean="0"/>
              <a:t>Exams can be formative</a:t>
            </a:r>
          </a:p>
          <a:p>
            <a:r>
              <a:rPr lang="en-GB" dirty="0" smtClean="0"/>
              <a:t>Inconsistent feedback may show patterns over time</a:t>
            </a:r>
          </a:p>
          <a:p>
            <a:r>
              <a:rPr lang="en-GB" dirty="0" smtClean="0"/>
              <a:t>Marking criteria may become clear over time</a:t>
            </a:r>
          </a:p>
          <a:p>
            <a:r>
              <a:rPr lang="en-GB" dirty="0" smtClean="0"/>
              <a:t>Focuses on improvement</a:t>
            </a:r>
          </a:p>
          <a:p>
            <a:r>
              <a:rPr lang="en-GB" dirty="0" smtClean="0"/>
              <a:t>Develops self-management</a:t>
            </a:r>
          </a:p>
          <a:p>
            <a:endParaRPr lang="en-GB" sz="1600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Does not make bad feedback better</a:t>
            </a:r>
          </a:p>
          <a:p>
            <a:pPr lvl="1"/>
            <a:r>
              <a:rPr lang="en-GB" dirty="0" smtClean="0"/>
              <a:t>Makes students better able to pan for gold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332656"/>
            <a:ext cx="220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Benefits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404664"/>
            <a:ext cx="3614936" cy="6858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Feedback Portfolios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501008"/>
            <a:ext cx="7992888" cy="2833464"/>
          </a:xfrm>
        </p:spPr>
        <p:txBody>
          <a:bodyPr/>
          <a:lstStyle/>
          <a:p>
            <a:r>
              <a:rPr lang="en-GB" dirty="0" smtClean="0"/>
              <a:t>Relies on students to create, sort, and store</a:t>
            </a:r>
          </a:p>
          <a:p>
            <a:pPr lvl="1"/>
            <a:r>
              <a:rPr lang="en-GB" dirty="0" smtClean="0"/>
              <a:t>Not traditionally reliable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Not available to advisors directly</a:t>
            </a:r>
          </a:p>
          <a:p>
            <a:endParaRPr lang="en-GB" dirty="0" smtClean="0"/>
          </a:p>
          <a:p>
            <a:r>
              <a:rPr lang="en-GB" dirty="0" smtClean="0"/>
              <a:t>Does nothing to improve feedback quality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198884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Hardcopy</a:t>
            </a:r>
            <a:endParaRPr lang="en-GB" sz="2800" b="1" dirty="0"/>
          </a:p>
        </p:txBody>
      </p:sp>
      <p:pic>
        <p:nvPicPr>
          <p:cNvPr id="5" name="Picture 4" descr="hard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556792"/>
            <a:ext cx="1864576" cy="143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264" y="1916832"/>
            <a:ext cx="2246784" cy="685800"/>
          </a:xfrm>
        </p:spPr>
        <p:txBody>
          <a:bodyPr/>
          <a:lstStyle/>
          <a:p>
            <a:r>
              <a:rPr lang="en-GB" dirty="0" smtClean="0"/>
              <a:t>E-Portfolio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999184"/>
            <a:ext cx="8382000" cy="3886200"/>
          </a:xfrm>
        </p:spPr>
        <p:txBody>
          <a:bodyPr/>
          <a:lstStyle/>
          <a:p>
            <a:r>
              <a:rPr lang="en-GB" dirty="0" smtClean="0"/>
              <a:t>Students can’t lose or fail to create it</a:t>
            </a:r>
          </a:p>
          <a:p>
            <a:endParaRPr lang="en-GB" sz="1800" dirty="0" smtClean="0"/>
          </a:p>
          <a:p>
            <a:r>
              <a:rPr lang="en-GB" dirty="0" smtClean="0"/>
              <a:t>Available to advisors</a:t>
            </a:r>
          </a:p>
          <a:p>
            <a:endParaRPr lang="en-GB" sz="1600" dirty="0" smtClean="0"/>
          </a:p>
          <a:p>
            <a:r>
              <a:rPr lang="en-GB" dirty="0" smtClean="0"/>
              <a:t>Potential for automated sorting and analysis</a:t>
            </a:r>
          </a:p>
          <a:p>
            <a:pPr lvl="1"/>
            <a:r>
              <a:rPr lang="en-GB" dirty="0" smtClean="0"/>
              <a:t>e.g. word clouds</a:t>
            </a:r>
          </a:p>
          <a:p>
            <a:pPr lvl="1"/>
            <a:endParaRPr lang="en-GB" sz="1400" dirty="0"/>
          </a:p>
          <a:p>
            <a:r>
              <a:rPr lang="en-GB" dirty="0" smtClean="0"/>
              <a:t>Could provide record of feedback by subject and marker</a:t>
            </a:r>
          </a:p>
          <a:p>
            <a:pPr lvl="1"/>
            <a:r>
              <a:rPr lang="en-GB" dirty="0" smtClean="0"/>
              <a:t>Directly assisting in improving feedback quality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707904" y="404664"/>
            <a:ext cx="375895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Feedback Portfolios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eportfol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556792"/>
            <a:ext cx="1682741" cy="13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382000" cy="4968552"/>
          </a:xfrm>
        </p:spPr>
        <p:txBody>
          <a:bodyPr/>
          <a:lstStyle/>
          <a:p>
            <a:pPr lvl="1"/>
            <a:endParaRPr lang="en-GB" dirty="0" smtClean="0"/>
          </a:p>
          <a:p>
            <a:pPr lvl="1"/>
            <a:r>
              <a:rPr lang="en-GB" dirty="0" smtClean="0"/>
              <a:t>Stores data by module, not by student</a:t>
            </a:r>
          </a:p>
          <a:p>
            <a:pPr lvl="1"/>
            <a:r>
              <a:rPr lang="en-GB" dirty="0" smtClean="0"/>
              <a:t>Feedback lost when module resets</a:t>
            </a:r>
          </a:p>
          <a:p>
            <a:pPr lvl="1"/>
            <a:endParaRPr lang="en-GB" dirty="0"/>
          </a:p>
          <a:p>
            <a:r>
              <a:rPr lang="en-GB" dirty="0" smtClean="0"/>
              <a:t>Pull module data out to another database?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Store feedback </a:t>
            </a:r>
            <a:r>
              <a:rPr lang="en-GB" i="1" dirty="0" smtClean="0"/>
              <a:t>before</a:t>
            </a:r>
            <a:r>
              <a:rPr lang="en-GB" dirty="0" smtClean="0"/>
              <a:t> it gets to </a:t>
            </a:r>
            <a:r>
              <a:rPr lang="en-GB" dirty="0" err="1" smtClean="0"/>
              <a:t>Moodle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In house front-end (e.g. “</a:t>
            </a:r>
            <a:r>
              <a:rPr lang="en-GB" dirty="0" err="1" smtClean="0"/>
              <a:t>TeleForm</a:t>
            </a:r>
            <a:r>
              <a:rPr lang="en-GB" dirty="0" smtClean="0"/>
              <a:t>”)</a:t>
            </a:r>
          </a:p>
          <a:p>
            <a:pPr lvl="1"/>
            <a:r>
              <a:rPr lang="en-GB" dirty="0" smtClean="0"/>
              <a:t>Simultaneous to </a:t>
            </a:r>
            <a:r>
              <a:rPr lang="en-GB" dirty="0" err="1" smtClean="0"/>
              <a:t>Moodle</a:t>
            </a:r>
            <a:r>
              <a:rPr lang="en-GB" dirty="0" smtClean="0"/>
              <a:t> and </a:t>
            </a:r>
            <a:r>
              <a:rPr lang="en-GB" dirty="0" err="1" smtClean="0"/>
              <a:t>Mahara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Does it need to go to </a:t>
            </a:r>
            <a:r>
              <a:rPr lang="en-GB" dirty="0" err="1" smtClean="0"/>
              <a:t>Moodle</a:t>
            </a:r>
            <a:r>
              <a:rPr lang="en-GB" dirty="0" smtClean="0"/>
              <a:t> or </a:t>
            </a:r>
            <a:r>
              <a:rPr lang="en-GB" dirty="0" err="1" smtClean="0"/>
              <a:t>Mahara</a:t>
            </a:r>
            <a:r>
              <a:rPr lang="en-GB" dirty="0" smtClean="0"/>
              <a:t>?</a:t>
            </a:r>
          </a:p>
          <a:p>
            <a:pPr lvl="1"/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355976" y="404664"/>
            <a:ext cx="31108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Implementation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moodle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1943100" cy="581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752" y="147607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?</a:t>
            </a:r>
            <a:endParaRPr lang="en-GB" sz="3200" dirty="0"/>
          </a:p>
        </p:txBody>
      </p:sp>
      <p:pic>
        <p:nvPicPr>
          <p:cNvPr id="9" name="Picture 8" descr="OOo2-calc-doc_1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581128"/>
            <a:ext cx="571128" cy="571128"/>
          </a:xfrm>
          <a:prstGeom prst="rect">
            <a:avLst/>
          </a:prstGeom>
        </p:spPr>
      </p:pic>
      <p:pic>
        <p:nvPicPr>
          <p:cNvPr id="10" name="Picture 9" descr="moodle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5877272"/>
            <a:ext cx="1204068" cy="360040"/>
          </a:xfrm>
          <a:prstGeom prst="rect">
            <a:avLst/>
          </a:prstGeom>
        </p:spPr>
      </p:pic>
      <p:pic>
        <p:nvPicPr>
          <p:cNvPr id="11" name="Picture 10" descr="Maha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675207"/>
            <a:ext cx="2104762" cy="761905"/>
          </a:xfrm>
          <a:prstGeom prst="rect">
            <a:avLst/>
          </a:prstGeom>
        </p:spPr>
      </p:pic>
      <p:pic>
        <p:nvPicPr>
          <p:cNvPr id="12" name="Picture 11" descr="Maha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5877272"/>
            <a:ext cx="1080120" cy="390994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9" idx="2"/>
            <a:endCxn id="12" idx="0"/>
          </p:cNvCxnSpPr>
          <p:nvPr/>
        </p:nvCxnSpPr>
        <p:spPr bwMode="auto">
          <a:xfrm flipH="1">
            <a:off x="6696236" y="5152256"/>
            <a:ext cx="609600" cy="725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 bwMode="auto">
          <a:xfrm>
            <a:off x="7305836" y="5152256"/>
            <a:ext cx="604502" cy="725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275856" y="364502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365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40560"/>
          </a:xfrm>
        </p:spPr>
        <p:txBody>
          <a:bodyPr/>
          <a:lstStyle/>
          <a:p>
            <a:r>
              <a:rPr lang="en-GB" sz="2000" dirty="0" smtClean="0"/>
              <a:t>Access to Moodle database</a:t>
            </a:r>
          </a:p>
          <a:p>
            <a:pPr lvl="1"/>
            <a:r>
              <a:rPr lang="en-GB" sz="1800" dirty="0" smtClean="0"/>
              <a:t>Do we have as much as we need? Will we continue to?</a:t>
            </a:r>
          </a:p>
          <a:p>
            <a:pPr lvl="1"/>
            <a:r>
              <a:rPr lang="en-GB" sz="1800" dirty="0" smtClean="0"/>
              <a:t>Learning Technologies Unit (LTU) vs. IT Services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Timetable</a:t>
            </a:r>
          </a:p>
          <a:p>
            <a:pPr lvl="1"/>
            <a:r>
              <a:rPr lang="en-GB" sz="1800" dirty="0" smtClean="0"/>
              <a:t>LTU estimates 1 year with buyout to develop</a:t>
            </a:r>
          </a:p>
          <a:p>
            <a:pPr lvl="1"/>
            <a:r>
              <a:rPr lang="en-GB" sz="1800" dirty="0" smtClean="0"/>
              <a:t>This does not include implementation or staff and student training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Sustainability</a:t>
            </a:r>
          </a:p>
          <a:p>
            <a:pPr lvl="1"/>
            <a:r>
              <a:rPr lang="en-GB" sz="1800" dirty="0" err="1" smtClean="0"/>
              <a:t>Moodle</a:t>
            </a:r>
            <a:r>
              <a:rPr lang="en-GB" sz="1800" dirty="0" smtClean="0"/>
              <a:t> or </a:t>
            </a:r>
            <a:r>
              <a:rPr lang="en-GB" sz="1800" dirty="0" err="1" smtClean="0"/>
              <a:t>Mahara</a:t>
            </a:r>
            <a:r>
              <a:rPr lang="en-GB" sz="1800" dirty="0" smtClean="0"/>
              <a:t> updates could crash backend links</a:t>
            </a:r>
          </a:p>
          <a:p>
            <a:pPr lvl="1"/>
            <a:r>
              <a:rPr lang="en-GB" sz="1800" dirty="0" smtClean="0"/>
              <a:t>An in house front-end could leave with the developer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Security</a:t>
            </a:r>
          </a:p>
          <a:p>
            <a:pPr lvl="1"/>
            <a:r>
              <a:rPr lang="en-GB" sz="1800" dirty="0" smtClean="0"/>
              <a:t>In house system too open?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133528" y="260648"/>
            <a:ext cx="31108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Scoping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87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 Tower cover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Date xmlns="25beefa3-6df1-42c8-984e-35dbf263528a">2015-03-18T00:00:00+00:00</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vents" ma:contentTypeID="0x0101000D7B7BD1BFCB284BBA8D6D2354210B8900753BB5479505734C95EEEBD17DDD19E8" ma:contentTypeVersion="3" ma:contentTypeDescription="" ma:contentTypeScope="" ma:versionID="595e6a0964a4997fdc028d8f2000190c">
  <xsd:schema xmlns:xsd="http://www.w3.org/2001/XMLSchema" xmlns:p="http://schemas.microsoft.com/office/2006/metadata/properties" xmlns:ns2="25beefa3-6df1-42c8-984e-35dbf263528a" targetNamespace="http://schemas.microsoft.com/office/2006/metadata/properties" ma:root="true" ma:fieldsID="cd40df22ccfd0826a112534dd22cc05d" ns2:_="">
    <xsd:import namespace="25beefa3-6df1-42c8-984e-35dbf263528a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5beefa3-6df1-42c8-984e-35dbf263528a" elementFormDefault="qualified">
    <xsd:import namespace="http://schemas.microsoft.com/office/2006/documentManagement/types"/>
    <xsd:element name="Date" ma:index="8" nillable="true" ma:displayName="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spe:Receivers xmlns:spe="http://schemas.microsoft.com/sharepoint/events">
  <Receiver>
    <Name>QAA Hold Item Deleting</Name>
    <Type>3</Type>
    <SequenceNumber>1000</SequenceNumber>
    <Assembly>BlueSource.QAA.LegalHold, Version=1.0.0.0, Culture=neutral, PublicKeyToken=98e5a19c401bc91c</Assembly>
    <Class>BlueSource.QAA.LegalHold.StopOnHoldDeleteEvents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F794A2-1C52-4DFA-B87E-F6D53AFEFEF7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25beefa3-6df1-42c8-984e-35dbf263528a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0075D2A-33D2-493B-86F7-477530816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eefa3-6df1-42c8-984e-35dbf263528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0E45889-30D0-4ACE-942C-3950B4DA952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D7A060C-09D6-433E-BF2A-FF2C4958C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 Tower cover</Template>
  <TotalTime>356</TotalTime>
  <Words>773</Words>
  <Application>Microsoft Office PowerPoint</Application>
  <PresentationFormat>On-screen Show (4:3)</PresentationFormat>
  <Paragraphs>143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Times New Roman</vt:lpstr>
      <vt:lpstr>University Tower cover</vt:lpstr>
      <vt:lpstr>Ipsative Feedback, e-Portfolios and LEAF</vt:lpstr>
      <vt:lpstr>The LEAF Project (Leading Enhancements in Assessment and Feedback)</vt:lpstr>
      <vt:lpstr>Non novus sub sol (e.g. NSS)</vt:lpstr>
      <vt:lpstr>Ipsative and Longitudinal Feedback</vt:lpstr>
      <vt:lpstr>PowerPoint Presentation</vt:lpstr>
      <vt:lpstr>Feedback Portfolios</vt:lpstr>
      <vt:lpstr>E-Portfolio</vt:lpstr>
      <vt:lpstr>PowerPoint Presentation</vt:lpstr>
      <vt:lpstr>PowerPoint Presentation</vt:lpstr>
      <vt:lpstr>PowerPoint Presentation</vt:lpstr>
      <vt:lpstr>There’s work ahead, but there is light...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Ipsative Feedback, e-Portfolios and LEAF</dc:title>
  <dc:creator>University of Glasgow</dc:creator>
  <cp:lastModifiedBy>Oonagh Holland</cp:lastModifiedBy>
  <cp:revision>35</cp:revision>
  <dcterms:created xsi:type="dcterms:W3CDTF">2015-03-16T19:02:43Z</dcterms:created>
  <dcterms:modified xsi:type="dcterms:W3CDTF">2018-04-23T10:11:31Z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0x0101000D7B7BD1BFCB284BBA8D6D2354210B8900753BB5479505734C95EEEBD17DDD19E8</vt:lpwstr>
  </property>
</Properties>
</file>