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notesSlides/notesSlide5.xml" ContentType="application/vnd.openxmlformats-officedocument.presentationml.notesSlide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tags/tag14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6" r:id="rId2"/>
    <p:sldId id="439" r:id="rId3"/>
    <p:sldId id="441" r:id="rId4"/>
    <p:sldId id="446" r:id="rId5"/>
    <p:sldId id="443" r:id="rId6"/>
    <p:sldId id="445" r:id="rId7"/>
    <p:sldId id="433" r:id="rId8"/>
  </p:sldIdLst>
  <p:sldSz cx="12192000" cy="6858000"/>
  <p:notesSz cx="6669088" cy="9872663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1106">
          <p15:clr>
            <a:srgbClr val="A4A3A4"/>
          </p15:clr>
        </p15:guide>
        <p15:guide id="4" pos="9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A5A5A5"/>
    <a:srgbClr val="935EBE"/>
    <a:srgbClr val="9751CB"/>
    <a:srgbClr val="7030A0"/>
    <a:srgbClr val="781DFF"/>
    <a:srgbClr val="008080"/>
    <a:srgbClr val="0099FF"/>
    <a:srgbClr val="1A7F26"/>
    <a:srgbClr val="929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20" autoAdjust="0"/>
    <p:restoredTop sz="78877" autoAdjust="0"/>
  </p:normalViewPr>
  <p:slideViewPr>
    <p:cSldViewPr snapToGrid="0" snapToObjects="1">
      <p:cViewPr varScale="1">
        <p:scale>
          <a:sx n="92" d="100"/>
          <a:sy n="92" d="100"/>
        </p:scale>
        <p:origin x="642" y="84"/>
      </p:cViewPr>
      <p:guideLst>
        <p:guide orient="horz" pos="2160"/>
        <p:guide pos="3840"/>
        <p:guide orient="horz" pos="1106"/>
        <p:guide pos="973"/>
      </p:guideLst>
    </p:cSldViewPr>
  </p:slideViewPr>
  <p:outlineViewPr>
    <p:cViewPr>
      <p:scale>
        <a:sx n="33" d="100"/>
        <a:sy n="33" d="100"/>
      </p:scale>
      <p:origin x="0" y="-25368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4040" y="184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7.xml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9B733-5722-4165-9CA3-3E568180939E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70653-70AB-47B5-AFF5-49ACBB954713}" type="slidenum">
              <a:rPr lang="en-GB" smtClean="0"/>
              <a:t>‹#›</a:t>
            </a:fld>
            <a:endParaRPr lang="en-GB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42796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30BAF-98FE-485F-9DA8-6ED07EF3E00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1A22EF-82B1-4F78-B094-131B2FCE5A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977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22EF-82B1-4F78-B094-131B2FCE5A3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638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22EF-82B1-4F78-B094-131B2FCE5A3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549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22EF-82B1-4F78-B094-131B2FCE5A3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1412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22EF-82B1-4F78-B094-131B2FCE5A3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361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22EF-82B1-4F78-B094-131B2FCE5A3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5099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22EF-82B1-4F78-B094-131B2FCE5A3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486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22EF-82B1-4F78-B094-131B2FCE5A3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550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3" b="7273"/>
          <a:stretch/>
        </p:blipFill>
        <p:spPr>
          <a:xfrm>
            <a:off x="-152400" y="-48985"/>
            <a:ext cx="12353278" cy="69069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61089" y="278613"/>
            <a:ext cx="11201400" cy="849086"/>
          </a:xfrm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641534"/>
            <a:ext cx="12192000" cy="55918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385" y="1367161"/>
            <a:ext cx="968560" cy="9685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8388" y="4110158"/>
            <a:ext cx="790676" cy="760395"/>
          </a:xfrm>
          <a:prstGeom prst="rect">
            <a:avLst/>
          </a:prstGeom>
        </p:spPr>
      </p:pic>
      <p:sp>
        <p:nvSpPr>
          <p:cNvPr id="12" name="Oval 11"/>
          <p:cNvSpPr/>
          <p:nvPr userDrawn="1"/>
        </p:nvSpPr>
        <p:spPr>
          <a:xfrm>
            <a:off x="1770970" y="3690257"/>
            <a:ext cx="1665514" cy="166551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195" y="4110158"/>
            <a:ext cx="748030" cy="760395"/>
          </a:xfrm>
          <a:prstGeom prst="rect">
            <a:avLst/>
          </a:prstGeom>
        </p:spPr>
      </p:pic>
      <p:sp>
        <p:nvSpPr>
          <p:cNvPr id="14" name="Oval 13"/>
          <p:cNvSpPr/>
          <p:nvPr userDrawn="1"/>
        </p:nvSpPr>
        <p:spPr>
          <a:xfrm>
            <a:off x="5207454" y="3690257"/>
            <a:ext cx="1665514" cy="166551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6280" y="4110158"/>
            <a:ext cx="900829" cy="760395"/>
          </a:xfrm>
          <a:prstGeom prst="rect">
            <a:avLst/>
          </a:prstGeom>
        </p:spPr>
      </p:pic>
      <p:sp>
        <p:nvSpPr>
          <p:cNvPr id="16" name="Oval 15"/>
          <p:cNvSpPr/>
          <p:nvPr userDrawn="1"/>
        </p:nvSpPr>
        <p:spPr>
          <a:xfrm>
            <a:off x="8643938" y="3690257"/>
            <a:ext cx="1665514" cy="166551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33506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Content No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0717" y="-13959"/>
            <a:ext cx="11687504" cy="1014098"/>
          </a:xfrm>
        </p:spPr>
        <p:txBody>
          <a:bodyPr>
            <a:normAutofit/>
          </a:bodyPr>
          <a:lstStyle>
            <a:lvl1pPr marL="108000" algn="l"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716" y="1110922"/>
            <a:ext cx="11687503" cy="55211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20716" y="178676"/>
            <a:ext cx="0" cy="62011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321972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43" b="7273"/>
          <a:stretch/>
        </p:blipFill>
        <p:spPr>
          <a:xfrm>
            <a:off x="-152400" y="-48985"/>
            <a:ext cx="12353278" cy="69069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161681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6240" y="5041406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8711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37387470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074BA-B739-4F1D-84D9-4CA46EAD16D1}" type="datetimeFigureOut">
              <a:rPr lang="en-GB" smtClean="0"/>
              <a:t>12/04/2018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0A03A-670B-4849-9E8D-844D1B4C34DB}" type="slidenum">
              <a:rPr lang="en-GB" smtClean="0"/>
              <a:t>‹#›</a:t>
            </a:fld>
            <a:endParaRPr lang="en-GB"/>
          </a:p>
        </p:txBody>
      </p:sp>
    </p:spTree>
    <p:custDataLst>
      <p:tags r:id="rId6"/>
    </p:custDataLst>
    <p:extLst>
      <p:ext uri="{BB962C8B-B14F-4D97-AF65-F5344CB8AC3E}">
        <p14:creationId xmlns:p14="http://schemas.microsoft.com/office/powerpoint/2010/main" val="284344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1" r:id="rId3"/>
    <p:sldLayoutId id="2147483663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359" y="3505200"/>
            <a:ext cx="10515600" cy="1250138"/>
          </a:xfrm>
        </p:spPr>
        <p:txBody>
          <a:bodyPr>
            <a:noAutofit/>
          </a:bodyPr>
          <a:lstStyle/>
          <a:p>
            <a:r>
              <a:rPr lang="en-GB" dirty="0" smtClean="0"/>
              <a:t>Institutional strategy and ILR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6746" y="4782327"/>
            <a:ext cx="10515600" cy="734554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GB" sz="3200" dirty="0" smtClean="0"/>
              <a:t>Strategically informed review and enhancement</a:t>
            </a:r>
            <a:endParaRPr lang="en-GB" sz="24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28414" y="3992880"/>
            <a:ext cx="0" cy="1150694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684" y="6122398"/>
            <a:ext cx="2455476" cy="44618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6122398"/>
            <a:ext cx="5052237" cy="4461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46586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The starting point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" y="3811698"/>
            <a:ext cx="3352802" cy="123742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Empowering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Learners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775" y="2795290"/>
            <a:ext cx="1102422" cy="1102422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2801687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Engaging Diverse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Audiences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822922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Supporting Strategic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Decisions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624025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Policy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Landscapes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599" y="2716501"/>
            <a:ext cx="1260000" cy="126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340" y="2726253"/>
            <a:ext cx="1101966" cy="110196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916" y="2726253"/>
            <a:ext cx="1201019" cy="11019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23894" y="2433710"/>
            <a:ext cx="958009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Low"/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“Institution-Led Subject Review is the University’s process to formally review and plan future enhancement of its taught provision leading to academic awards”</a:t>
            </a:r>
          </a:p>
          <a:p>
            <a:pPr algn="justLow"/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endParaRPr>
          </a:p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RGU Academic Quality Handbook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3292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ILR as an opportunity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" y="3811698"/>
            <a:ext cx="3352802" cy="123742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Empowering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Learners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775" y="2795290"/>
            <a:ext cx="1102422" cy="1102422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2801687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Engaging Diverse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Audiences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822922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Supporting Strategic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Decisions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624025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Policy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Landscapes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599" y="2716501"/>
            <a:ext cx="1260000" cy="126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340" y="2726253"/>
            <a:ext cx="1101966" cy="110196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916" y="2726253"/>
            <a:ext cx="1201019" cy="11019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5760" y="1139483"/>
            <a:ext cx="114229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An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opportunity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to consider standards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and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quality, which combines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assurance and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enhancement.</a:t>
            </a:r>
          </a:p>
          <a:p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With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a view of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enhancement as: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making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, or doing it better; </a:t>
            </a:r>
            <a:endPara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making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the best of opportunities and resources; </a:t>
            </a:r>
            <a:endPara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any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aspect of teaching, learning, assessment or the student learning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experience; and,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d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elivering positive change for students.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3357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ILR as an opportunity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" y="3811698"/>
            <a:ext cx="3352802" cy="123742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Empowering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Learners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775" y="2795290"/>
            <a:ext cx="1102422" cy="1102422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2801687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Engaging Diverse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Audiences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822922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Supporting Strategic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Decisions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624025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Policy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Landscapes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599" y="2716501"/>
            <a:ext cx="1260000" cy="126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340" y="2726253"/>
            <a:ext cx="1101966" cy="110196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916" y="2726253"/>
            <a:ext cx="1201019" cy="11019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5760" y="1139483"/>
            <a:ext cx="114229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An opportunity to :</a:t>
            </a:r>
          </a:p>
          <a:p>
            <a:endPara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Engage students and colleagues in discussion and dialogue </a:t>
            </a:r>
            <a:endParaRPr lang="en-US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pPr marL="457200" indent="-457200">
              <a:buFont typeface="Arial" charset="0"/>
              <a:buChar char="•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Consider the overall health of the subject area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Discuss alignment to, and </a:t>
            </a:r>
            <a:r>
              <a:rPr lang="en-US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contextualisation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 of, institutional strategy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Address issues outstanding from quality assurance</a:t>
            </a:r>
          </a:p>
          <a:p>
            <a:pPr marL="457200" indent="-457200">
              <a:buFont typeface="Arial" charset="0"/>
              <a:buChar char="•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Formulate future directions and plans</a:t>
            </a:r>
          </a:p>
          <a:p>
            <a:pPr marL="457200" indent="-457200">
              <a:buFont typeface="Arial" charset="0"/>
              <a:buChar char="•"/>
            </a:pP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endParaRPr>
          </a:p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With significant value add through the engagement of the Panel.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1989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Assurance informed, enhancement focused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" y="3811698"/>
            <a:ext cx="3352802" cy="123742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Empowering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Learners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775" y="2795290"/>
            <a:ext cx="1102422" cy="1102422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2801687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Engaging Diverse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Audiences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822922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Supporting Strategic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Decisions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624025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Policy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Landscapes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599" y="2716501"/>
            <a:ext cx="1260000" cy="126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340" y="2726253"/>
            <a:ext cx="1101966" cy="110196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916" y="2726253"/>
            <a:ext cx="1201019" cy="11019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5760" y="1139483"/>
            <a:ext cx="1142296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Key elements of the </a:t>
            </a: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process:</a:t>
            </a:r>
          </a:p>
          <a:p>
            <a:endParaRPr lang="en-US" sz="2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Agreement of </a:t>
            </a: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scope and context </a:t>
            </a:r>
            <a:endParaRPr lang="en-US" sz="2600" b="1" dirty="0" smtClean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‘Look back’ review of QA outcomes</a:t>
            </a:r>
          </a:p>
          <a:p>
            <a:pPr marL="457200" indent="-457200">
              <a:spcAft>
                <a:spcPts val="600"/>
              </a:spcAft>
              <a:buFont typeface="Arial" charset="0"/>
              <a:buChar char="•"/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Evaluation, leading to preparation of the Reflective Analysis, addressing: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Key </a:t>
            </a: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messages from QA</a:t>
            </a:r>
          </a:p>
          <a:p>
            <a:pPr marL="971550" lvl="1" indent="-514350">
              <a:buFont typeface="Arial" charset="0"/>
              <a:buChar char="•"/>
            </a:pP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Substantial or significant issues or opportunities</a:t>
            </a:r>
          </a:p>
          <a:p>
            <a:pPr marL="971550" lvl="1" indent="-514350">
              <a:spcAft>
                <a:spcPts val="1200"/>
              </a:spcAft>
              <a:buFont typeface="Arial" charset="0"/>
              <a:buChar char="•"/>
            </a:pPr>
            <a:r>
              <a:rPr lang="en-US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Future direction and </a:t>
            </a: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plans</a:t>
            </a:r>
          </a:p>
          <a:p>
            <a:pPr marL="514350" indent="-514350">
              <a:spcAft>
                <a:spcPts val="600"/>
              </a:spcAft>
              <a:buFont typeface="Arial" charset="0"/>
              <a:buChar char="•"/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Engagement with the Panel</a:t>
            </a:r>
          </a:p>
          <a:p>
            <a:pPr marL="514350" indent="-514350">
              <a:spcAft>
                <a:spcPts val="600"/>
              </a:spcAft>
              <a:buFont typeface="Arial" charset="0"/>
              <a:buChar char="•"/>
            </a:pPr>
            <a:r>
              <a:rPr lang="en-US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Refinement and implementation of plans</a:t>
            </a:r>
            <a:endParaRPr lang="en-US" sz="26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18082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Maximising value?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4" y="3811698"/>
            <a:ext cx="3352802" cy="1237421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Empowering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Learners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775" y="2795290"/>
            <a:ext cx="1102422" cy="1102422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2801687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Engaging Diverse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Audiences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822922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Supporting Strategic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Decisions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8624025" y="3811698"/>
            <a:ext cx="3352802" cy="1237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Policy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>
                <a:solidFill>
                  <a:schemeClr val="bg1"/>
                </a:solidFill>
              </a:rPr>
              <a:t>Landscapes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7599" y="2716501"/>
            <a:ext cx="1260000" cy="126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340" y="2726253"/>
            <a:ext cx="1101966" cy="110196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9916" y="2726253"/>
            <a:ext cx="1201019" cy="110196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5760" y="1139483"/>
            <a:ext cx="1142296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For all stakeholders, by creating </a:t>
            </a:r>
            <a:r>
              <a:rPr lang="en-US" sz="28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engagement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, to:</a:t>
            </a:r>
          </a:p>
          <a:p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c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onsider areas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for development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discuss and refine future priorities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develop </a:t>
            </a: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plans which benefit from externality and have buy-in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deliver confidence in our quality and standards at subject 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rPr>
              <a:t>level</a:t>
            </a:r>
            <a:endParaRPr 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6024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0500" y="1491175"/>
            <a:ext cx="11156949" cy="4121834"/>
          </a:xfrm>
        </p:spPr>
        <p:txBody>
          <a:bodyPr anchor="ctr">
            <a:normAutofit fontScale="90000"/>
          </a:bodyPr>
          <a:lstStyle/>
          <a:p>
            <a:r>
              <a:rPr lang="en-US" sz="3200" dirty="0" smtClean="0">
                <a:latin typeface="+mn-lt"/>
              </a:rPr>
              <a:t>James Dunphy</a:t>
            </a:r>
            <a:br>
              <a:rPr lang="en-US" sz="3200" dirty="0" smtClean="0">
                <a:latin typeface="+mn-lt"/>
              </a:rPr>
            </a:br>
            <a:r>
              <a:rPr lang="en-US" sz="3200" dirty="0" smtClean="0">
                <a:latin typeface="+mn-lt"/>
              </a:rPr>
              <a:t>Director of Enhancement of Learning, Teaching and Access</a:t>
            </a:r>
            <a:br>
              <a:rPr lang="en-US" sz="3200" dirty="0" smtClean="0">
                <a:latin typeface="+mn-lt"/>
              </a:rPr>
            </a:br>
            <a:r>
              <a:rPr lang="en-US" sz="3200" dirty="0" err="1" smtClean="0">
                <a:latin typeface="+mn-lt"/>
              </a:rPr>
              <a:t>j.dunphy@rgu.ac.uk</a:t>
            </a:r>
            <a:r>
              <a:rPr lang="en-US" sz="3200" dirty="0" smtClean="0">
                <a:latin typeface="+mn-lt"/>
              </a:rPr>
              <a:t/>
            </a:r>
            <a:br>
              <a:rPr lang="en-US" sz="3200" dirty="0" smtClean="0">
                <a:latin typeface="+mn-lt"/>
              </a:rPr>
            </a:br>
            <a:r>
              <a:rPr lang="en-US" sz="3200" dirty="0" err="1" smtClean="0">
                <a:latin typeface="+mn-lt"/>
              </a:rPr>
              <a:t>www.rgu.ac.uk</a:t>
            </a:r>
            <a:r>
              <a:rPr lang="en-US" sz="2900" dirty="0" smtClean="0">
                <a:latin typeface="+mn-lt"/>
              </a:rPr>
              <a:t/>
            </a:r>
            <a:br>
              <a:rPr lang="en-US" sz="2900" dirty="0" smtClean="0">
                <a:latin typeface="+mn-lt"/>
              </a:rPr>
            </a:br>
            <a:r>
              <a:rPr lang="en-US" sz="2900" dirty="0" smtClean="0">
                <a:latin typeface="+mn-lt"/>
              </a:rPr>
              <a:t/>
            </a:r>
            <a:br>
              <a:rPr lang="en-US" sz="2900" dirty="0" smtClean="0">
                <a:latin typeface="+mn-lt"/>
              </a:rPr>
            </a:br>
            <a:r>
              <a:rPr lang="en-US" sz="2900" dirty="0">
                <a:latin typeface="+mn-lt"/>
              </a:rPr>
              <a:t>	</a:t>
            </a:r>
            <a:r>
              <a:rPr lang="en-US" sz="2900" dirty="0" smtClean="0">
                <a:latin typeface="+mn-lt"/>
              </a:rPr>
              <a:t>	</a:t>
            </a:r>
            <a:br>
              <a:rPr lang="en-US" sz="2900" dirty="0" smtClean="0">
                <a:latin typeface="+mn-lt"/>
              </a:rPr>
            </a:br>
            <a:r>
              <a:rPr lang="en-US" sz="2900" dirty="0" smtClean="0">
                <a:latin typeface="+mn-lt"/>
              </a:rPr>
              <a:t>			</a:t>
            </a:r>
            <a:br>
              <a:rPr lang="en-US" sz="2900" dirty="0" smtClean="0">
                <a:latin typeface="+mn-lt"/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6122398"/>
            <a:ext cx="5052237" cy="4461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684" y="6122398"/>
            <a:ext cx="2455476" cy="44618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90500" y="267286"/>
            <a:ext cx="11429414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solidFill>
                  <a:schemeClr val="bg1"/>
                </a:solidFill>
              </a:rPr>
              <a:t>Further information</a:t>
            </a:r>
            <a:endParaRPr lang="en-US" sz="35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7142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BACKING_FORM_KEY" val="788160-\\mac\storage\projects - rgu\support department\delta\2016_elir_presentation\2016 elir powerpoint\elir2016.pptx"/>
  <p:tag name="ARTICULATE_PRESENTER_VERSION" val="7"/>
  <p:tag name="ARTICULATE_SLIDE_COUNT" val="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7476</TotalTime>
  <Words>319</Words>
  <Application>Microsoft Office PowerPoint</Application>
  <PresentationFormat>Widescreen</PresentationFormat>
  <Paragraphs>91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Institutional strategy and ILR</vt:lpstr>
      <vt:lpstr>The starting point</vt:lpstr>
      <vt:lpstr>ILR as an opportunity</vt:lpstr>
      <vt:lpstr>ILR as an opportunity</vt:lpstr>
      <vt:lpstr>Assurance informed, enhancement focused</vt:lpstr>
      <vt:lpstr>Maximising value?</vt:lpstr>
      <vt:lpstr>James Dunphy Director of Enhancement of Learning, Teaching and Access j.dunphy@rgu.ac.uk www.rgu.ac.uk   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strategy and ILR</dc:title>
  <dc:creator>Robert Gordon University</dc:creator>
  <cp:lastModifiedBy>Oonagh Holland</cp:lastModifiedBy>
  <cp:revision>391</cp:revision>
  <cp:lastPrinted>2016-06-13T11:55:20Z</cp:lastPrinted>
  <dcterms:created xsi:type="dcterms:W3CDTF">2016-03-10T07:24:40Z</dcterms:created>
  <dcterms:modified xsi:type="dcterms:W3CDTF">2018-04-12T09:39:45Z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Presentation1</vt:lpwstr>
  </property>
  <property fmtid="{D5CDD505-2E9C-101B-9397-08002B2CF9AE}" pid="3" name="ArticulateProjectVersion">
    <vt:lpwstr>7</vt:lpwstr>
  </property>
  <property fmtid="{D5CDD505-2E9C-101B-9397-08002B2CF9AE}" pid="4" name="ArticulateUseProject">
    <vt:lpwstr>1</vt:lpwstr>
  </property>
  <property fmtid="{D5CDD505-2E9C-101B-9397-08002B2CF9AE}" pid="5" name="ArticulateGUID">
    <vt:lpwstr>7471F531-9A7E-4A1F-94B1-9F2DFE890EF8</vt:lpwstr>
  </property>
  <property fmtid="{D5CDD505-2E9C-101B-9397-08002B2CF9AE}" pid="6" name="ArticulateProjectFull">
    <vt:lpwstr>\\Client\E$\HEIR Presentation - September 2016 (003).ppta</vt:lpwstr>
  </property>
</Properties>
</file>