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56" r:id="rId2"/>
    <p:sldId id="372" r:id="rId3"/>
    <p:sldId id="346" r:id="rId4"/>
    <p:sldId id="375" r:id="rId5"/>
    <p:sldId id="376" r:id="rId6"/>
    <p:sldId id="377" r:id="rId7"/>
    <p:sldId id="295" r:id="rId8"/>
    <p:sldId id="373" r:id="rId9"/>
    <p:sldId id="341" r:id="rId10"/>
    <p:sldId id="359" r:id="rId11"/>
    <p:sldId id="374" r:id="rId12"/>
    <p:sldId id="347" r:id="rId13"/>
    <p:sldId id="339" r:id="rId14"/>
    <p:sldId id="360" r:id="rId15"/>
    <p:sldId id="378" r:id="rId16"/>
    <p:sldId id="379" r:id="rId17"/>
    <p:sldId id="350" r:id="rId18"/>
    <p:sldId id="348" r:id="rId19"/>
    <p:sldId id="349" r:id="rId20"/>
    <p:sldId id="361" r:id="rId21"/>
    <p:sldId id="351" r:id="rId22"/>
    <p:sldId id="380" r:id="rId23"/>
    <p:sldId id="381" r:id="rId24"/>
    <p:sldId id="382" r:id="rId25"/>
    <p:sldId id="363" r:id="rId26"/>
    <p:sldId id="386" r:id="rId27"/>
    <p:sldId id="385" r:id="rId28"/>
    <p:sldId id="384" r:id="rId29"/>
    <p:sldId id="365" r:id="rId30"/>
    <p:sldId id="387" r:id="rId31"/>
    <p:sldId id="388" r:id="rId32"/>
    <p:sldId id="3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5996" autoAdjust="0"/>
  </p:normalViewPr>
  <p:slideViewPr>
    <p:cSldViewPr>
      <p:cViewPr varScale="1">
        <p:scale>
          <a:sx n="100" d="100"/>
          <a:sy n="100" d="100"/>
        </p:scale>
        <p:origin x="1038" y="90"/>
      </p:cViewPr>
      <p:guideLst>
        <p:guide orient="horz" pos="2160"/>
        <p:guide pos="2880"/>
      </p:guideLst>
    </p:cSldViewPr>
  </p:slideViewPr>
  <p:notesTextViewPr>
    <p:cViewPr>
      <p:scale>
        <a:sx n="1" d="1"/>
        <a:sy n="1" d="1"/>
      </p:scale>
      <p:origin x="0" y="0"/>
    </p:cViewPr>
  </p:notesTextViewPr>
  <p:sorterViewPr>
    <p:cViewPr>
      <p:scale>
        <a:sx n="100" d="100"/>
        <a:sy n="100" d="100"/>
      </p:scale>
      <p:origin x="0" y="-2376"/>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A2B898-F4AC-43D4-9040-0D0F0749631C}" type="datetimeFigureOut">
              <a:rPr lang="en-GB" smtClean="0"/>
              <a:t>26/06/2018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DCE786-1AD8-476F-BB6F-CACE1DB88834}" type="slidenum">
              <a:rPr lang="en-GB" smtClean="0"/>
              <a:t>‹#›</a:t>
            </a:fld>
            <a:endParaRPr lang="en-GB"/>
          </a:p>
        </p:txBody>
      </p:sp>
    </p:spTree>
    <p:extLst>
      <p:ext uri="{BB962C8B-B14F-4D97-AF65-F5344CB8AC3E}">
        <p14:creationId xmlns:p14="http://schemas.microsoft.com/office/powerpoint/2010/main" val="246863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97B75-5F93-466F-A5D4-26D966141683}" type="datetimeFigureOut">
              <a:rPr lang="en-GB" smtClean="0"/>
              <a:t>26/06/2018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C836F-8EFB-40C5-B5CC-2042EDAFF715}" type="slidenum">
              <a:rPr lang="en-GB" smtClean="0"/>
              <a:t>‹#›</a:t>
            </a:fld>
            <a:endParaRPr lang="en-GB"/>
          </a:p>
        </p:txBody>
      </p:sp>
    </p:spTree>
    <p:extLst>
      <p:ext uri="{BB962C8B-B14F-4D97-AF65-F5344CB8AC3E}">
        <p14:creationId xmlns:p14="http://schemas.microsoft.com/office/powerpoint/2010/main" val="219346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AC836F-8EFB-40C5-B5CC-2042EDAFF715}" type="slidenum">
              <a:rPr lang="en-GB" smtClean="0"/>
              <a:t>20</a:t>
            </a:fld>
            <a:endParaRPr lang="en-GB"/>
          </a:p>
        </p:txBody>
      </p:sp>
    </p:spTree>
    <p:extLst>
      <p:ext uri="{BB962C8B-B14F-4D97-AF65-F5344CB8AC3E}">
        <p14:creationId xmlns:p14="http://schemas.microsoft.com/office/powerpoint/2010/main" val="275631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AF3F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lgn="ctr">
              <a:defRPr baseline="0">
                <a:solidFill>
                  <a:srgbClr val="4A4C4E"/>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aseline="0">
                <a:solidFill>
                  <a:srgbClr val="4A4C4E"/>
                </a:solidFill>
              </a:defRPr>
            </a:lvl1pPr>
          </a:lstStyle>
          <a:p>
            <a:r>
              <a:rPr lang="en-US"/>
              <a:t>Click to edit Master subtitle style</a:t>
            </a:r>
            <a:endParaRPr lang="en-US" dirty="0"/>
          </a:p>
        </p:txBody>
      </p:sp>
      <p:sp>
        <p:nvSpPr>
          <p:cNvPr id="5" name="Date Placeholder 4"/>
          <p:cNvSpPr>
            <a:spLocks noGrp="1" noChangeArrowheads="1"/>
          </p:cNvSpPr>
          <p:nvPr>
            <p:ph type="dt" sz="half" idx="10"/>
          </p:nvPr>
        </p:nvSpPr>
        <p:spPr bwMode="auto">
          <a:xfrm>
            <a:off x="457200" y="623887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aseline="0">
                <a:solidFill>
                  <a:srgbClr val="572163"/>
                </a:solidFill>
              </a:defRPr>
            </a:lvl1pPr>
          </a:lstStyle>
          <a:p>
            <a:fld id="{C73C6F83-D24B-45AE-9EED-5741DCC0560F}" type="datetimeFigureOut">
              <a:rPr lang="en-GB" smtClean="0"/>
              <a:t>26/06/2018</a:t>
            </a:fld>
            <a:endParaRPr lang="en-GB"/>
          </a:p>
        </p:txBody>
      </p:sp>
      <p:sp>
        <p:nvSpPr>
          <p:cNvPr id="6" name="Footer Placeholder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aseline="0">
                <a:solidFill>
                  <a:srgbClr val="572163"/>
                </a:solidFill>
              </a:defRPr>
            </a:lvl1pPr>
          </a:lstStyle>
          <a:p>
            <a:endParaRPr lang="en-GB"/>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aseline="0">
                <a:solidFill>
                  <a:srgbClr val="572163"/>
                </a:solidFill>
              </a:defRPr>
            </a:lvl1pPr>
          </a:lstStyle>
          <a:p>
            <a:fld id="{17F17B07-5EE4-4F3C-9F8E-1E554A21C56F}" type="slidenum">
              <a:rPr lang="en-GB" smtClean="0"/>
              <a:t>‹#›</a:t>
            </a:fld>
            <a:endParaRPr lang="en-GB"/>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88640"/>
            <a:ext cx="3549650" cy="1136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00174"/>
            <a:ext cx="5111750" cy="4625989"/>
          </a:xfrm>
        </p:spPr>
        <p:txBody>
          <a:bodyPr/>
          <a:lstStyle>
            <a:lvl1pPr>
              <a:defRPr sz="3200" baseline="0">
                <a:solidFill>
                  <a:srgbClr val="4A4C4E"/>
                </a:solidFill>
              </a:defRPr>
            </a:lvl1pPr>
            <a:lvl2pPr>
              <a:defRPr sz="2800" baseline="0">
                <a:solidFill>
                  <a:srgbClr val="4A4C4E"/>
                </a:solidFill>
              </a:defRPr>
            </a:lvl2pPr>
            <a:lvl3pPr>
              <a:defRPr sz="2400" baseline="0">
                <a:solidFill>
                  <a:srgbClr val="4A4C4E"/>
                </a:solidFill>
              </a:defRPr>
            </a:lvl3pPr>
            <a:lvl4pPr>
              <a:defRPr sz="2000" baseline="0">
                <a:solidFill>
                  <a:srgbClr val="4A4C4E"/>
                </a:solidFill>
              </a:defRPr>
            </a:lvl4pPr>
            <a:lvl5pPr>
              <a:defRPr sz="2000" baseline="0">
                <a:solidFill>
                  <a:srgbClr val="4A4C4E"/>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4A4C4E"/>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4A4C4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596" y="285728"/>
            <a:ext cx="6019800" cy="5851525"/>
          </a:xfrm>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A4C4E"/>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1340768"/>
            <a:ext cx="9144000" cy="288032"/>
          </a:xfrm>
          <a:prstGeom prst="rect">
            <a:avLst/>
          </a:prstGeom>
          <a:solidFill>
            <a:srgbClr val="FAF3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00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1340768"/>
            <a:ext cx="9144000" cy="288032"/>
          </a:xfrm>
          <a:prstGeom prst="rect">
            <a:avLst/>
          </a:prstGeom>
          <a:solidFill>
            <a:srgbClr val="FAF3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userDrawn="1"/>
        </p:nvSpPr>
        <p:spPr>
          <a:xfrm>
            <a:off x="8172400" y="5949280"/>
            <a:ext cx="864096" cy="836712"/>
          </a:xfrm>
          <a:prstGeom prst="rect">
            <a:avLst/>
          </a:prstGeom>
          <a:solidFill>
            <a:srgbClr val="FAF3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907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3F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4" name="Line 10"/>
          <p:cNvSpPr>
            <a:spLocks noChangeShapeType="1"/>
          </p:cNvSpPr>
          <p:nvPr/>
        </p:nvSpPr>
        <p:spPr bwMode="auto">
          <a:xfrm>
            <a:off x="0" y="1500188"/>
            <a:ext cx="9144000" cy="0"/>
          </a:xfrm>
          <a:prstGeom prst="line">
            <a:avLst/>
          </a:prstGeom>
          <a:noFill/>
          <a:ln w="44450">
            <a:solidFill>
              <a:srgbClr val="572163"/>
            </a:solidFill>
            <a:round/>
            <a:headEnd/>
            <a:tailEnd/>
          </a:ln>
        </p:spPr>
        <p:txBody>
          <a:bodyPr/>
          <a:lstStyle/>
          <a:p>
            <a:pPr>
              <a:defRPr/>
            </a:pPr>
            <a:endParaRPr lang="en-GB"/>
          </a:p>
        </p:txBody>
      </p:sp>
      <p:pic>
        <p:nvPicPr>
          <p:cNvPr id="2" name="Picture 1"/>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8244408" y="6021288"/>
            <a:ext cx="701040" cy="6400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 id="2147483671" r:id="rId13"/>
  </p:sldLayoutIdLst>
  <p:txStyles>
    <p:titleStyle>
      <a:lvl1pPr algn="l" rtl="0" eaLnBrk="1" fontAlgn="base" hangingPunct="1">
        <a:spcBef>
          <a:spcPct val="0"/>
        </a:spcBef>
        <a:spcAft>
          <a:spcPct val="0"/>
        </a:spcAft>
        <a:defRPr sz="4400">
          <a:solidFill>
            <a:srgbClr val="572163"/>
          </a:solidFill>
          <a:latin typeface="+mj-lt"/>
          <a:ea typeface="ＭＳ Ｐゴシック" charset="-128"/>
          <a:cs typeface="ＭＳ Ｐゴシック" charset="-128"/>
        </a:defRPr>
      </a:lvl1pPr>
      <a:lvl2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2pPr>
      <a:lvl3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3pPr>
      <a:lvl4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4pPr>
      <a:lvl5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5pPr>
      <a:lvl6pPr marL="457200" algn="l" rtl="0" eaLnBrk="1" fontAlgn="base" hangingPunct="1">
        <a:spcBef>
          <a:spcPct val="0"/>
        </a:spcBef>
        <a:spcAft>
          <a:spcPct val="0"/>
        </a:spcAft>
        <a:defRPr sz="4400">
          <a:solidFill>
            <a:srgbClr val="B22C1B"/>
          </a:solidFill>
          <a:latin typeface="Myriad Pro" charset="0"/>
        </a:defRPr>
      </a:lvl6pPr>
      <a:lvl7pPr marL="914400" algn="l" rtl="0" eaLnBrk="1" fontAlgn="base" hangingPunct="1">
        <a:spcBef>
          <a:spcPct val="0"/>
        </a:spcBef>
        <a:spcAft>
          <a:spcPct val="0"/>
        </a:spcAft>
        <a:defRPr sz="4400">
          <a:solidFill>
            <a:srgbClr val="B22C1B"/>
          </a:solidFill>
          <a:latin typeface="Myriad Pro" charset="0"/>
        </a:defRPr>
      </a:lvl7pPr>
      <a:lvl8pPr marL="1371600" algn="l" rtl="0" eaLnBrk="1" fontAlgn="base" hangingPunct="1">
        <a:spcBef>
          <a:spcPct val="0"/>
        </a:spcBef>
        <a:spcAft>
          <a:spcPct val="0"/>
        </a:spcAft>
        <a:defRPr sz="4400">
          <a:solidFill>
            <a:srgbClr val="B22C1B"/>
          </a:solidFill>
          <a:latin typeface="Myriad Pro" charset="0"/>
        </a:defRPr>
      </a:lvl8pPr>
      <a:lvl9pPr marL="1828800" algn="l" rtl="0" eaLnBrk="1" fontAlgn="base" hangingPunct="1">
        <a:spcBef>
          <a:spcPct val="0"/>
        </a:spcBef>
        <a:spcAft>
          <a:spcPct val="0"/>
        </a:spcAft>
        <a:defRPr sz="4400">
          <a:solidFill>
            <a:srgbClr val="B22C1B"/>
          </a:solidFill>
          <a:latin typeface="Myriad Pro" charset="0"/>
        </a:defRPr>
      </a:lvl9pPr>
    </p:titleStyle>
    <p:bodyStyle>
      <a:lvl1pPr marL="342900" indent="-342900" algn="l" rtl="0" eaLnBrk="1" fontAlgn="base" hangingPunct="1">
        <a:spcBef>
          <a:spcPct val="20000"/>
        </a:spcBef>
        <a:spcAft>
          <a:spcPct val="0"/>
        </a:spcAft>
        <a:buChar char="•"/>
        <a:defRPr sz="3200">
          <a:solidFill>
            <a:srgbClr val="4A4C4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4A4C4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4A4C4E"/>
          </a:solidFill>
          <a:latin typeface="+mn-lt"/>
          <a:ea typeface="ＭＳ Ｐゴシック" charset="-128"/>
        </a:defRPr>
      </a:lvl3pPr>
      <a:lvl4pPr marL="1600200" indent="-228600" algn="l" rtl="0" eaLnBrk="1" fontAlgn="base" hangingPunct="1">
        <a:spcBef>
          <a:spcPct val="20000"/>
        </a:spcBef>
        <a:spcAft>
          <a:spcPct val="0"/>
        </a:spcAft>
        <a:buChar char="–"/>
        <a:tabLst>
          <a:tab pos="3411538" algn="l"/>
        </a:tabLst>
        <a:defRPr sz="2000">
          <a:solidFill>
            <a:srgbClr val="4A4C4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4A4C4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B22C1B"/>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B22C1B"/>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B22C1B"/>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B22C1B"/>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hi.ac.uk/en/learning-and-teaching-academy/learning-and-teaching-enhancement-strate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hi.ac.uk/en/t4-media/one-web/university/learning-and-teaching-academy/files/other-docs/Learning-and-Teaching-Enhancement-Strategy-2017-2021.pdf"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taffresources.uhi.ac.uk/support_porta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affresources.uhi.ac.uk/support_portal/"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taffresources.uhi.ac.uk/support_portal/resources/assessment-feedback/design_feedback/generic_feedback.html"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affresources.uhi.ac.uk/support_portal/resources/assessment-feedback/design_feedback/audio_feedback.htm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induction.uhi.ac.u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nduction.uhi.ac.uk/"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induction.uhi.ac.uk/Assessment/assessment_feedback/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hi.ac.uk/en/students/careers/get-experience/graduate-attribut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hi.ac.uk/en/students/careers/get-experience/graduate-attribut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hara.uhi.ac.uk/view/view.php?id=60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hara.uhi.ac.uk/view/view.php?id=60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hi.ac.uk/en/about-uhi/governance/policies-and-regulations/policies/assessment-feedback-feedforward-policy-and-guid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944216"/>
          </a:xfrm>
        </p:spPr>
        <p:txBody>
          <a:bodyPr/>
          <a:lstStyle/>
          <a:p>
            <a:r>
              <a:rPr lang="en-GB" sz="3600" dirty="0"/>
              <a:t>Enhancing the student experience: implementation of the UHI assessment, feedback and feedforward policy</a:t>
            </a:r>
            <a:br>
              <a:rPr lang="en-GB" sz="2800" dirty="0"/>
            </a:br>
            <a:br>
              <a:rPr lang="en-GB" sz="2800" dirty="0"/>
            </a:br>
            <a:r>
              <a:rPr lang="en-GB" sz="2800" dirty="0"/>
              <a:t>QAA Focus On: Feedback from Assessment, 2018</a:t>
            </a:r>
            <a:endParaRPr lang="en-GB" sz="2000" dirty="0"/>
          </a:p>
        </p:txBody>
      </p:sp>
      <p:sp>
        <p:nvSpPr>
          <p:cNvPr id="3" name="Subtitle 2"/>
          <p:cNvSpPr>
            <a:spLocks noGrp="1"/>
          </p:cNvSpPr>
          <p:nvPr>
            <p:ph type="subTitle" idx="1"/>
          </p:nvPr>
        </p:nvSpPr>
        <p:spPr>
          <a:xfrm>
            <a:off x="395536" y="4916760"/>
            <a:ext cx="8496944" cy="1320552"/>
          </a:xfrm>
        </p:spPr>
        <p:txBody>
          <a:bodyPr/>
          <a:lstStyle/>
          <a:p>
            <a:r>
              <a:rPr lang="en-GB" sz="2000" dirty="0"/>
              <a:t>Andy Brown, Head of Academic Development and </a:t>
            </a:r>
          </a:p>
          <a:p>
            <a:endParaRPr lang="en-GB" sz="2000" dirty="0"/>
          </a:p>
          <a:p>
            <a:r>
              <a:rPr lang="en-GB" sz="2000" dirty="0"/>
              <a:t>Dr Mei-Li Roberts, Programme Leader: BA (Hons) Child and Youth Studies</a:t>
            </a:r>
            <a:endParaRPr lang="en-GB" dirty="0"/>
          </a:p>
        </p:txBody>
      </p:sp>
    </p:spTree>
    <p:extLst>
      <p:ext uri="{BB962C8B-B14F-4D97-AF65-F5344CB8AC3E}">
        <p14:creationId xmlns:p14="http://schemas.microsoft.com/office/powerpoint/2010/main" val="12355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t>Learning, Teaching and Enhancement Strategy (LTES) </a:t>
            </a:r>
            <a:r>
              <a:rPr lang="en-GB" sz="4000" dirty="0"/>
              <a:t>2017-2021</a:t>
            </a:r>
            <a:endParaRPr lang="en-GB" dirty="0"/>
          </a:p>
        </p:txBody>
      </p:sp>
      <p:sp>
        <p:nvSpPr>
          <p:cNvPr id="3" name="Content Placeholder 2"/>
          <p:cNvSpPr>
            <a:spLocks noGrp="1"/>
          </p:cNvSpPr>
          <p:nvPr>
            <p:ph idx="1"/>
          </p:nvPr>
        </p:nvSpPr>
        <p:spPr>
          <a:xfrm>
            <a:off x="457200" y="1816224"/>
            <a:ext cx="8229600" cy="4133056"/>
          </a:xfrm>
        </p:spPr>
        <p:txBody>
          <a:bodyPr/>
          <a:lstStyle/>
          <a:p>
            <a:pPr marL="0" indent="0">
              <a:buNone/>
            </a:pPr>
            <a:r>
              <a:rPr lang="en-GB" dirty="0"/>
              <a:t>12 Learning and Teaching Enhancement Values</a:t>
            </a:r>
          </a:p>
          <a:p>
            <a:r>
              <a:rPr lang="en-GB" dirty="0"/>
              <a:t>Assessment and feedback for learning:</a:t>
            </a:r>
          </a:p>
          <a:p>
            <a:pPr lvl="1"/>
            <a:r>
              <a:rPr lang="en-GB" dirty="0"/>
              <a:t>rich and varied assessment</a:t>
            </a:r>
          </a:p>
          <a:p>
            <a:pPr lvl="1"/>
            <a:r>
              <a:rPr lang="en-GB" dirty="0"/>
              <a:t>relevant learning opportunities</a:t>
            </a:r>
          </a:p>
          <a:p>
            <a:pPr lvl="1"/>
            <a:r>
              <a:rPr lang="en-GB" dirty="0"/>
              <a:t>formative assessment and feedback allowing reflection and refinement of work</a:t>
            </a:r>
          </a:p>
          <a:p>
            <a:pPr lvl="1"/>
            <a:r>
              <a:rPr lang="en-GB" dirty="0"/>
              <a:t>supporting students to make decisions in how they progress.</a:t>
            </a:r>
          </a:p>
        </p:txBody>
      </p:sp>
      <p:sp>
        <p:nvSpPr>
          <p:cNvPr id="4" name="Rectangle 3"/>
          <p:cNvSpPr/>
          <p:nvPr/>
        </p:nvSpPr>
        <p:spPr>
          <a:xfrm>
            <a:off x="251520" y="6167045"/>
            <a:ext cx="8023920" cy="646331"/>
          </a:xfrm>
          <a:prstGeom prst="rect">
            <a:avLst/>
          </a:prstGeom>
        </p:spPr>
        <p:txBody>
          <a:bodyPr wrap="square">
            <a:spAutoFit/>
          </a:bodyPr>
          <a:lstStyle/>
          <a:p>
            <a:r>
              <a:rPr lang="en-GB" dirty="0">
                <a:hlinkClick r:id="rId2"/>
              </a:rPr>
              <a:t>https://www.uhi.ac.uk/en/learning-and-teaching-academy/learning-and-teaching-enhancement-strategy/</a:t>
            </a:r>
            <a:r>
              <a:rPr lang="en-GB" dirty="0"/>
              <a:t> </a:t>
            </a:r>
          </a:p>
        </p:txBody>
      </p:sp>
    </p:spTree>
    <p:extLst>
      <p:ext uri="{BB962C8B-B14F-4D97-AF65-F5344CB8AC3E}">
        <p14:creationId xmlns:p14="http://schemas.microsoft.com/office/powerpoint/2010/main" val="169026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LTES guidance</a:t>
            </a:r>
            <a:endParaRPr lang="en-GB" dirty="0"/>
          </a:p>
        </p:txBody>
      </p:sp>
      <p:pic>
        <p:nvPicPr>
          <p:cNvPr id="5" name="Picture 4"/>
          <p:cNvPicPr>
            <a:picLocks noChangeAspect="1"/>
          </p:cNvPicPr>
          <p:nvPr/>
        </p:nvPicPr>
        <p:blipFill>
          <a:blip r:embed="rId2"/>
          <a:stretch>
            <a:fillRect/>
          </a:stretch>
        </p:blipFill>
        <p:spPr>
          <a:xfrm>
            <a:off x="323528" y="1965902"/>
            <a:ext cx="8496944" cy="3551330"/>
          </a:xfrm>
          <a:prstGeom prst="rect">
            <a:avLst/>
          </a:prstGeom>
        </p:spPr>
      </p:pic>
      <p:sp>
        <p:nvSpPr>
          <p:cNvPr id="6" name="Rectangle 5"/>
          <p:cNvSpPr/>
          <p:nvPr/>
        </p:nvSpPr>
        <p:spPr>
          <a:xfrm>
            <a:off x="539552" y="5733256"/>
            <a:ext cx="8023920" cy="923330"/>
          </a:xfrm>
          <a:prstGeom prst="rect">
            <a:avLst/>
          </a:prstGeom>
        </p:spPr>
        <p:txBody>
          <a:bodyPr wrap="square">
            <a:spAutoFit/>
          </a:bodyPr>
          <a:lstStyle/>
          <a:p>
            <a:r>
              <a:rPr lang="en-GB" dirty="0">
                <a:hlinkClick r:id="rId3"/>
              </a:rPr>
              <a:t>https://www.uhi.ac.uk/en/t4-media/one-web/university/learning-and-teaching-academy/files/other-docs/Learning-and-Teaching-Enhancement-Strategy-2017-2021.pdf</a:t>
            </a:r>
            <a:r>
              <a:rPr lang="en-GB" dirty="0"/>
              <a:t> </a:t>
            </a:r>
          </a:p>
        </p:txBody>
      </p:sp>
    </p:spTree>
    <p:extLst>
      <p:ext uri="{BB962C8B-B14F-4D97-AF65-F5344CB8AC3E}">
        <p14:creationId xmlns:p14="http://schemas.microsoft.com/office/powerpoint/2010/main" val="302231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140968"/>
            <a:ext cx="8229600" cy="1143000"/>
          </a:xfrm>
        </p:spPr>
        <p:txBody>
          <a:bodyPr/>
          <a:lstStyle/>
          <a:p>
            <a:pPr algn="ctr"/>
            <a:r>
              <a:rPr lang="en-IE" dirty="0"/>
              <a:t>Staff resources</a:t>
            </a:r>
            <a:endParaRPr lang="en-GB" dirty="0"/>
          </a:p>
        </p:txBody>
      </p:sp>
    </p:spTree>
    <p:extLst>
      <p:ext uri="{BB962C8B-B14F-4D97-AF65-F5344CB8AC3E}">
        <p14:creationId xmlns:p14="http://schemas.microsoft.com/office/powerpoint/2010/main" val="258244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EDU resources for staff</a:t>
            </a:r>
            <a:endParaRPr lang="en-GB" dirty="0"/>
          </a:p>
        </p:txBody>
      </p:sp>
      <p:pic>
        <p:nvPicPr>
          <p:cNvPr id="4" name="Picture 3"/>
          <p:cNvPicPr>
            <a:picLocks noChangeAspect="1"/>
          </p:cNvPicPr>
          <p:nvPr/>
        </p:nvPicPr>
        <p:blipFill>
          <a:blip r:embed="rId2"/>
          <a:stretch>
            <a:fillRect/>
          </a:stretch>
        </p:blipFill>
        <p:spPr>
          <a:xfrm>
            <a:off x="220778" y="1772816"/>
            <a:ext cx="8702444" cy="4070380"/>
          </a:xfrm>
          <a:prstGeom prst="rect">
            <a:avLst/>
          </a:prstGeom>
        </p:spPr>
      </p:pic>
      <p:sp>
        <p:nvSpPr>
          <p:cNvPr id="5" name="TextBox 4"/>
          <p:cNvSpPr txBox="1"/>
          <p:nvPr/>
        </p:nvSpPr>
        <p:spPr>
          <a:xfrm>
            <a:off x="2555776" y="6084004"/>
            <a:ext cx="4699556" cy="369332"/>
          </a:xfrm>
          <a:prstGeom prst="rect">
            <a:avLst/>
          </a:prstGeom>
          <a:noFill/>
        </p:spPr>
        <p:txBody>
          <a:bodyPr wrap="none" rtlCol="0">
            <a:spAutoFit/>
          </a:bodyPr>
          <a:lstStyle/>
          <a:p>
            <a:r>
              <a:rPr lang="en-GB" dirty="0">
                <a:hlinkClick r:id="rId3"/>
              </a:rPr>
              <a:t>http://staffresources.uhi.ac.uk/support_portal/</a:t>
            </a:r>
            <a:endParaRPr lang="en-GB" dirty="0"/>
          </a:p>
        </p:txBody>
      </p:sp>
    </p:spTree>
    <p:extLst>
      <p:ext uri="{BB962C8B-B14F-4D97-AF65-F5344CB8AC3E}">
        <p14:creationId xmlns:p14="http://schemas.microsoft.com/office/powerpoint/2010/main" val="237539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7791" y="172819"/>
            <a:ext cx="8268417" cy="5776461"/>
          </a:xfrm>
          <a:prstGeom prst="rect">
            <a:avLst/>
          </a:prstGeom>
        </p:spPr>
      </p:pic>
      <p:sp>
        <p:nvSpPr>
          <p:cNvPr id="7" name="TextBox 6"/>
          <p:cNvSpPr txBox="1"/>
          <p:nvPr/>
        </p:nvSpPr>
        <p:spPr>
          <a:xfrm>
            <a:off x="2555776" y="6084004"/>
            <a:ext cx="4699556" cy="369332"/>
          </a:xfrm>
          <a:prstGeom prst="rect">
            <a:avLst/>
          </a:prstGeom>
          <a:noFill/>
        </p:spPr>
        <p:txBody>
          <a:bodyPr wrap="none" rtlCol="0">
            <a:spAutoFit/>
          </a:bodyPr>
          <a:lstStyle/>
          <a:p>
            <a:r>
              <a:rPr lang="en-GB" dirty="0">
                <a:hlinkClick r:id="rId3"/>
              </a:rPr>
              <a:t>http://staffresources.uhi.ac.uk/support_portal/</a:t>
            </a:r>
            <a:endParaRPr lang="en-GB" dirty="0"/>
          </a:p>
        </p:txBody>
      </p:sp>
    </p:spTree>
    <p:extLst>
      <p:ext uri="{BB962C8B-B14F-4D97-AF65-F5344CB8AC3E}">
        <p14:creationId xmlns:p14="http://schemas.microsoft.com/office/powerpoint/2010/main" val="327406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499" y="764704"/>
            <a:ext cx="8328973" cy="4896544"/>
          </a:xfrm>
          <a:prstGeom prst="rect">
            <a:avLst/>
          </a:prstGeom>
        </p:spPr>
      </p:pic>
      <p:sp>
        <p:nvSpPr>
          <p:cNvPr id="4" name="Rectangle 3"/>
          <p:cNvSpPr/>
          <p:nvPr/>
        </p:nvSpPr>
        <p:spPr>
          <a:xfrm>
            <a:off x="1091589" y="5949280"/>
            <a:ext cx="7128792" cy="646331"/>
          </a:xfrm>
          <a:prstGeom prst="rect">
            <a:avLst/>
          </a:prstGeom>
        </p:spPr>
        <p:txBody>
          <a:bodyPr wrap="square">
            <a:spAutoFit/>
          </a:bodyPr>
          <a:lstStyle/>
          <a:p>
            <a:r>
              <a:rPr lang="en-GB" dirty="0">
                <a:hlinkClick r:id="rId3"/>
              </a:rPr>
              <a:t>http://staffresources.uhi.ac.uk/support_portal/resources/assessment-feedback/design_feedback/generic_feedback.html</a:t>
            </a:r>
            <a:endParaRPr lang="en-GB" dirty="0"/>
          </a:p>
        </p:txBody>
      </p:sp>
    </p:spTree>
    <p:extLst>
      <p:ext uri="{BB962C8B-B14F-4D97-AF65-F5344CB8AC3E}">
        <p14:creationId xmlns:p14="http://schemas.microsoft.com/office/powerpoint/2010/main" val="63687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589" y="5949280"/>
            <a:ext cx="7128792" cy="646331"/>
          </a:xfrm>
          <a:prstGeom prst="rect">
            <a:avLst/>
          </a:prstGeom>
        </p:spPr>
        <p:txBody>
          <a:bodyPr wrap="square">
            <a:spAutoFit/>
          </a:bodyPr>
          <a:lstStyle/>
          <a:p>
            <a:r>
              <a:rPr lang="en-GB" dirty="0">
                <a:hlinkClick r:id="rId2"/>
              </a:rPr>
              <a:t>http://staffresources.uhi.ac.uk/support_portal/resources/assessment-feedback/design_feedback/audio_feedback.html</a:t>
            </a:r>
            <a:endParaRPr lang="en-GB" dirty="0"/>
          </a:p>
        </p:txBody>
      </p:sp>
      <p:pic>
        <p:nvPicPr>
          <p:cNvPr id="4" name="Picture 3"/>
          <p:cNvPicPr>
            <a:picLocks noChangeAspect="1"/>
          </p:cNvPicPr>
          <p:nvPr/>
        </p:nvPicPr>
        <p:blipFill>
          <a:blip r:embed="rId3"/>
          <a:stretch>
            <a:fillRect/>
          </a:stretch>
        </p:blipFill>
        <p:spPr>
          <a:xfrm>
            <a:off x="419723" y="1196752"/>
            <a:ext cx="8472523" cy="3984750"/>
          </a:xfrm>
          <a:prstGeom prst="rect">
            <a:avLst/>
          </a:prstGeom>
        </p:spPr>
      </p:pic>
    </p:spTree>
    <p:extLst>
      <p:ext uri="{BB962C8B-B14F-4D97-AF65-F5344CB8AC3E}">
        <p14:creationId xmlns:p14="http://schemas.microsoft.com/office/powerpoint/2010/main" val="342065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140968"/>
            <a:ext cx="8229600" cy="1143000"/>
          </a:xfrm>
        </p:spPr>
        <p:txBody>
          <a:bodyPr/>
          <a:lstStyle/>
          <a:p>
            <a:pPr algn="ctr"/>
            <a:r>
              <a:rPr lang="en-IE" dirty="0"/>
              <a:t>Student resources</a:t>
            </a:r>
            <a:endParaRPr lang="en-GB" dirty="0"/>
          </a:p>
        </p:txBody>
      </p:sp>
    </p:spTree>
    <p:extLst>
      <p:ext uri="{BB962C8B-B14F-4D97-AF65-F5344CB8AC3E}">
        <p14:creationId xmlns:p14="http://schemas.microsoft.com/office/powerpoint/2010/main" val="330566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Student online induction</a:t>
            </a:r>
            <a:endParaRPr lang="en-GB" dirty="0"/>
          </a:p>
        </p:txBody>
      </p:sp>
      <p:pic>
        <p:nvPicPr>
          <p:cNvPr id="6" name="Snagit_PPTD35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844824"/>
            <a:ext cx="7504598" cy="4104456"/>
          </a:xfrm>
          <a:prstGeom prst="rect">
            <a:avLst/>
          </a:prstGeom>
        </p:spPr>
      </p:pic>
      <p:sp>
        <p:nvSpPr>
          <p:cNvPr id="8" name="Rectangle 7"/>
          <p:cNvSpPr/>
          <p:nvPr/>
        </p:nvSpPr>
        <p:spPr>
          <a:xfrm>
            <a:off x="3214192" y="6237312"/>
            <a:ext cx="2715615" cy="369332"/>
          </a:xfrm>
          <a:prstGeom prst="rect">
            <a:avLst/>
          </a:prstGeom>
        </p:spPr>
        <p:txBody>
          <a:bodyPr wrap="none">
            <a:spAutoFit/>
          </a:bodyPr>
          <a:lstStyle/>
          <a:p>
            <a:r>
              <a:rPr lang="en-GB" dirty="0">
                <a:hlinkClick r:id="rId3"/>
              </a:rPr>
              <a:t>http://induction.uhi.ac.uk/</a:t>
            </a:r>
            <a:endParaRPr lang="en-GB" dirty="0"/>
          </a:p>
        </p:txBody>
      </p:sp>
    </p:spTree>
    <p:extLst>
      <p:ext uri="{BB962C8B-B14F-4D97-AF65-F5344CB8AC3E}">
        <p14:creationId xmlns:p14="http://schemas.microsoft.com/office/powerpoint/2010/main" val="170748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B8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285" y="838524"/>
            <a:ext cx="4971429" cy="5180952"/>
          </a:xfrm>
          <a:prstGeom prst="rect">
            <a:avLst/>
          </a:prstGeom>
        </p:spPr>
      </p:pic>
      <p:sp>
        <p:nvSpPr>
          <p:cNvPr id="3" name="Rectangle 2"/>
          <p:cNvSpPr/>
          <p:nvPr/>
        </p:nvSpPr>
        <p:spPr>
          <a:xfrm>
            <a:off x="3214192" y="6237312"/>
            <a:ext cx="2715615" cy="369332"/>
          </a:xfrm>
          <a:prstGeom prst="rect">
            <a:avLst/>
          </a:prstGeom>
        </p:spPr>
        <p:txBody>
          <a:bodyPr wrap="none">
            <a:spAutoFit/>
          </a:bodyPr>
          <a:lstStyle/>
          <a:p>
            <a:r>
              <a:rPr lang="en-GB" dirty="0">
                <a:hlinkClick r:id="rId3"/>
              </a:rPr>
              <a:t>http://induction.uhi.ac.uk/</a:t>
            </a:r>
            <a:endParaRPr lang="en-GB" dirty="0"/>
          </a:p>
        </p:txBody>
      </p:sp>
    </p:spTree>
    <p:extLst>
      <p:ext uri="{BB962C8B-B14F-4D97-AF65-F5344CB8AC3E}">
        <p14:creationId xmlns:p14="http://schemas.microsoft.com/office/powerpoint/2010/main" val="25831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Outline</a:t>
            </a:r>
            <a:endParaRPr lang="en-GB" dirty="0"/>
          </a:p>
        </p:txBody>
      </p:sp>
      <p:sp>
        <p:nvSpPr>
          <p:cNvPr id="3" name="Content Placeholder 2"/>
          <p:cNvSpPr>
            <a:spLocks noGrp="1"/>
          </p:cNvSpPr>
          <p:nvPr>
            <p:ph idx="1"/>
          </p:nvPr>
        </p:nvSpPr>
        <p:spPr/>
        <p:txBody>
          <a:bodyPr/>
          <a:lstStyle/>
          <a:p>
            <a:r>
              <a:rPr lang="en-IE" dirty="0"/>
              <a:t>Background </a:t>
            </a:r>
            <a:r>
              <a:rPr lang="en-IE" sz="2400" dirty="0"/>
              <a:t>(Andy Brown)</a:t>
            </a:r>
            <a:endParaRPr lang="en-IE" dirty="0"/>
          </a:p>
          <a:p>
            <a:pPr lvl="1"/>
            <a:r>
              <a:rPr lang="en-IE" dirty="0"/>
              <a:t>Policy and guidance</a:t>
            </a:r>
          </a:p>
          <a:p>
            <a:pPr lvl="1"/>
            <a:r>
              <a:rPr lang="en-IE" dirty="0"/>
              <a:t>Staff and student resources</a:t>
            </a:r>
          </a:p>
          <a:p>
            <a:pPr lvl="1"/>
            <a:r>
              <a:rPr lang="en-IE" dirty="0"/>
              <a:t>Technology</a:t>
            </a:r>
          </a:p>
          <a:p>
            <a:r>
              <a:rPr lang="en-IE" dirty="0"/>
              <a:t>Implementing the policy: </a:t>
            </a:r>
            <a:r>
              <a:rPr lang="en-GB" dirty="0"/>
              <a:t>BA (Hons) Child and Youth Studies Programme </a:t>
            </a:r>
            <a:r>
              <a:rPr lang="en-GB" sz="2400" dirty="0"/>
              <a:t>(Dr Mei-Li Roberts)</a:t>
            </a:r>
            <a:endParaRPr lang="en-IE" dirty="0"/>
          </a:p>
          <a:p>
            <a:endParaRPr lang="en-GB" dirty="0"/>
          </a:p>
        </p:txBody>
      </p:sp>
    </p:spTree>
    <p:extLst>
      <p:ext uri="{BB962C8B-B14F-4D97-AF65-F5344CB8AC3E}">
        <p14:creationId xmlns:p14="http://schemas.microsoft.com/office/powerpoint/2010/main" val="206112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476672"/>
            <a:ext cx="8928992" cy="5249537"/>
          </a:xfrm>
          <a:prstGeom prst="rect">
            <a:avLst/>
          </a:prstGeom>
        </p:spPr>
      </p:pic>
      <p:sp>
        <p:nvSpPr>
          <p:cNvPr id="4" name="Rectangle 3"/>
          <p:cNvSpPr/>
          <p:nvPr/>
        </p:nvSpPr>
        <p:spPr>
          <a:xfrm>
            <a:off x="1002753" y="6165304"/>
            <a:ext cx="7138493" cy="369332"/>
          </a:xfrm>
          <a:prstGeom prst="rect">
            <a:avLst/>
          </a:prstGeom>
        </p:spPr>
        <p:txBody>
          <a:bodyPr wrap="none">
            <a:spAutoFit/>
          </a:bodyPr>
          <a:lstStyle/>
          <a:p>
            <a:r>
              <a:rPr lang="en-GB" dirty="0">
                <a:hlinkClick r:id="rId4"/>
              </a:rPr>
              <a:t>http://induction.uhi.ac.uk/Assessment/assessment_feedback/index.html</a:t>
            </a:r>
            <a:endParaRPr lang="en-GB" dirty="0"/>
          </a:p>
        </p:txBody>
      </p:sp>
    </p:spTree>
    <p:extLst>
      <p:ext uri="{BB962C8B-B14F-4D97-AF65-F5344CB8AC3E}">
        <p14:creationId xmlns:p14="http://schemas.microsoft.com/office/powerpoint/2010/main" val="399551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E" dirty="0"/>
              <a:t>Technology</a:t>
            </a:r>
            <a:endParaRPr lang="en-GB" dirty="0"/>
          </a:p>
        </p:txBody>
      </p:sp>
      <p:sp>
        <p:nvSpPr>
          <p:cNvPr id="2" name="Content Placeholder 1"/>
          <p:cNvSpPr>
            <a:spLocks noGrp="1"/>
          </p:cNvSpPr>
          <p:nvPr>
            <p:ph idx="1"/>
          </p:nvPr>
        </p:nvSpPr>
        <p:spPr/>
        <p:txBody>
          <a:bodyPr/>
          <a:lstStyle/>
          <a:p>
            <a:r>
              <a:rPr lang="en-IE" dirty="0"/>
              <a:t>Blackboard Collaborate, </a:t>
            </a:r>
            <a:r>
              <a:rPr lang="en-IE" dirty="0" err="1"/>
              <a:t>TurningPoint</a:t>
            </a:r>
            <a:r>
              <a:rPr lang="en-IE" dirty="0"/>
              <a:t> and Skype for Business (</a:t>
            </a:r>
            <a:r>
              <a:rPr lang="en-GB" dirty="0"/>
              <a:t>quizzes, voting, polling</a:t>
            </a:r>
            <a:r>
              <a:rPr lang="en-IE" dirty="0"/>
              <a:t>)</a:t>
            </a:r>
          </a:p>
          <a:p>
            <a:r>
              <a:rPr lang="en-IE" dirty="0"/>
              <a:t>Blackboard blogs and wikis</a:t>
            </a:r>
          </a:p>
          <a:p>
            <a:r>
              <a:rPr lang="en-IE" dirty="0" err="1"/>
              <a:t>Mahara</a:t>
            </a:r>
            <a:r>
              <a:rPr lang="en-IE" dirty="0"/>
              <a:t> </a:t>
            </a:r>
            <a:r>
              <a:rPr lang="en-IE" dirty="0" err="1"/>
              <a:t>ePortfolio</a:t>
            </a:r>
            <a:endParaRPr lang="en-IE" dirty="0"/>
          </a:p>
          <a:p>
            <a:r>
              <a:rPr lang="en-IE" dirty="0"/>
              <a:t>Turnitin GradeMark</a:t>
            </a:r>
          </a:p>
          <a:p>
            <a:r>
              <a:rPr lang="en-IE" dirty="0"/>
              <a:t>MSWord comment tool.</a:t>
            </a:r>
          </a:p>
          <a:p>
            <a:endParaRPr lang="en-GB" dirty="0"/>
          </a:p>
        </p:txBody>
      </p:sp>
    </p:spTree>
    <p:extLst>
      <p:ext uri="{BB962C8B-B14F-4D97-AF65-F5344CB8AC3E}">
        <p14:creationId xmlns:p14="http://schemas.microsoft.com/office/powerpoint/2010/main" val="256029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BA (Hons) Child and Youth Studies</a:t>
            </a:r>
          </a:p>
        </p:txBody>
      </p:sp>
      <p:sp>
        <p:nvSpPr>
          <p:cNvPr id="7" name="Content Placeholder 6"/>
          <p:cNvSpPr>
            <a:spLocks noGrp="1"/>
          </p:cNvSpPr>
          <p:nvPr>
            <p:ph idx="1"/>
          </p:nvPr>
        </p:nvSpPr>
        <p:spPr/>
        <p:txBody>
          <a:bodyPr/>
          <a:lstStyle/>
          <a:p>
            <a:r>
              <a:rPr lang="en-GB" dirty="0"/>
              <a:t>Delivered fully online across 9 academic partners (AP)</a:t>
            </a:r>
          </a:p>
          <a:p>
            <a:r>
              <a:rPr lang="en-GB" dirty="0"/>
              <a:t>Personal Academic Tutor support at each AP</a:t>
            </a:r>
          </a:p>
          <a:p>
            <a:r>
              <a:rPr lang="en-GB" dirty="0"/>
              <a:t>300+ students enrolled</a:t>
            </a:r>
          </a:p>
          <a:p>
            <a:r>
              <a:rPr lang="en-GB" dirty="0"/>
              <a:t>Mainly female, mature student cohort</a:t>
            </a:r>
          </a:p>
          <a:p>
            <a:r>
              <a:rPr lang="en-GB" dirty="0"/>
              <a:t>Most in employment (part-time or full-time)</a:t>
            </a:r>
          </a:p>
          <a:p>
            <a:r>
              <a:rPr lang="en-GB" dirty="0"/>
              <a:t>Academic rather than practitioner award.</a:t>
            </a:r>
          </a:p>
        </p:txBody>
      </p:sp>
    </p:spTree>
    <p:extLst>
      <p:ext uri="{BB962C8B-B14F-4D97-AF65-F5344CB8AC3E}">
        <p14:creationId xmlns:p14="http://schemas.microsoft.com/office/powerpoint/2010/main" val="2455204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Graduate Attributes</a:t>
            </a:r>
          </a:p>
        </p:txBody>
      </p:sp>
      <p:sp>
        <p:nvSpPr>
          <p:cNvPr id="3" name="Content Placeholder 2"/>
          <p:cNvSpPr>
            <a:spLocks noGrp="1"/>
          </p:cNvSpPr>
          <p:nvPr>
            <p:ph idx="1"/>
          </p:nvPr>
        </p:nvSpPr>
        <p:spPr/>
        <p:txBody>
          <a:bodyPr/>
          <a:lstStyle/>
          <a:p>
            <a:r>
              <a:rPr lang="en-GB" dirty="0"/>
              <a:t>Graduate attributes embedded in every module and across programme</a:t>
            </a:r>
          </a:p>
          <a:p>
            <a:r>
              <a:rPr lang="en-GB" dirty="0"/>
              <a:t>BUT students not necessarily aware of graduate attributes when applying for further study/employment</a:t>
            </a:r>
          </a:p>
          <a:p>
            <a:r>
              <a:rPr lang="en-GB" dirty="0"/>
              <a:t>Faculty event highlighted that this needed to be made explicit to students.</a:t>
            </a:r>
          </a:p>
          <a:p>
            <a:endParaRPr lang="en-GB" dirty="0"/>
          </a:p>
        </p:txBody>
      </p:sp>
    </p:spTree>
    <p:extLst>
      <p:ext uri="{BB962C8B-B14F-4D97-AF65-F5344CB8AC3E}">
        <p14:creationId xmlns:p14="http://schemas.microsoft.com/office/powerpoint/2010/main" val="25970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 Network event discussion</a:t>
            </a:r>
          </a:p>
        </p:txBody>
      </p:sp>
      <p:sp>
        <p:nvSpPr>
          <p:cNvPr id="3" name="Content Placeholder 2"/>
          <p:cNvSpPr>
            <a:spLocks noGrp="1"/>
          </p:cNvSpPr>
          <p:nvPr>
            <p:ph idx="1"/>
          </p:nvPr>
        </p:nvSpPr>
        <p:spPr>
          <a:xfrm>
            <a:off x="457200" y="1600200"/>
            <a:ext cx="8229600" cy="5069160"/>
          </a:xfrm>
        </p:spPr>
        <p:txBody>
          <a:bodyPr/>
          <a:lstStyle/>
          <a:p>
            <a:r>
              <a:rPr lang="en-GB" sz="2800" dirty="0"/>
              <a:t>How to make graduate attributes explicit?</a:t>
            </a:r>
          </a:p>
          <a:p>
            <a:r>
              <a:rPr lang="en-GB" sz="2800" dirty="0"/>
              <a:t>Embed personal development plan as a reflective assessment in a core module at each level?</a:t>
            </a:r>
          </a:p>
          <a:p>
            <a:r>
              <a:rPr lang="en-GB" sz="2800" dirty="0"/>
              <a:t>But reflective assessments already embedded in the modules</a:t>
            </a:r>
          </a:p>
          <a:p>
            <a:r>
              <a:rPr lang="en-GB" sz="2800" dirty="0"/>
              <a:t>Need to reflect on graduate attributes rather than module content</a:t>
            </a:r>
          </a:p>
          <a:p>
            <a:r>
              <a:rPr lang="en-GB" sz="2800" dirty="0"/>
              <a:t>Also agreed this should enhance the student experience.</a:t>
            </a:r>
          </a:p>
          <a:p>
            <a:endParaRPr lang="en-GB" dirty="0"/>
          </a:p>
        </p:txBody>
      </p:sp>
    </p:spTree>
    <p:extLst>
      <p:ext uri="{BB962C8B-B14F-4D97-AF65-F5344CB8AC3E}">
        <p14:creationId xmlns:p14="http://schemas.microsoft.com/office/powerpoint/2010/main" val="90091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Graduate Attributes: reflection assessment</a:t>
            </a:r>
          </a:p>
        </p:txBody>
      </p:sp>
      <p:sp>
        <p:nvSpPr>
          <p:cNvPr id="3" name="Content Placeholder 2"/>
          <p:cNvSpPr>
            <a:spLocks noGrp="1"/>
          </p:cNvSpPr>
          <p:nvPr>
            <p:ph idx="1"/>
          </p:nvPr>
        </p:nvSpPr>
        <p:spPr>
          <a:xfrm>
            <a:off x="457200" y="1600200"/>
            <a:ext cx="8229600" cy="4997152"/>
          </a:xfrm>
        </p:spPr>
        <p:txBody>
          <a:bodyPr/>
          <a:lstStyle/>
          <a:p>
            <a:r>
              <a:rPr lang="en-GB" dirty="0"/>
              <a:t>Mandatory assessment for all modules</a:t>
            </a:r>
          </a:p>
          <a:p>
            <a:r>
              <a:rPr lang="en-GB" dirty="0"/>
              <a:t>0% weighting</a:t>
            </a:r>
          </a:p>
          <a:p>
            <a:r>
              <a:rPr lang="en-GB" dirty="0"/>
              <a:t>Not marked.</a:t>
            </a:r>
          </a:p>
        </p:txBody>
      </p:sp>
    </p:spTree>
    <p:extLst>
      <p:ext uri="{BB962C8B-B14F-4D97-AF65-F5344CB8AC3E}">
        <p14:creationId xmlns:p14="http://schemas.microsoft.com/office/powerpoint/2010/main" val="70043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Graduate Attributes: reflection assessment</a:t>
            </a:r>
          </a:p>
        </p:txBody>
      </p:sp>
      <p:sp>
        <p:nvSpPr>
          <p:cNvPr id="3" name="Content Placeholder 2"/>
          <p:cNvSpPr>
            <a:spLocks noGrp="1"/>
          </p:cNvSpPr>
          <p:nvPr>
            <p:ph idx="1"/>
          </p:nvPr>
        </p:nvSpPr>
        <p:spPr>
          <a:xfrm>
            <a:off x="457200" y="1600200"/>
            <a:ext cx="8229600" cy="4997152"/>
          </a:xfrm>
        </p:spPr>
        <p:txBody>
          <a:bodyPr/>
          <a:lstStyle/>
          <a:p>
            <a:r>
              <a:rPr lang="en-GB" sz="2800" dirty="0"/>
              <a:t>Students submit their Graduate Attributes reflection on the Assessment Coversheet</a:t>
            </a:r>
          </a:p>
          <a:p>
            <a:r>
              <a:rPr lang="en-GB" sz="2800" dirty="0"/>
              <a:t>They reflect on the process they undertook to complete the assessment</a:t>
            </a:r>
          </a:p>
          <a:p>
            <a:r>
              <a:rPr lang="en-GB" sz="2800" dirty="0"/>
              <a:t>This includes how this met the identified Graduate Attributes in the module descriptor</a:t>
            </a:r>
          </a:p>
          <a:p>
            <a:r>
              <a:rPr lang="en-GB" sz="2800" dirty="0"/>
              <a:t>If no reflection is submitted they do not pass the module.</a:t>
            </a:r>
          </a:p>
          <a:p>
            <a:endParaRPr lang="en-GB" dirty="0"/>
          </a:p>
        </p:txBody>
      </p:sp>
    </p:spTree>
    <p:extLst>
      <p:ext uri="{BB962C8B-B14F-4D97-AF65-F5344CB8AC3E}">
        <p14:creationId xmlns:p14="http://schemas.microsoft.com/office/powerpoint/2010/main" val="398426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descriptor example</a:t>
            </a:r>
          </a:p>
        </p:txBody>
      </p:sp>
      <p:graphicFrame>
        <p:nvGraphicFramePr>
          <p:cNvPr id="4" name="Table 3"/>
          <p:cNvGraphicFramePr>
            <a:graphicFrameLocks noGrp="1"/>
          </p:cNvGraphicFramePr>
          <p:nvPr>
            <p:extLst>
              <p:ext uri="{D42A27DB-BD31-4B8C-83A1-F6EECF244321}">
                <p14:modId xmlns:p14="http://schemas.microsoft.com/office/powerpoint/2010/main" val="4240712377"/>
              </p:ext>
            </p:extLst>
          </p:nvPr>
        </p:nvGraphicFramePr>
        <p:xfrm>
          <a:off x="539552" y="1604711"/>
          <a:ext cx="7632847" cy="5161358"/>
        </p:xfrm>
        <a:graphic>
          <a:graphicData uri="http://schemas.openxmlformats.org/drawingml/2006/table">
            <a:tbl>
              <a:tblPr firstRow="1" firstCol="1" bandRow="1"/>
              <a:tblGrid>
                <a:gridCol w="2544000">
                  <a:extLst>
                    <a:ext uri="{9D8B030D-6E8A-4147-A177-3AD203B41FA5}">
                      <a16:colId xmlns:a16="http://schemas.microsoft.com/office/drawing/2014/main" val="540015231"/>
                    </a:ext>
                  </a:extLst>
                </a:gridCol>
                <a:gridCol w="2544000">
                  <a:extLst>
                    <a:ext uri="{9D8B030D-6E8A-4147-A177-3AD203B41FA5}">
                      <a16:colId xmlns:a16="http://schemas.microsoft.com/office/drawing/2014/main" val="3507017857"/>
                    </a:ext>
                  </a:extLst>
                </a:gridCol>
                <a:gridCol w="2544847">
                  <a:extLst>
                    <a:ext uri="{9D8B030D-6E8A-4147-A177-3AD203B41FA5}">
                      <a16:colId xmlns:a16="http://schemas.microsoft.com/office/drawing/2014/main" val="3670718629"/>
                    </a:ext>
                  </a:extLst>
                </a:gridCol>
              </a:tblGrid>
              <a:tr h="792462">
                <a:tc>
                  <a:txBody>
                    <a:bodyPr/>
                    <a:lstStyle/>
                    <a:p>
                      <a:pPr>
                        <a:lnSpc>
                          <a:spcPct val="115000"/>
                        </a:lnSpc>
                        <a:spcAft>
                          <a:spcPts val="1000"/>
                        </a:spcAft>
                      </a:pPr>
                      <a:r>
                        <a:rPr lang="en-IE" sz="2400" b="1" dirty="0">
                          <a:effectLst/>
                          <a:latin typeface="Calibri" panose="020F0502020204030204" pitchFamily="34" charset="0"/>
                          <a:ea typeface="Times New Roman" panose="02020603050405020304" pitchFamily="18" charset="0"/>
                          <a:cs typeface="Times New Roman" panose="02020603050405020304" pitchFamily="18" charset="0"/>
                        </a:rPr>
                        <a:t>Graduate Attributes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b="1">
                          <a:effectLst/>
                          <a:latin typeface="Calibri" panose="020F0502020204030204" pitchFamily="34" charset="0"/>
                          <a:ea typeface="Times New Roman" panose="02020603050405020304" pitchFamily="18" charset="0"/>
                          <a:cs typeface="Times New Roman" panose="02020603050405020304" pitchFamily="18" charset="0"/>
                        </a:rPr>
                        <a:t>Learning Outcomes</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b="1">
                          <a:effectLst/>
                          <a:latin typeface="Calibri" panose="020F0502020204030204" pitchFamily="34" charset="0"/>
                          <a:ea typeface="Times New Roman" panose="02020603050405020304" pitchFamily="18" charset="0"/>
                          <a:cs typeface="Times New Roman" panose="02020603050405020304" pitchFamily="18" charset="0"/>
                        </a:rPr>
                        <a:t>Assessment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72894"/>
                  </a:ext>
                </a:extLst>
              </a:tr>
              <a:tr h="864022">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Knowledge and Academic Skills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LO1, LO2, LO3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a:effectLst/>
                          <a:latin typeface="Calibri" panose="020F0502020204030204" pitchFamily="34" charset="0"/>
                          <a:ea typeface="Times New Roman" panose="02020603050405020304" pitchFamily="18" charset="0"/>
                          <a:cs typeface="Times New Roman" panose="02020603050405020304" pitchFamily="18" charset="0"/>
                        </a:rPr>
                        <a:t>Assessment 1, Assessment 2</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462711"/>
                  </a:ext>
                </a:extLst>
              </a:tr>
              <a:tr h="864022">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Community Awareness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LO1, LO2, LO3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a:effectLst/>
                          <a:latin typeface="Calibri" panose="020F0502020204030204" pitchFamily="34" charset="0"/>
                          <a:ea typeface="Times New Roman" panose="02020603050405020304" pitchFamily="18" charset="0"/>
                          <a:cs typeface="Times New Roman" panose="02020603050405020304" pitchFamily="18" charset="0"/>
                        </a:rPr>
                        <a:t>Assessment 1, Assessment 2</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960245"/>
                  </a:ext>
                </a:extLst>
              </a:tr>
              <a:tr h="864022">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Interpersonal Skills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LO1, LO2, LO3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a:effectLst/>
                          <a:latin typeface="Calibri" panose="020F0502020204030204" pitchFamily="34" charset="0"/>
                          <a:ea typeface="Times New Roman" panose="02020603050405020304" pitchFamily="18" charset="0"/>
                          <a:cs typeface="Times New Roman" panose="02020603050405020304" pitchFamily="18" charset="0"/>
                        </a:rPr>
                        <a:t>Assessment 1, Assessment 2</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195076"/>
                  </a:ext>
                </a:extLst>
              </a:tr>
              <a:tr h="864022">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Communication</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LO1, LO2, LO3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Assessment 1, Assessment 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72624"/>
                  </a:ext>
                </a:extLst>
              </a:tr>
              <a:tr h="864022">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Self Management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LO1, LO2, LO3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Assessment 1, Assessment 2</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974414"/>
                  </a:ext>
                </a:extLst>
              </a:tr>
            </a:tbl>
          </a:graphicData>
        </a:graphic>
      </p:graphicFrame>
    </p:spTree>
    <p:extLst>
      <p:ext uri="{BB962C8B-B14F-4D97-AF65-F5344CB8AC3E}">
        <p14:creationId xmlns:p14="http://schemas.microsoft.com/office/powerpoint/2010/main" val="162468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Graduate Attributes: reflection assessment coversheet</a:t>
            </a:r>
          </a:p>
        </p:txBody>
      </p:sp>
      <p:sp>
        <p:nvSpPr>
          <p:cNvPr id="3" name="Content Placeholder 2"/>
          <p:cNvSpPr>
            <a:spLocks noGrp="1"/>
          </p:cNvSpPr>
          <p:nvPr>
            <p:ph idx="1"/>
          </p:nvPr>
        </p:nvSpPr>
        <p:spPr>
          <a:xfrm>
            <a:off x="457200" y="1600200"/>
            <a:ext cx="8229600" cy="4925144"/>
          </a:xfrm>
        </p:spPr>
        <p:txBody>
          <a:bodyPr/>
          <a:lstStyle/>
          <a:p>
            <a:pPr marL="0" indent="0">
              <a:buNone/>
            </a:pPr>
            <a:r>
              <a:rPr lang="en-GB" dirty="0"/>
              <a:t>The assessment is embedded on the coversheet – the first box is mandatory:</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15104733"/>
              </p:ext>
            </p:extLst>
          </p:nvPr>
        </p:nvGraphicFramePr>
        <p:xfrm>
          <a:off x="1709420" y="2924944"/>
          <a:ext cx="5725160" cy="3587496"/>
        </p:xfrm>
        <a:graphic>
          <a:graphicData uri="http://schemas.openxmlformats.org/drawingml/2006/table">
            <a:tbl>
              <a:tblPr firstRow="1" firstCol="1" bandRow="1"/>
              <a:tblGrid>
                <a:gridCol w="5725160">
                  <a:extLst>
                    <a:ext uri="{9D8B030D-6E8A-4147-A177-3AD203B41FA5}">
                      <a16:colId xmlns:a16="http://schemas.microsoft.com/office/drawing/2014/main" val="3630761632"/>
                    </a:ext>
                  </a:extLst>
                </a:gridCol>
              </a:tblGrid>
              <a:tr h="0">
                <a:tc>
                  <a:txBody>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Arial" panose="020B0604020202020204" pitchFamily="34" charset="0"/>
                        </a:rPr>
                        <a:t>Reflect on the process you undertook to complete this assessment including how this met the identified graduate attributes in the module descriptor.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499765"/>
                  </a:ext>
                </a:extLst>
              </a:tr>
              <a:tr h="0">
                <a:tc>
                  <a:txBody>
                    <a:bodyPr/>
                    <a:lstStyle/>
                    <a:p>
                      <a:pPr>
                        <a:lnSpc>
                          <a:spcPct val="107000"/>
                        </a:lnSpc>
                        <a:spcAft>
                          <a:spcPts val="800"/>
                        </a:spcAft>
                      </a:pPr>
                      <a:r>
                        <a:rPr lang="en-GB" sz="2000" b="1">
                          <a:effectLst/>
                          <a:latin typeface="Calibri" panose="020F0502020204030204" pitchFamily="34" charset="0"/>
                          <a:ea typeface="Calibri" panose="020F0502020204030204" pitchFamily="34" charset="0"/>
                          <a:cs typeface="Arial" panose="020B0604020202020204" pitchFamily="34"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991948"/>
                  </a:ext>
                </a:extLst>
              </a:tr>
              <a:tr h="0">
                <a:tc>
                  <a:txBody>
                    <a:bodyPr/>
                    <a:lstStyle/>
                    <a:p>
                      <a:pPr>
                        <a:lnSpc>
                          <a:spcPct val="107000"/>
                        </a:lnSpc>
                        <a:spcAft>
                          <a:spcPts val="800"/>
                        </a:spcAft>
                      </a:pPr>
                      <a:r>
                        <a:rPr lang="en-GB" sz="2000" b="1">
                          <a:effectLst/>
                          <a:latin typeface="Calibri" panose="020F0502020204030204" pitchFamily="34" charset="0"/>
                          <a:ea typeface="Calibri" panose="020F0502020204030204" pitchFamily="34" charset="0"/>
                          <a:cs typeface="Arial" panose="020B0604020202020204" pitchFamily="34" charset="0"/>
                        </a:rPr>
                        <a:t>Note at least 2 areas of development identified in previous assessment feedback and outline how you have addressed these in this submission.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497972"/>
                  </a:ext>
                </a:extLst>
              </a:tr>
              <a:tr h="0">
                <a:tc>
                  <a:txBody>
                    <a:bodyPr/>
                    <a:lstStyle/>
                    <a:p>
                      <a:pPr>
                        <a:lnSpc>
                          <a:spcPct val="107000"/>
                        </a:lnSpc>
                        <a:spcAft>
                          <a:spcPts val="800"/>
                        </a:spcAft>
                      </a:pPr>
                      <a:r>
                        <a:rPr lang="en-GB" sz="2000" b="1">
                          <a:effectLst/>
                          <a:latin typeface="Calibri" panose="020F0502020204030204" pitchFamily="34" charset="0"/>
                          <a:ea typeface="Calibri" panose="020F0502020204030204" pitchFamily="34" charset="0"/>
                          <a:cs typeface="Arial" panose="020B0604020202020204" pitchFamily="34"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011130"/>
                  </a:ext>
                </a:extLst>
              </a:tr>
              <a:tr h="0">
                <a:tc>
                  <a:txBody>
                    <a:bodyPr/>
                    <a:lstStyle/>
                    <a:p>
                      <a:pPr>
                        <a:lnSpc>
                          <a:spcPct val="107000"/>
                        </a:lnSpc>
                        <a:spcAft>
                          <a:spcPts val="800"/>
                        </a:spcAft>
                      </a:pPr>
                      <a:r>
                        <a:rPr lang="en-GB" sz="2000" b="1">
                          <a:effectLst/>
                          <a:latin typeface="Calibri" panose="020F0502020204030204" pitchFamily="34" charset="0"/>
                          <a:ea typeface="Calibri" panose="020F0502020204030204" pitchFamily="34" charset="0"/>
                          <a:cs typeface="Arial" panose="020B0604020202020204" pitchFamily="34" charset="0"/>
                        </a:rPr>
                        <a:t>Outline any areas you would like feedback 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461603"/>
                  </a:ext>
                </a:extLst>
              </a:tr>
              <a:tr h="0">
                <a:tc>
                  <a:txBody>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667077"/>
                  </a:ext>
                </a:extLst>
              </a:tr>
            </a:tbl>
          </a:graphicData>
        </a:graphic>
      </p:graphicFrame>
    </p:spTree>
    <p:extLst>
      <p:ext uri="{BB962C8B-B14F-4D97-AF65-F5344CB8AC3E}">
        <p14:creationId xmlns:p14="http://schemas.microsoft.com/office/powerpoint/2010/main" val="220253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assessment guidance</a:t>
            </a:r>
          </a:p>
        </p:txBody>
      </p:sp>
      <p:sp>
        <p:nvSpPr>
          <p:cNvPr id="3" name="Content Placeholder 2"/>
          <p:cNvSpPr>
            <a:spLocks noGrp="1"/>
          </p:cNvSpPr>
          <p:nvPr>
            <p:ph idx="1"/>
          </p:nvPr>
        </p:nvSpPr>
        <p:spPr>
          <a:xfrm>
            <a:off x="457200" y="1600200"/>
            <a:ext cx="8229600" cy="5069160"/>
          </a:xfrm>
        </p:spPr>
        <p:txBody>
          <a:bodyPr/>
          <a:lstStyle/>
          <a:p>
            <a:pPr marL="0" indent="0">
              <a:lnSpc>
                <a:spcPct val="107000"/>
              </a:lnSpc>
              <a:spcAft>
                <a:spcPts val="800"/>
              </a:spcAft>
              <a:buNone/>
            </a:pPr>
            <a:r>
              <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rPr>
              <a:t>For clarity, failure to complete the Graduate Attributes reflection section of the coversheet will result in a FAIL for the Graduate Attributes Reflection assessment and therefore the MODULE.</a:t>
            </a:r>
          </a:p>
          <a:p>
            <a:pPr marL="0" indent="0">
              <a:lnSpc>
                <a:spcPct val="107000"/>
              </a:lnSpc>
              <a:spcAft>
                <a:spcPts val="800"/>
              </a:spcAft>
              <a:buNone/>
            </a:pPr>
            <a:r>
              <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rPr>
              <a:t>However, completion of this section does not mean you will automatically pass the other assessments in the module (i.e. the assessments the coversheet is attached to).</a:t>
            </a:r>
          </a:p>
          <a:p>
            <a:pPr marL="0" indent="0">
              <a:lnSpc>
                <a:spcPct val="107000"/>
              </a:lnSpc>
              <a:spcAft>
                <a:spcPts val="800"/>
              </a:spcAft>
              <a:buNone/>
            </a:pPr>
            <a:r>
              <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rPr>
              <a:t>Completion of this section only means you have passed the Graduate Attributes Reflection assessment. Your other assessments are assessed and marked as usual and you still need to achieve an overall pass mark to pass the module, in addition to submitting your Graduate Attributes Reflection assessment.</a:t>
            </a:r>
          </a:p>
        </p:txBody>
      </p:sp>
    </p:spTree>
    <p:extLst>
      <p:ext uri="{BB962C8B-B14F-4D97-AF65-F5344CB8AC3E}">
        <p14:creationId xmlns:p14="http://schemas.microsoft.com/office/powerpoint/2010/main" val="283837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212976"/>
            <a:ext cx="8229600" cy="1143000"/>
          </a:xfrm>
        </p:spPr>
        <p:txBody>
          <a:bodyPr/>
          <a:lstStyle/>
          <a:p>
            <a:pPr algn="ctr"/>
            <a:r>
              <a:rPr lang="en-IE" dirty="0"/>
              <a:t>Policy and guidance</a:t>
            </a:r>
            <a:endParaRPr lang="en-GB" dirty="0"/>
          </a:p>
        </p:txBody>
      </p:sp>
    </p:spTree>
    <p:extLst>
      <p:ext uri="{BB962C8B-B14F-4D97-AF65-F5344CB8AC3E}">
        <p14:creationId xmlns:p14="http://schemas.microsoft.com/office/powerpoint/2010/main" val="363365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assessment guidance (</a:t>
            </a:r>
            <a:r>
              <a:rPr lang="en-GB" dirty="0" err="1"/>
              <a:t>cont</a:t>
            </a:r>
            <a:r>
              <a:rPr lang="en-GB" dirty="0"/>
              <a:t>)</a:t>
            </a:r>
          </a:p>
        </p:txBody>
      </p:sp>
      <p:sp>
        <p:nvSpPr>
          <p:cNvPr id="3" name="Content Placeholder 2"/>
          <p:cNvSpPr>
            <a:spLocks noGrp="1"/>
          </p:cNvSpPr>
          <p:nvPr>
            <p:ph idx="1"/>
          </p:nvPr>
        </p:nvSpPr>
        <p:spPr>
          <a:xfrm>
            <a:off x="323528" y="1600200"/>
            <a:ext cx="8229600" cy="5069160"/>
          </a:xfrm>
        </p:spPr>
        <p:txBody>
          <a:bodyPr/>
          <a:lstStyle/>
          <a:p>
            <a:pPr marL="0" indent="0">
              <a:lnSpc>
                <a:spcPct val="107000"/>
              </a:lnSpc>
              <a:spcAft>
                <a:spcPts val="800"/>
              </a:spcAft>
              <a:buNone/>
            </a:pPr>
            <a:r>
              <a:rPr lang="en-GB" sz="2000" dirty="0">
                <a:solidFill>
                  <a:srgbClr val="1C1C1C"/>
                </a:solidFill>
                <a:latin typeface="Calibri" panose="020F0502020204030204" pitchFamily="34" charset="0"/>
                <a:ea typeface="Calibri" panose="020F0502020204030204" pitchFamily="34" charset="0"/>
                <a:cs typeface="Times New Roman" panose="02020603050405020304" pitchFamily="18" charset="0"/>
              </a:rPr>
              <a:t>The Graduate Attributes Reflection assessment has a 0% weighting, this means that it is not marked but MUST be completed.</a:t>
            </a:r>
          </a:p>
          <a:p>
            <a:pPr marL="0" indent="0">
              <a:lnSpc>
                <a:spcPct val="107000"/>
              </a:lnSpc>
              <a:spcAft>
                <a:spcPts val="800"/>
              </a:spcAft>
              <a:buNone/>
            </a:pPr>
            <a:r>
              <a:rPr lang="en-GB" sz="2000" dirty="0">
                <a:solidFill>
                  <a:srgbClr val="1C1C1C"/>
                </a:solidFill>
                <a:latin typeface="Calibri" panose="020F0502020204030204" pitchFamily="34" charset="0"/>
                <a:ea typeface="Calibri" panose="020F0502020204030204" pitchFamily="34" charset="0"/>
                <a:cs typeface="Times New Roman" panose="02020603050405020304" pitchFamily="18" charset="0"/>
              </a:rPr>
              <a:t>Your reflection can be as brief or as detailed as you wish, however you should bear in mind that the purpose of the Graduate Attributes Reflection is to:</a:t>
            </a:r>
          </a:p>
          <a:p>
            <a:pPr lvl="0" algn="just">
              <a:lnSpc>
                <a:spcPct val="107000"/>
              </a:lnSpc>
              <a:spcAft>
                <a:spcPts val="800"/>
              </a:spcAft>
              <a:buSzPts val="1000"/>
              <a:buFont typeface="Symbol" panose="05050102010706020507" pitchFamily="18" charset="2"/>
              <a:buChar char=""/>
              <a:tabLst>
                <a:tab pos="457200" algn="l"/>
              </a:tabLst>
            </a:pPr>
            <a:r>
              <a:rPr lang="en-GB" sz="2000" dirty="0">
                <a:solidFill>
                  <a:srgbClr val="1C1C1C"/>
                </a:solidFill>
                <a:latin typeface="Calibri" panose="020F0502020204030204" pitchFamily="34" charset="0"/>
                <a:ea typeface="Calibri" panose="020F0502020204030204" pitchFamily="34" charset="0"/>
                <a:cs typeface="Times New Roman" panose="02020603050405020304" pitchFamily="18" charset="0"/>
              </a:rPr>
              <a:t>Make explicit the graduate attributes that you are gaining in completion of your modules and degree.</a:t>
            </a:r>
          </a:p>
          <a:p>
            <a:pPr lvl="0" algn="just">
              <a:lnSpc>
                <a:spcPct val="107000"/>
              </a:lnSpc>
              <a:spcAft>
                <a:spcPts val="800"/>
              </a:spcAft>
              <a:buSzPts val="1000"/>
              <a:buFont typeface="Symbol" panose="05050102010706020507" pitchFamily="18" charset="2"/>
              <a:buChar char=""/>
              <a:tabLst>
                <a:tab pos="457200" algn="l"/>
              </a:tabLst>
            </a:pPr>
            <a:r>
              <a:rPr lang="en-GB" sz="2000" dirty="0">
                <a:solidFill>
                  <a:srgbClr val="1C1C1C"/>
                </a:solidFill>
                <a:latin typeface="Calibri" panose="020F0502020204030204" pitchFamily="34" charset="0"/>
                <a:ea typeface="Calibri" panose="020F0502020204030204" pitchFamily="34" charset="0"/>
                <a:cs typeface="Times New Roman" panose="02020603050405020304" pitchFamily="18" charset="0"/>
              </a:rPr>
              <a:t>Create a portfolio of reflection so you have specific examples that you can draw on to demonstrate how you have gained/met these attributes when applying for employment or further study. You may wish to save your reflections for future use.</a:t>
            </a:r>
          </a:p>
          <a:p>
            <a:pPr lvl="0" algn="just">
              <a:lnSpc>
                <a:spcPct val="107000"/>
              </a:lnSpc>
              <a:spcAft>
                <a:spcPts val="800"/>
              </a:spcAft>
              <a:buSzPts val="1000"/>
              <a:buFont typeface="Symbol" panose="05050102010706020507" pitchFamily="18" charset="2"/>
              <a:buChar char=""/>
              <a:tabLst>
                <a:tab pos="457200" algn="l"/>
              </a:tabLst>
            </a:pPr>
            <a:r>
              <a:rPr lang="en-GB" sz="2000" dirty="0">
                <a:solidFill>
                  <a:srgbClr val="1C1C1C"/>
                </a:solidFill>
                <a:latin typeface="Calibri" panose="020F0502020204030204" pitchFamily="34" charset="0"/>
                <a:ea typeface="Calibri" panose="020F0502020204030204" pitchFamily="34" charset="0"/>
                <a:cs typeface="Times New Roman" panose="02020603050405020304" pitchFamily="18" charset="0"/>
              </a:rPr>
              <a:t>Develop your reflective thinking, learning and practice, which is an important element of both academic study and professional practice when working with children and young people.</a:t>
            </a:r>
          </a:p>
        </p:txBody>
      </p:sp>
    </p:spTree>
    <p:extLst>
      <p:ext uri="{BB962C8B-B14F-4D97-AF65-F5344CB8AC3E}">
        <p14:creationId xmlns:p14="http://schemas.microsoft.com/office/powerpoint/2010/main" val="174983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assessment guidance (</a:t>
            </a:r>
            <a:r>
              <a:rPr lang="en-GB" dirty="0" err="1"/>
              <a:t>cont</a:t>
            </a:r>
            <a:r>
              <a:rPr lang="en-GB" dirty="0"/>
              <a:t>)</a:t>
            </a:r>
          </a:p>
        </p:txBody>
      </p:sp>
      <p:sp>
        <p:nvSpPr>
          <p:cNvPr id="3" name="Content Placeholder 2"/>
          <p:cNvSpPr>
            <a:spLocks noGrp="1"/>
          </p:cNvSpPr>
          <p:nvPr>
            <p:ph idx="1"/>
          </p:nvPr>
        </p:nvSpPr>
        <p:spPr>
          <a:xfrm>
            <a:off x="457200" y="1600200"/>
            <a:ext cx="8229600" cy="5069160"/>
          </a:xfrm>
        </p:spPr>
        <p:txBody>
          <a:bodyPr/>
          <a:lstStyle/>
          <a:p>
            <a:pPr marL="0" indent="0" algn="just">
              <a:lnSpc>
                <a:spcPct val="107000"/>
              </a:lnSpc>
              <a:spcAft>
                <a:spcPts val="800"/>
              </a:spcAft>
              <a:buNone/>
            </a:pPr>
            <a:r>
              <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rPr>
              <a:t>It may also be useful to discuss your reflections with your PAT to identify areas for development as part of your personal development planning.</a:t>
            </a:r>
          </a:p>
          <a:p>
            <a:pPr marL="0" indent="0" algn="just">
              <a:lnSpc>
                <a:spcPct val="107000"/>
              </a:lnSpc>
              <a:spcAft>
                <a:spcPts val="800"/>
              </a:spcAft>
              <a:buNone/>
            </a:pPr>
            <a:r>
              <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rPr>
              <a:t>The UHI Graduate Attributes can be found here to assist in writing your reflection: </a:t>
            </a:r>
          </a:p>
          <a:p>
            <a:pPr marL="0" indent="0" algn="just">
              <a:lnSpc>
                <a:spcPct val="107000"/>
              </a:lnSpc>
              <a:spcAft>
                <a:spcPts val="800"/>
              </a:spcAft>
              <a:buNone/>
            </a:pPr>
            <a:r>
              <a:rPr lang="en-GB" sz="2400" u="sng" dirty="0">
                <a:solidFill>
                  <a:srgbClr val="1C1C1C"/>
                </a:solidFill>
                <a:latin typeface="Calibri" panose="020F0502020204030204" pitchFamily="34" charset="0"/>
                <a:ea typeface="Calibri" panose="020F0502020204030204" pitchFamily="34" charset="0"/>
                <a:cs typeface="Times New Roman" panose="02020603050405020304" pitchFamily="18" charset="0"/>
                <a:hlinkClick r:id="rId2" tooltip="UHI Graduate Attributes"/>
              </a:rPr>
              <a:t>https://www.uhi.ac.uk/en/students/careers/get-experience/graduate-attributes/</a:t>
            </a:r>
            <a:endParaRPr lang="en-GB" sz="2400" dirty="0">
              <a:solidFill>
                <a:srgbClr val="1C1C1C"/>
              </a:solidFill>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Tree>
    <p:extLst>
      <p:ext uri="{BB962C8B-B14F-4D97-AF65-F5344CB8AC3E}">
        <p14:creationId xmlns:p14="http://schemas.microsoft.com/office/powerpoint/2010/main" val="4249037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Graduate Attributes</a:t>
            </a:r>
            <a:endParaRPr lang="en-GB" dirty="0"/>
          </a:p>
        </p:txBody>
      </p:sp>
      <p:pic>
        <p:nvPicPr>
          <p:cNvPr id="5" name="Picture 4"/>
          <p:cNvPicPr>
            <a:picLocks noChangeAspect="1"/>
          </p:cNvPicPr>
          <p:nvPr/>
        </p:nvPicPr>
        <p:blipFill>
          <a:blip r:embed="rId2"/>
          <a:stretch>
            <a:fillRect/>
          </a:stretch>
        </p:blipFill>
        <p:spPr>
          <a:xfrm>
            <a:off x="219239" y="1747469"/>
            <a:ext cx="8745249" cy="4057795"/>
          </a:xfrm>
          <a:prstGeom prst="rect">
            <a:avLst/>
          </a:prstGeom>
        </p:spPr>
      </p:pic>
      <p:sp>
        <p:nvSpPr>
          <p:cNvPr id="6" name="TextBox 5"/>
          <p:cNvSpPr txBox="1"/>
          <p:nvPr/>
        </p:nvSpPr>
        <p:spPr>
          <a:xfrm>
            <a:off x="467544" y="6228020"/>
            <a:ext cx="7874400" cy="369332"/>
          </a:xfrm>
          <a:prstGeom prst="rect">
            <a:avLst/>
          </a:prstGeom>
          <a:noFill/>
        </p:spPr>
        <p:txBody>
          <a:bodyPr wrap="none" rtlCol="0">
            <a:spAutoFit/>
          </a:bodyPr>
          <a:lstStyle/>
          <a:p>
            <a:r>
              <a:rPr lang="en-GB" dirty="0">
                <a:hlinkClick r:id="rId3"/>
              </a:rPr>
              <a:t>https://www.uhi.ac.uk/en/students/careers/get-experience/graduate-attributes/</a:t>
            </a:r>
            <a:r>
              <a:rPr lang="en-GB" dirty="0"/>
              <a:t> </a:t>
            </a:r>
          </a:p>
        </p:txBody>
      </p:sp>
    </p:spTree>
    <p:extLst>
      <p:ext uri="{BB962C8B-B14F-4D97-AF65-F5344CB8AC3E}">
        <p14:creationId xmlns:p14="http://schemas.microsoft.com/office/powerpoint/2010/main" val="95588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Blended Learning Standards: 2011</a:t>
            </a:r>
            <a:endParaRPr lang="en-GB" dirty="0"/>
          </a:p>
        </p:txBody>
      </p:sp>
      <p:pic>
        <p:nvPicPr>
          <p:cNvPr id="4" name="Picture 3"/>
          <p:cNvPicPr>
            <a:picLocks noChangeAspect="1"/>
          </p:cNvPicPr>
          <p:nvPr/>
        </p:nvPicPr>
        <p:blipFill>
          <a:blip r:embed="rId2"/>
          <a:stretch>
            <a:fillRect/>
          </a:stretch>
        </p:blipFill>
        <p:spPr>
          <a:xfrm>
            <a:off x="107504" y="2060848"/>
            <a:ext cx="8941196" cy="3376904"/>
          </a:xfrm>
          <a:prstGeom prst="rect">
            <a:avLst/>
          </a:prstGeom>
        </p:spPr>
      </p:pic>
      <p:sp>
        <p:nvSpPr>
          <p:cNvPr id="3" name="TextBox 2"/>
          <p:cNvSpPr txBox="1"/>
          <p:nvPr/>
        </p:nvSpPr>
        <p:spPr>
          <a:xfrm>
            <a:off x="2181217" y="5733256"/>
            <a:ext cx="4831259" cy="369332"/>
          </a:xfrm>
          <a:prstGeom prst="rect">
            <a:avLst/>
          </a:prstGeom>
          <a:noFill/>
        </p:spPr>
        <p:txBody>
          <a:bodyPr wrap="none" rtlCol="0">
            <a:spAutoFit/>
          </a:bodyPr>
          <a:lstStyle/>
          <a:p>
            <a:r>
              <a:rPr lang="en-GB" dirty="0">
                <a:hlinkClick r:id="rId3"/>
              </a:rPr>
              <a:t>https://mahara.uhi.ac.uk/view/view.php?id=606</a:t>
            </a:r>
            <a:endParaRPr lang="en-GB" dirty="0"/>
          </a:p>
        </p:txBody>
      </p:sp>
    </p:spTree>
    <p:extLst>
      <p:ext uri="{BB962C8B-B14F-4D97-AF65-F5344CB8AC3E}">
        <p14:creationId xmlns:p14="http://schemas.microsoft.com/office/powerpoint/2010/main" val="138637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Blended Learning Standards: 2011</a:t>
            </a:r>
            <a:endParaRPr lang="en-GB" dirty="0"/>
          </a:p>
        </p:txBody>
      </p:sp>
      <p:pic>
        <p:nvPicPr>
          <p:cNvPr id="3" name="Picture 2"/>
          <p:cNvPicPr>
            <a:picLocks noChangeAspect="1"/>
          </p:cNvPicPr>
          <p:nvPr/>
        </p:nvPicPr>
        <p:blipFill>
          <a:blip r:embed="rId2"/>
          <a:stretch>
            <a:fillRect/>
          </a:stretch>
        </p:blipFill>
        <p:spPr>
          <a:xfrm>
            <a:off x="279165" y="2564904"/>
            <a:ext cx="8585669" cy="2659336"/>
          </a:xfrm>
          <a:prstGeom prst="rect">
            <a:avLst/>
          </a:prstGeom>
        </p:spPr>
      </p:pic>
      <p:sp>
        <p:nvSpPr>
          <p:cNvPr id="4" name="TextBox 3"/>
          <p:cNvSpPr txBox="1"/>
          <p:nvPr/>
        </p:nvSpPr>
        <p:spPr>
          <a:xfrm>
            <a:off x="2181217" y="5733256"/>
            <a:ext cx="4831259" cy="369332"/>
          </a:xfrm>
          <a:prstGeom prst="rect">
            <a:avLst/>
          </a:prstGeom>
          <a:noFill/>
        </p:spPr>
        <p:txBody>
          <a:bodyPr wrap="none" rtlCol="0">
            <a:spAutoFit/>
          </a:bodyPr>
          <a:lstStyle/>
          <a:p>
            <a:r>
              <a:rPr lang="en-GB" dirty="0">
                <a:hlinkClick r:id="rId3"/>
              </a:rPr>
              <a:t>https://mahara.uhi.ac.uk/view/view.php?id=606</a:t>
            </a:r>
            <a:endParaRPr lang="en-GB" dirty="0"/>
          </a:p>
        </p:txBody>
      </p:sp>
    </p:spTree>
    <p:extLst>
      <p:ext uri="{BB962C8B-B14F-4D97-AF65-F5344CB8AC3E}">
        <p14:creationId xmlns:p14="http://schemas.microsoft.com/office/powerpoint/2010/main" val="323598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and feedback survey</a:t>
            </a:r>
          </a:p>
        </p:txBody>
      </p:sp>
      <p:pic>
        <p:nvPicPr>
          <p:cNvPr id="6" name="Picture 5"/>
          <p:cNvPicPr>
            <a:picLocks noChangeAspect="1"/>
          </p:cNvPicPr>
          <p:nvPr/>
        </p:nvPicPr>
        <p:blipFill>
          <a:blip r:embed="rId2"/>
          <a:stretch>
            <a:fillRect/>
          </a:stretch>
        </p:blipFill>
        <p:spPr>
          <a:xfrm>
            <a:off x="197741" y="1772816"/>
            <a:ext cx="8748518" cy="4182218"/>
          </a:xfrm>
          <a:prstGeom prst="rect">
            <a:avLst/>
          </a:prstGeom>
        </p:spPr>
      </p:pic>
    </p:spTree>
    <p:extLst>
      <p:ext uri="{BB962C8B-B14F-4D97-AF65-F5344CB8AC3E}">
        <p14:creationId xmlns:p14="http://schemas.microsoft.com/office/powerpoint/2010/main" val="72640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Policy 2014</a:t>
            </a:r>
            <a:endParaRPr lang="en-GB" dirty="0"/>
          </a:p>
        </p:txBody>
      </p:sp>
      <p:sp>
        <p:nvSpPr>
          <p:cNvPr id="3" name="Content Placeholder 2"/>
          <p:cNvSpPr>
            <a:spLocks noGrp="1"/>
          </p:cNvSpPr>
          <p:nvPr>
            <p:ph idx="1"/>
          </p:nvPr>
        </p:nvSpPr>
        <p:spPr>
          <a:xfrm>
            <a:off x="457200" y="6175845"/>
            <a:ext cx="8229600" cy="4525963"/>
          </a:xfrm>
        </p:spPr>
        <p:txBody>
          <a:bodyPr/>
          <a:lstStyle/>
          <a:p>
            <a:pPr marL="0" indent="0">
              <a:buNone/>
            </a:pPr>
            <a:r>
              <a:rPr lang="en-GB" sz="1800" dirty="0">
                <a:hlinkClick r:id="rId2"/>
              </a:rPr>
              <a:t>http://www.uhi.ac.uk/en/about-uhi/governance/policies-and-regulations/policies/assessment-feedback-feedforward-policy-and-guidance</a:t>
            </a:r>
            <a:endParaRPr lang="en-GB" sz="1800" dirty="0"/>
          </a:p>
        </p:txBody>
      </p:sp>
      <p:pic>
        <p:nvPicPr>
          <p:cNvPr id="6" name="Snagit_PPT98A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19" y="1628800"/>
            <a:ext cx="8497761" cy="4464495"/>
          </a:xfrm>
          <a:prstGeom prst="rect">
            <a:avLst/>
          </a:prstGeom>
        </p:spPr>
      </p:pic>
    </p:spTree>
    <p:extLst>
      <p:ext uri="{BB962C8B-B14F-4D97-AF65-F5344CB8AC3E}">
        <p14:creationId xmlns:p14="http://schemas.microsoft.com/office/powerpoint/2010/main" val="238979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Standard SQA / UG / PG cover/return sheets</a:t>
            </a:r>
            <a:endParaRPr lang="en-GB" dirty="0"/>
          </a:p>
        </p:txBody>
      </p:sp>
      <p:pic>
        <p:nvPicPr>
          <p:cNvPr id="5" name="Picture 4"/>
          <p:cNvPicPr>
            <a:picLocks noChangeAspect="1"/>
          </p:cNvPicPr>
          <p:nvPr/>
        </p:nvPicPr>
        <p:blipFill>
          <a:blip r:embed="rId2"/>
          <a:stretch>
            <a:fillRect/>
          </a:stretch>
        </p:blipFill>
        <p:spPr>
          <a:xfrm>
            <a:off x="818825" y="1628800"/>
            <a:ext cx="7506350" cy="4618120"/>
          </a:xfrm>
          <a:prstGeom prst="rect">
            <a:avLst/>
          </a:prstGeom>
        </p:spPr>
      </p:pic>
    </p:spTree>
    <p:extLst>
      <p:ext uri="{BB962C8B-B14F-4D97-AF65-F5344CB8AC3E}">
        <p14:creationId xmlns:p14="http://schemas.microsoft.com/office/powerpoint/2010/main" val="171427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Standard SQA / UG / PG cover/return sheets</a:t>
            </a:r>
            <a:endParaRPr lang="en-GB" dirty="0"/>
          </a:p>
        </p:txBody>
      </p:sp>
      <p:pic>
        <p:nvPicPr>
          <p:cNvPr id="5" name="Picture 4"/>
          <p:cNvPicPr>
            <a:picLocks noChangeAspect="1"/>
          </p:cNvPicPr>
          <p:nvPr/>
        </p:nvPicPr>
        <p:blipFill>
          <a:blip r:embed="rId2"/>
          <a:stretch>
            <a:fillRect/>
          </a:stretch>
        </p:blipFill>
        <p:spPr>
          <a:xfrm>
            <a:off x="598811" y="1988840"/>
            <a:ext cx="7946378" cy="3744416"/>
          </a:xfrm>
          <a:prstGeom prst="rect">
            <a:avLst/>
          </a:prstGeom>
        </p:spPr>
      </p:pic>
    </p:spTree>
    <p:extLst>
      <p:ext uri="{BB962C8B-B14F-4D97-AF65-F5344CB8AC3E}">
        <p14:creationId xmlns:p14="http://schemas.microsoft.com/office/powerpoint/2010/main" val="2253028832"/>
      </p:ext>
    </p:extLst>
  </p:cSld>
  <p:clrMapOvr>
    <a:masterClrMapping/>
  </p:clrMapOvr>
</p:sld>
</file>

<file path=ppt/theme/theme1.xml><?xml version="1.0" encoding="utf-8"?>
<a:theme xmlns:a="http://schemas.openxmlformats.org/drawingml/2006/main" name="UHI_Andy">
  <a:themeElements>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nkUHI-Master">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nkUHI-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nkUHI-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nkUHI-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nkUHI-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nkUHI-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nkUHI-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nkUHI-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nkUHI-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nkUHI-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nkUHI-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nkUHI-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UHI_Andy</Template>
  <TotalTime>0</TotalTime>
  <Words>1000</Words>
  <Application>Microsoft Office PowerPoint</Application>
  <PresentationFormat>On-screen Show (4:3)</PresentationFormat>
  <Paragraphs>117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Myriad Pro</vt:lpstr>
      <vt:lpstr>Symbol</vt:lpstr>
      <vt:lpstr>Times New Roman</vt:lpstr>
      <vt:lpstr>UHI_Andy</vt:lpstr>
      <vt:lpstr>Enhancing the student experience: implementation of the UHI assessment, feedback and feedforward policy  QAA Focus On: Feedback from Assessment, 2018</vt:lpstr>
      <vt:lpstr>Outline</vt:lpstr>
      <vt:lpstr>Policy and guidance</vt:lpstr>
      <vt:lpstr>Blended Learning Standards: 2011</vt:lpstr>
      <vt:lpstr>Blended Learning Standards: 2011</vt:lpstr>
      <vt:lpstr>Assessment and feedback survey</vt:lpstr>
      <vt:lpstr>Policy 2014</vt:lpstr>
      <vt:lpstr>Standard SQA / UG / PG cover/return sheets</vt:lpstr>
      <vt:lpstr>Standard SQA / UG / PG cover/return sheets</vt:lpstr>
      <vt:lpstr>Learning, Teaching and Enhancement Strategy (LTES) 2017-2021</vt:lpstr>
      <vt:lpstr>LTES guidance</vt:lpstr>
      <vt:lpstr>Staff resources</vt:lpstr>
      <vt:lpstr>EDU resources for staff</vt:lpstr>
      <vt:lpstr>PowerPoint Presentation</vt:lpstr>
      <vt:lpstr>PowerPoint Presentation</vt:lpstr>
      <vt:lpstr>PowerPoint Presentation</vt:lpstr>
      <vt:lpstr>Student resources</vt:lpstr>
      <vt:lpstr>Student online induction</vt:lpstr>
      <vt:lpstr>PowerPoint Presentation</vt:lpstr>
      <vt:lpstr>PowerPoint Presentation</vt:lpstr>
      <vt:lpstr>Technology</vt:lpstr>
      <vt:lpstr>BA (Hons) Child and Youth Studies</vt:lpstr>
      <vt:lpstr>Graduate Attributes</vt:lpstr>
      <vt:lpstr>Subject Network event discussion</vt:lpstr>
      <vt:lpstr>Graduate Attributes: reflection assessment</vt:lpstr>
      <vt:lpstr>Graduate Attributes: reflection assessment</vt:lpstr>
      <vt:lpstr>Module descriptor example</vt:lpstr>
      <vt:lpstr>Graduate Attributes: reflection assessment coversheet</vt:lpstr>
      <vt:lpstr>Further assessment guidance</vt:lpstr>
      <vt:lpstr>Further assessment guidance (cont)</vt:lpstr>
      <vt:lpstr>Further assessment guidance (cont)</vt:lpstr>
      <vt:lpstr>Graduate Attributes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Feedback</dc:subject>
  <dc:creator/>
  <cp:keywords>Enhancing the student experience: implementation of the UHI assessment, feedback and feedforward policy</cp:keywords>
  <cp:lastModifiedBy/>
  <cp:revision>1</cp:revision>
  <dcterms:created xsi:type="dcterms:W3CDTF">2018-03-16T06:59:52Z</dcterms:created>
  <dcterms:modified xsi:type="dcterms:W3CDTF">2018-06-26T11:47:28Z</dcterms:modified>
</cp:coreProperties>
</file>