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6"/>
  </p:notesMasterIdLst>
  <p:sldIdLst>
    <p:sldId id="256" r:id="rId2"/>
    <p:sldId id="271" r:id="rId3"/>
    <p:sldId id="258" r:id="rId4"/>
    <p:sldId id="259" r:id="rId5"/>
    <p:sldId id="260" r:id="rId6"/>
    <p:sldId id="272" r:id="rId7"/>
    <p:sldId id="273" r:id="rId8"/>
    <p:sldId id="267" r:id="rId9"/>
    <p:sldId id="274" r:id="rId10"/>
    <p:sldId id="270" r:id="rId11"/>
    <p:sldId id="275" r:id="rId12"/>
    <p:sldId id="265" r:id="rId13"/>
    <p:sldId id="266" r:id="rId14"/>
    <p:sldId id="269" r:id="rId15"/>
  </p:sldIdLst>
  <p:sldSz cx="12192000" cy="6858000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5" autoAdjust="0"/>
    <p:restoredTop sz="65698" autoAdjust="0"/>
  </p:normalViewPr>
  <p:slideViewPr>
    <p:cSldViewPr snapToGrid="0">
      <p:cViewPr varScale="1">
        <p:scale>
          <a:sx n="77" d="100"/>
          <a:sy n="77" d="100"/>
        </p:scale>
        <p:origin x="24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F5D4A-3C96-4220-BFC7-EDEDC00FE3FB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84830-78DE-42CD-9594-DA59EB232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75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i="0" dirty="0"/>
              <a:t>Welcome to our session!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i="0" dirty="0"/>
              <a:t>I’m </a:t>
            </a:r>
            <a:r>
              <a:rPr lang="en-GB" sz="1200" i="0" dirty="0" err="1"/>
              <a:t>Ros</a:t>
            </a:r>
            <a:r>
              <a:rPr lang="en-GB" sz="1200" i="0" dirty="0"/>
              <a:t> Campbell,</a:t>
            </a:r>
            <a:r>
              <a:rPr lang="en-GB" sz="1200" i="0" baseline="0" dirty="0"/>
              <a:t> Academic Policy Officer at the University of St Andrews and &lt;Zach introduces himself&gt;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i="0" baseline="0" dirty="0"/>
              <a:t>We’re here today to share our </a:t>
            </a:r>
            <a:r>
              <a:rPr lang="en-GB" sz="1200" i="0" dirty="0"/>
              <a:t>online course that</a:t>
            </a:r>
            <a:r>
              <a:rPr lang="en-GB" sz="1200" i="0" baseline="0" dirty="0"/>
              <a:t> aims to</a:t>
            </a:r>
            <a:r>
              <a:rPr lang="en-GB" sz="1200" i="0" dirty="0"/>
              <a:t> improve student engagement and satisfaction with feedback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13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Zach: Can you</a:t>
            </a:r>
            <a:r>
              <a:rPr lang="en-GB" baseline="0" dirty="0"/>
              <a:t> explain the ‘self-feedback’ point:</a:t>
            </a:r>
          </a:p>
          <a:p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course explains different</a:t>
            </a:r>
            <a:r>
              <a:rPr lang="en-US" baseline="0" dirty="0"/>
              <a:t> sources of feedback and points out</a:t>
            </a:r>
            <a:r>
              <a:rPr lang="en-US" dirty="0"/>
              <a:t> that students themselves</a:t>
            </a:r>
            <a:r>
              <a:rPr lang="en-US" baseline="0" dirty="0"/>
              <a:t> are</a:t>
            </a:r>
            <a:r>
              <a:rPr lang="en-US" dirty="0"/>
              <a:t> a fantastic source of feedback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They may </a:t>
            </a:r>
            <a:r>
              <a:rPr lang="en-US" dirty="0"/>
              <a:t>not </a:t>
            </a:r>
            <a:r>
              <a:rPr lang="en-US" dirty="0" err="1"/>
              <a:t>realise</a:t>
            </a:r>
            <a:r>
              <a:rPr lang="en-US" dirty="0"/>
              <a:t> it, but students provide themselves</a:t>
            </a:r>
            <a:r>
              <a:rPr lang="en-US" baseline="0" dirty="0"/>
              <a:t> </a:t>
            </a:r>
            <a:r>
              <a:rPr lang="en-US" dirty="0"/>
              <a:t>with lots of useful reflections and advice when they read a draft of their work with a critical eye and self-appraise an assessment to identify its strengths and weaknesses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ideas they generate about what they would do differently if they tackled a similar piece of work again also counts as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896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Re.</a:t>
            </a:r>
            <a:r>
              <a:rPr lang="en-GB" baseline="0" dirty="0"/>
              <a:t> adding discipline-specific elements: this probably isn’t practical but we could incorporate Faculty-specific elements, i.e. Arts, Sciences, Social Sciences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The course is pitched at first year undergraduates but PGs new to the Scottish system may also find the content helpful. Again some PG-specific elements could be incorporated into the course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Schools received feedback from students via MEQs and would benefit from more specific feedback. If something is considered and described by students as ‘good’ – what makes it good, being more specific would help Lecturers/Tutors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385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521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We’d like</a:t>
            </a:r>
            <a:r>
              <a:rPr lang="en-US" baseline="0" dirty="0"/>
              <a:t> you to choose one of the questions and spend five minutes discussing this with your </a:t>
            </a:r>
            <a:r>
              <a:rPr lang="en-US" baseline="0" dirty="0" err="1"/>
              <a:t>neighbour</a:t>
            </a:r>
            <a:r>
              <a:rPr lang="en-US" baseline="0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We’ll then use the final 5 minutes to share some of thinking.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GB" dirty="0"/>
              <a:t>&lt;Read</a:t>
            </a:r>
            <a:r>
              <a:rPr lang="en-GB" baseline="0" dirty="0"/>
              <a:t> out questions&gt;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04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Thanks so much for joining us!</a:t>
            </a:r>
          </a:p>
          <a:p>
            <a:r>
              <a:rPr lang="en-GB" dirty="0"/>
              <a:t>We hope you’ve found the session useful.</a:t>
            </a:r>
          </a:p>
          <a:p>
            <a:r>
              <a:rPr lang="en-GB" dirty="0"/>
              <a:t>Please</a:t>
            </a:r>
            <a:r>
              <a:rPr lang="en-GB" baseline="0" dirty="0"/>
              <a:t> do get in touch with us if you want to learn more about the course.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767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</a:t>
            </a:r>
            <a:r>
              <a:rPr lang="en-GB" baseline="0" dirty="0"/>
              <a:t> the next half hour, we plan to:</a:t>
            </a:r>
          </a:p>
          <a:p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Give you a brief overview of the course, and share initial feedback from the students who have completed the latest version of the course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We’ll then take some questions before we consider a couple of discussion points in pairs and feed back some key points to the room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625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Edinburgh Napier delivered a session called ‘Making feedback work for you’ to our Directors of Teaching a few years ago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session included Carol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Dwek’s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Mindset theory, and how mindset affects how receptive and motivated students are to acknowledging and acting on feedback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was so well received that we drew upon the content and embedded it in selected modules within a range of schools via a tutorial and a Moodle course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order to roll out the initiative across the University, a decision was taken to focus on the Moodle course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latest version of the course was launched in February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It’s pitched at first year undergraduates but is available to all students.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994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response to student feedback, the content was streamlined and is now delivered through four short videos and two activities. 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GB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created the videos using whiteboard animation software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Videoscribe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decided to experiment with a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more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informal and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engaging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style.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1-hour course is organised into 3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sections: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to spot feedback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explains the sources and types available at University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students spot feedback, they need to be receptive to it. Section 2 explains how to fall in love feedback via a growth mindset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final section explains how students can use feedback to get the best out of themselves and their degree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are then taken to an optional survey.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plan is to refresh and enhance the course annually in response to staff and student feedback.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655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I’ll now share a clip from each section of the course.</a:t>
            </a:r>
          </a:p>
          <a:p>
            <a:endParaRPr lang="en-GB" dirty="0"/>
          </a:p>
          <a:p>
            <a:r>
              <a:rPr lang="en-GB" dirty="0"/>
              <a:t>After the demo: I’ll now hand</a:t>
            </a:r>
            <a:r>
              <a:rPr lang="en-GB" baseline="0" dirty="0"/>
              <a:t> over to Zach, who will share some of our initial findings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42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165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07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28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Zach: Can you </a:t>
            </a:r>
            <a:r>
              <a:rPr lang="en-GB" baseline="0" dirty="0"/>
              <a:t>highlight that the 4 who said no either didn’t respond or said that they were already familiar with the content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4830-78DE-42CD-9594-DA59EB232E7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134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9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15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3836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243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3764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481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85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74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5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69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17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68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2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58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0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CA671-A703-4686-BC94-CC7284E3B382}" type="datetimeFigureOut">
              <a:rPr lang="en-GB" smtClean="0"/>
              <a:t>26/06/2018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AB0C74-6635-441C-9B30-FBE8BA4E91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37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2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76167"/>
            <a:ext cx="8596668" cy="1320800"/>
          </a:xfrm>
        </p:spPr>
        <p:txBody>
          <a:bodyPr/>
          <a:lstStyle/>
          <a:p>
            <a:r>
              <a:rPr lang="en-GB" dirty="0"/>
              <a:t>Will you do anything differently as a result of completing the course? 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1905577" y="4512770"/>
            <a:ext cx="5426520" cy="1649951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062138" y="4640259"/>
            <a:ext cx="5269958" cy="1405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Wingdings 3" charset="2"/>
              <a:buNone/>
            </a:pPr>
            <a:r>
              <a:rPr lang="en-GB" sz="2200" dirty="0"/>
              <a:t>Ensure I bring forward my deadlines so I’m not working at the last minute. Use more discipline in reviewing material. These points arise from “self feedback”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727322" y="2281192"/>
            <a:ext cx="3891515" cy="1681203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6184" y="2423520"/>
            <a:ext cx="3782653" cy="2144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Wingdings 3" charset="2"/>
              <a:buNone/>
            </a:pPr>
            <a:r>
              <a:rPr lang="en-GB" sz="2200" dirty="0"/>
              <a:t>I will try to be less upset by bad marks and use that energy to look for ways to make my marks better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216673" y="2423520"/>
            <a:ext cx="3859617" cy="1838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Wingdings 3" charset="2"/>
              <a:buNone/>
            </a:pPr>
            <a:r>
              <a:rPr lang="en-GB" sz="2200" dirty="0"/>
              <a:t>I will persist in the face of developmental feedback and see it as a positive rather than a negative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975668" y="2300577"/>
            <a:ext cx="3983663" cy="1661818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701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Areas for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4252"/>
            <a:ext cx="8596668" cy="4965404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2200" i="1" dirty="0"/>
              <a:t>From a student perspective</a:t>
            </a:r>
          </a:p>
          <a:p>
            <a:r>
              <a:rPr lang="en-GB" sz="2200" dirty="0"/>
              <a:t>Expand activities to add discipline specific elements</a:t>
            </a:r>
          </a:p>
          <a:p>
            <a:r>
              <a:rPr lang="en-GB" sz="2200" dirty="0"/>
              <a:t>Provide more information on dealing with feedback outside of the University, e.g. in the workplace</a:t>
            </a:r>
          </a:p>
          <a:p>
            <a:r>
              <a:rPr lang="en-GB" sz="2200" dirty="0"/>
              <a:t>Include focused and relevant activities for PG students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spcAft>
                <a:spcPts val="1200"/>
              </a:spcAft>
              <a:buNone/>
            </a:pPr>
            <a:r>
              <a:rPr lang="en-GB" sz="2200" i="1" dirty="0"/>
              <a:t>From our perspective</a:t>
            </a:r>
          </a:p>
          <a:p>
            <a:r>
              <a:rPr lang="en-GB" sz="2200" dirty="0"/>
              <a:t>Increase engagement with the student population</a:t>
            </a:r>
          </a:p>
          <a:p>
            <a:r>
              <a:rPr lang="en-GB" sz="2200" dirty="0"/>
              <a:t>Include advice on how students can </a:t>
            </a:r>
            <a:r>
              <a:rPr lang="en-GB" sz="2200" i="1" dirty="0"/>
              <a:t>provide</a:t>
            </a:r>
            <a:r>
              <a:rPr lang="en-GB" sz="2200" dirty="0"/>
              <a:t> good quality feedback, e.g. via MEQs</a:t>
            </a:r>
          </a:p>
          <a:p>
            <a:r>
              <a:rPr lang="en-GB" sz="2200" dirty="0"/>
              <a:t>Conduct full analysis at the end of the academic year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962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027" y="256599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60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927328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with your neighbour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>
              <a:spcAft>
                <a:spcPts val="2400"/>
              </a:spcAft>
              <a:buAutoNum type="arabicPeriod"/>
            </a:pPr>
            <a:r>
              <a:rPr lang="en-GB" sz="2200" dirty="0"/>
              <a:t>What are the most effective ways to engage students in online courses when they are not compulsory or embedded in modules? </a:t>
            </a:r>
          </a:p>
          <a:p>
            <a:pPr>
              <a:spcAft>
                <a:spcPts val="1200"/>
              </a:spcAft>
              <a:buAutoNum type="arabicPeriod"/>
            </a:pPr>
            <a:r>
              <a:rPr lang="en-US" sz="2200" dirty="0"/>
              <a:t>How can we create a culture in which feedback is perceived by students as a </a:t>
            </a:r>
            <a:r>
              <a:rPr lang="en-US" sz="2200" i="1" dirty="0"/>
              <a:t>shared responsibility </a:t>
            </a:r>
            <a:r>
              <a:rPr lang="en-US" sz="2200" dirty="0"/>
              <a:t>rather than something that is given externally and assimilated in a passive manner?</a:t>
            </a:r>
            <a:endParaRPr lang="en-GB" sz="2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625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436" y="2119424"/>
            <a:ext cx="9253476" cy="2282456"/>
          </a:xfrm>
        </p:spPr>
        <p:txBody>
          <a:bodyPr>
            <a:normAutofit/>
          </a:bodyPr>
          <a:lstStyle/>
          <a:p>
            <a:r>
              <a:rPr lang="en-GB" sz="6000" dirty="0"/>
              <a:t>Thanks for joining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293" y="5152067"/>
            <a:ext cx="3065326" cy="151827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Rosalind Campbell</a:t>
            </a:r>
          </a:p>
          <a:p>
            <a:pPr marL="0" indent="0">
              <a:buNone/>
            </a:pPr>
            <a:r>
              <a:rPr lang="en-GB" dirty="0"/>
              <a:t>Academic Policy Officer</a:t>
            </a:r>
          </a:p>
          <a:p>
            <a:pPr marL="0" indent="0">
              <a:buNone/>
            </a:pPr>
            <a:r>
              <a:rPr lang="en-GB" dirty="0"/>
              <a:t>rc42@st-andrews.ac.uk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25828" y="5152067"/>
            <a:ext cx="3065326" cy="1518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dirty="0"/>
              <a:t>Zach Davis</a:t>
            </a:r>
          </a:p>
          <a:p>
            <a:pPr marL="0" indent="0">
              <a:buFont typeface="Wingdings 3" charset="2"/>
              <a:buNone/>
            </a:pPr>
            <a:r>
              <a:rPr lang="en-GB" dirty="0"/>
              <a:t>Director of Education</a:t>
            </a:r>
          </a:p>
          <a:p>
            <a:pPr marL="0" indent="0">
              <a:buFont typeface="Wingdings 3" charset="2"/>
              <a:buNone/>
            </a:pPr>
            <a:r>
              <a:rPr lang="en-GB" dirty="0"/>
              <a:t>doed@st-andrews.ac.uk </a:t>
            </a:r>
          </a:p>
        </p:txBody>
      </p:sp>
    </p:spTree>
    <p:extLst>
      <p:ext uri="{BB962C8B-B14F-4D97-AF65-F5344CB8AC3E}">
        <p14:creationId xmlns:p14="http://schemas.microsoft.com/office/powerpoint/2010/main" val="3220865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1488"/>
          </a:xfrm>
        </p:spPr>
        <p:txBody>
          <a:bodyPr/>
          <a:lstStyle/>
          <a:p>
            <a:r>
              <a:rPr lang="en-GB" dirty="0"/>
              <a:t>Session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30981"/>
            <a:ext cx="8596668" cy="2783550"/>
          </a:xfrm>
        </p:spPr>
        <p:txBody>
          <a:bodyPr/>
          <a:lstStyle/>
          <a:p>
            <a:pPr lvl="0">
              <a:spcAft>
                <a:spcPts val="1800"/>
              </a:spcAft>
            </a:pPr>
            <a:r>
              <a:rPr lang="en-GB" sz="2400" dirty="0"/>
              <a:t>Presentation: 15 minutes</a:t>
            </a:r>
          </a:p>
          <a:p>
            <a:pPr lvl="0">
              <a:spcAft>
                <a:spcPts val="1800"/>
              </a:spcAft>
            </a:pPr>
            <a:r>
              <a:rPr lang="en-GB" sz="2400" dirty="0"/>
              <a:t>Q&amp;A: 5 minutes</a:t>
            </a:r>
          </a:p>
          <a:p>
            <a:pPr lvl="0">
              <a:spcAft>
                <a:spcPts val="1800"/>
              </a:spcAft>
            </a:pPr>
            <a:r>
              <a:rPr lang="en-GB" sz="2400" dirty="0"/>
              <a:t>Discussion with your neighbour: 5 minutes</a:t>
            </a:r>
          </a:p>
          <a:p>
            <a:pPr lvl="0"/>
            <a:r>
              <a:rPr lang="en-GB" sz="2400" dirty="0"/>
              <a:t>Feed back discussion points to room: 5 minutes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08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GB" sz="2400" dirty="0"/>
              <a:t>Edinburgh Napier &amp; </a:t>
            </a:r>
            <a:r>
              <a:rPr lang="en-GB" sz="2400" i="1" dirty="0"/>
              <a:t>Making feedback work for you</a:t>
            </a:r>
          </a:p>
          <a:p>
            <a:pPr>
              <a:spcAft>
                <a:spcPts val="1800"/>
              </a:spcAft>
            </a:pPr>
            <a:r>
              <a:rPr lang="en-GB" sz="2400" dirty="0"/>
              <a:t>Mindset theory</a:t>
            </a:r>
          </a:p>
          <a:p>
            <a:pPr>
              <a:spcAft>
                <a:spcPts val="1800"/>
              </a:spcAft>
            </a:pPr>
            <a:r>
              <a:rPr lang="en-GB" sz="2400" dirty="0"/>
              <a:t>F2f workshop and online course embedded in modules</a:t>
            </a:r>
          </a:p>
          <a:p>
            <a:pPr>
              <a:spcAft>
                <a:spcPts val="1800"/>
              </a:spcAft>
            </a:pPr>
            <a:r>
              <a:rPr lang="en-GB" sz="2400" dirty="0"/>
              <a:t>Optional online course </a:t>
            </a:r>
          </a:p>
          <a:p>
            <a:pPr>
              <a:spcAft>
                <a:spcPts val="1800"/>
              </a:spcAft>
            </a:pPr>
            <a:r>
              <a:rPr lang="en-GB" sz="2400" dirty="0"/>
              <a:t>v3 launched February 2018</a:t>
            </a:r>
          </a:p>
          <a:p>
            <a:pPr>
              <a:spcAft>
                <a:spcPts val="1800"/>
              </a:spcAf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9679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5284"/>
          </a:xfrm>
        </p:spPr>
        <p:txBody>
          <a:bodyPr/>
          <a:lstStyle/>
          <a:p>
            <a:r>
              <a:rPr lang="en-GB" dirty="0"/>
              <a:t>Course content/structure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6484"/>
            <a:ext cx="8596668" cy="4800009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GB" sz="2400" dirty="0"/>
              <a:t>Content streamlined and delivered through videos</a:t>
            </a:r>
          </a:p>
          <a:p>
            <a:pPr>
              <a:spcAft>
                <a:spcPts val="1800"/>
              </a:spcAft>
            </a:pPr>
            <a:r>
              <a:rPr lang="en-GB" sz="2400" dirty="0"/>
              <a:t>Takes up to one hour to complete</a:t>
            </a:r>
          </a:p>
          <a:p>
            <a:pPr>
              <a:spcAft>
                <a:spcPts val="1800"/>
              </a:spcAft>
            </a:pPr>
            <a:r>
              <a:rPr lang="en-GB" sz="2400" dirty="0"/>
              <a:t>3 sections:</a:t>
            </a:r>
          </a:p>
          <a:p>
            <a:pPr marL="0" indent="0">
              <a:spcAft>
                <a:spcPts val="1800"/>
              </a:spcAft>
              <a:buNone/>
            </a:pPr>
            <a:endParaRPr lang="en-GB" sz="2400" dirty="0"/>
          </a:p>
          <a:p>
            <a:pPr marL="0" indent="0">
              <a:spcAft>
                <a:spcPts val="1800"/>
              </a:spcAft>
              <a:buNone/>
            </a:pPr>
            <a:endParaRPr lang="en-GB" sz="24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2400" dirty="0"/>
              <a:t>Short survey</a:t>
            </a:r>
          </a:p>
          <a:p>
            <a:pPr marL="0" indent="0">
              <a:spcAft>
                <a:spcPts val="1800"/>
              </a:spcAft>
              <a:buNone/>
            </a:pPr>
            <a:endParaRPr lang="en-GB" sz="2400" dirty="0"/>
          </a:p>
          <a:p>
            <a:pPr marL="457200" indent="-457200">
              <a:spcAft>
                <a:spcPts val="1800"/>
              </a:spcAft>
              <a:buAutoNum type="arabicPeriod"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123" y="3309693"/>
            <a:ext cx="1860696" cy="16870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240" y="3259741"/>
            <a:ext cx="1906755" cy="17499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870" y="3309693"/>
            <a:ext cx="1718464" cy="170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71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72547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60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476188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52245"/>
            <a:ext cx="8596668" cy="3880773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GB" sz="2400" dirty="0"/>
              <a:t>Course launched 7 February 2018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2,285 (24%) students have accessed the course to date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529 students have revisited the course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Full analysis/review at end of AY 2017-18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358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8326"/>
          </a:xfrm>
        </p:spPr>
        <p:txBody>
          <a:bodyPr/>
          <a:lstStyle/>
          <a:p>
            <a:r>
              <a:rPr lang="en-GB" dirty="0"/>
              <a:t>Student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35286"/>
            <a:ext cx="8860071" cy="388077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400" dirty="0"/>
              <a:t>Optional questionnaire upon completion of course</a:t>
            </a:r>
          </a:p>
          <a:p>
            <a:pPr>
              <a:spcAft>
                <a:spcPts val="1200"/>
              </a:spcAft>
            </a:pPr>
            <a:r>
              <a:rPr lang="en-GB" sz="2400" dirty="0"/>
              <a:t>20 responses to date</a:t>
            </a:r>
          </a:p>
          <a:p>
            <a:pPr>
              <a:spcAft>
                <a:spcPts val="1200"/>
              </a:spcAft>
            </a:pPr>
            <a:r>
              <a:rPr lang="en-GB" sz="2400" dirty="0"/>
              <a:t>All students: </a:t>
            </a:r>
          </a:p>
          <a:p>
            <a:pPr lvl="1">
              <a:spcAft>
                <a:spcPts val="1200"/>
              </a:spcAft>
            </a:pPr>
            <a:r>
              <a:rPr lang="en-GB" sz="2400" dirty="0"/>
              <a:t>agreed the course was beneficial</a:t>
            </a:r>
          </a:p>
          <a:p>
            <a:pPr lvl="1">
              <a:spcAft>
                <a:spcPts val="1200"/>
              </a:spcAft>
            </a:pPr>
            <a:r>
              <a:rPr lang="en-GB" sz="2400" dirty="0"/>
              <a:t>felt better informed about how to make the most of feedback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19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6387"/>
            <a:ext cx="8596668" cy="864963"/>
          </a:xfrm>
        </p:spPr>
        <p:txBody>
          <a:bodyPr>
            <a:normAutofit/>
          </a:bodyPr>
          <a:lstStyle/>
          <a:p>
            <a:r>
              <a:rPr lang="en-GB" dirty="0"/>
              <a:t>Most useful parts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34504"/>
            <a:ext cx="3830871" cy="1865423"/>
          </a:xfrm>
        </p:spPr>
        <p:txBody>
          <a:bodyPr>
            <a:normAutofit fontScale="92500" lnSpcReduction="20000"/>
          </a:bodyPr>
          <a:lstStyle/>
          <a:p>
            <a:pPr marL="5715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GB" sz="2400" dirty="0"/>
              <a:t>It has helped me understand how to receive feedback in the future and how to apply it to future tasks in order to improve</a:t>
            </a:r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99731" y="1640074"/>
            <a:ext cx="4189228" cy="1688394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ular Callout 5"/>
          <p:cNvSpPr/>
          <p:nvPr/>
        </p:nvSpPr>
        <p:spPr>
          <a:xfrm>
            <a:off x="5084035" y="3903149"/>
            <a:ext cx="3964272" cy="1732107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ular Callout 6"/>
          <p:cNvSpPr/>
          <p:nvPr/>
        </p:nvSpPr>
        <p:spPr>
          <a:xfrm>
            <a:off x="499731" y="3903149"/>
            <a:ext cx="4189228" cy="1732107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ular Callout 7"/>
          <p:cNvSpPr/>
          <p:nvPr/>
        </p:nvSpPr>
        <p:spPr>
          <a:xfrm>
            <a:off x="5084035" y="1640074"/>
            <a:ext cx="3964272" cy="1688394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81347" y="4028651"/>
            <a:ext cx="4007612" cy="18853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spcAft>
                <a:spcPts val="3000"/>
              </a:spcAft>
              <a:buFont typeface="Wingdings 3" charset="2"/>
              <a:buNone/>
            </a:pPr>
            <a:r>
              <a:rPr lang="en-GB" sz="2400" dirty="0"/>
              <a:t>I get stuck in a rut and bogged down with my workload. This course makes my workload seem more logical and straightforward</a:t>
            </a: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24600" y="4107115"/>
            <a:ext cx="3840665" cy="192145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spcAft>
                <a:spcPts val="3000"/>
              </a:spcAft>
              <a:buFont typeface="Wingdings 3" charset="2"/>
              <a:buNone/>
            </a:pPr>
            <a:r>
              <a:rPr lang="en-GB" sz="2600" dirty="0"/>
              <a:t>The mindset section was useful, as I have a fixed mindset at times. It gave me great tips on how to have a growth mindset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122582" y="1755987"/>
            <a:ext cx="3925725" cy="16621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spcBef>
                <a:spcPts val="0"/>
              </a:spcBef>
              <a:spcAft>
                <a:spcPts val="1800"/>
              </a:spcAft>
              <a:buFont typeface="Wingdings 3" charset="2"/>
              <a:buNone/>
            </a:pPr>
            <a:r>
              <a:rPr lang="en-GB" sz="2400" dirty="0"/>
              <a:t>I know most of the course content but it is really helpful to realise and reflect on the ways I use feedback</a:t>
            </a:r>
            <a:endParaRPr lang="en-GB" sz="2200" dirty="0"/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443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Will you do anything differently as a result of completing the course?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27224"/>
            <a:ext cx="9008926" cy="955685"/>
          </a:xfrm>
        </p:spPr>
        <p:txBody>
          <a:bodyPr>
            <a:normAutofit/>
          </a:bodyPr>
          <a:lstStyle/>
          <a:p>
            <a:pPr marL="400050"/>
            <a:r>
              <a:rPr lang="en-GB" sz="2200" dirty="0"/>
              <a:t>Yes: 16 </a:t>
            </a:r>
          </a:p>
          <a:p>
            <a:pPr marL="400050"/>
            <a:r>
              <a:rPr lang="en-GB" sz="2200" dirty="0"/>
              <a:t>No: 4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41598" y="3842630"/>
            <a:ext cx="4135477" cy="14970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Wingdings 3" charset="2"/>
              <a:buNone/>
            </a:pPr>
            <a:r>
              <a:rPr lang="en-GB" sz="2200" dirty="0"/>
              <a:t>I will try harder to look at the bigger picture and use feedback constructively rather than focusing on the mark itself and how I feel about it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378741" y="3682812"/>
            <a:ext cx="4376677" cy="2037776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ular Callout 11"/>
          <p:cNvSpPr/>
          <p:nvPr/>
        </p:nvSpPr>
        <p:spPr>
          <a:xfrm>
            <a:off x="778196" y="3842630"/>
            <a:ext cx="3123951" cy="1761585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874983" y="4041307"/>
            <a:ext cx="2930376" cy="1679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Wingdings 3" charset="2"/>
              <a:buNone/>
            </a:pPr>
            <a:r>
              <a:rPr lang="en-GB" sz="2200" dirty="0"/>
              <a:t>I looked over old feedback and it was like looking at it with fresh eyes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11571" y="2469804"/>
            <a:ext cx="4136065" cy="218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211571" y="2928629"/>
            <a:ext cx="1080000" cy="215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224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4693</TotalTime>
  <Words>1244</Words>
  <Application>Microsoft Office PowerPoint</Application>
  <PresentationFormat>Widescreen</PresentationFormat>
  <Paragraphs>136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PowerPoint Presentation</vt:lpstr>
      <vt:lpstr>Session outline</vt:lpstr>
      <vt:lpstr>Evolution of the course</vt:lpstr>
      <vt:lpstr>Course content/structure</vt:lpstr>
      <vt:lpstr>Demo</vt:lpstr>
      <vt:lpstr>Student engagement</vt:lpstr>
      <vt:lpstr>Student feedback</vt:lpstr>
      <vt:lpstr>Most useful parts of the course</vt:lpstr>
      <vt:lpstr>Will you do anything differently as a result of completing the course?</vt:lpstr>
      <vt:lpstr>Will you do anything differently as a result of completing the course? </vt:lpstr>
      <vt:lpstr>Areas for development</vt:lpstr>
      <vt:lpstr>Questions</vt:lpstr>
      <vt:lpstr>Discussion with your neighbour</vt:lpstr>
      <vt:lpstr>Thanks for joining us</vt:lpstr>
    </vt:vector>
  </TitlesOfParts>
  <Company>University of St Andrews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spot, love and use feedback: an online course to improve student engagement and satisfaction with feedback</dc:title>
  <dc:creator>University of St Andrews</dc:creator>
  <cp:keywords>How to spot, love and use feedback</cp:keywords>
  <cp:lastModifiedBy>Oonagh Holland</cp:lastModifiedBy>
  <cp:revision>63</cp:revision>
  <cp:lastPrinted>2018-03-21T12:58:40Z</cp:lastPrinted>
  <dcterms:created xsi:type="dcterms:W3CDTF">2018-03-12T15:19:16Z</dcterms:created>
  <dcterms:modified xsi:type="dcterms:W3CDTF">2018-06-26T11:26:07Z</dcterms:modified>
</cp:coreProperties>
</file>