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ppt/notesSlides/notesSlide2.xml" ContentType="application/vnd.openxmlformats-officedocument.presentationml.notesSlide+xml"/>
  <Override PartName="/ppt/media/image15.jpg" ContentType="image/png"/>
  <Override PartName="/ppt/media/image1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7.jpg" ContentType="image/png"/>
  <Override PartName="/ppt/notesSlides/notesSlide7.xml" ContentType="application/vnd.openxmlformats-officedocument.presentationml.notesSlide+xml"/>
  <Override PartName="/ppt/media/image19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0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702" r:id="rId5"/>
    <p:sldMasterId id="2147483685" r:id="rId6"/>
    <p:sldMasterId id="2147483684" r:id="rId7"/>
    <p:sldMasterId id="2147483686" r:id="rId8"/>
    <p:sldMasterId id="2147483714" r:id="rId9"/>
    <p:sldMasterId id="2147483726" r:id="rId10"/>
    <p:sldMasterId id="2147483743" r:id="rId11"/>
  </p:sldMasterIdLst>
  <p:notesMasterIdLst>
    <p:notesMasterId r:id="rId48"/>
  </p:notesMasterIdLst>
  <p:handoutMasterIdLst>
    <p:handoutMasterId r:id="rId49"/>
  </p:handoutMasterIdLst>
  <p:sldIdLst>
    <p:sldId id="296" r:id="rId12"/>
    <p:sldId id="306" r:id="rId13"/>
    <p:sldId id="307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08" r:id="rId4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90" userDrawn="1">
          <p15:clr>
            <a:srgbClr val="A4A3A4"/>
          </p15:clr>
        </p15:guide>
        <p15:guide id="4" pos="16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B00"/>
    <a:srgbClr val="FFC715"/>
    <a:srgbClr val="66FFFF"/>
    <a:srgbClr val="C3CACE"/>
    <a:srgbClr val="F2F3F4"/>
    <a:srgbClr val="FFFFFF"/>
    <a:srgbClr val="000080"/>
    <a:srgbClr val="C0C0C0"/>
    <a:srgbClr val="6984A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71" autoAdjust="0"/>
  </p:normalViewPr>
  <p:slideViewPr>
    <p:cSldViewPr snapToGrid="0">
      <p:cViewPr varScale="1">
        <p:scale>
          <a:sx n="111" d="100"/>
          <a:sy n="111" d="100"/>
        </p:scale>
        <p:origin x="2184" y="78"/>
      </p:cViewPr>
      <p:guideLst>
        <p:guide orient="horz" pos="2160"/>
        <p:guide pos="2880"/>
        <p:guide orient="horz" pos="890"/>
        <p:guide pos="16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AA47-B3EB-4457-96F3-69DF93102002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1EE7-B89D-413E-B38D-CF7CC03E36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487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479EF-FA0C-4132-9931-0344E34E80F1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7611"/>
            <a:ext cx="5438775" cy="39078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B8C81-6607-40F1-AAFB-672C8D51CF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95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58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5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0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29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8046A-E1BD-4B2C-8CDA-2383C64EC242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07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8046A-E1BD-4B2C-8CDA-2383C64EC242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5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89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4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97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1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39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1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8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7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2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019C1-D94A-4753-88B1-85219944B62C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1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5E6A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00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42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24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22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5E6A7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062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2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E6A7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916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899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57190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3068960"/>
            <a:ext cx="3885828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9446" y="2357190"/>
            <a:ext cx="38873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446" y="3068960"/>
            <a:ext cx="388735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113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855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888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63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858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00600"/>
            <a:ext cx="5154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5154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367338"/>
            <a:ext cx="5154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527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10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025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9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54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4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34645-6307-7D4E-93B2-53168D9DF40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53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AD9-4900-8C4E-8969-A4C05541B98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41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773-243A-9D45-9EEE-5373B11297F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9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EC59-6FD7-A24B-995E-FE9636F252D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1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E6A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8D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726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CB8A-D279-0642-884A-3153B3AF4D3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6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A018-3FF9-9F40-826B-5942AFC05E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21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F6C-BEB0-EB4C-8FDF-B62CC68DAEA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19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7259-D903-0245-BA0A-8F6416753D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89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3A4B-B8E0-8648-A303-CB75A76A10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92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2BE-255B-014F-ABE1-7ED36DA869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1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B13-276D-5B4F-9D32-F7388F1D1F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41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93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2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0589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5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95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21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78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41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45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40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6620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32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131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57190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3068960"/>
            <a:ext cx="3885828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9446" y="2357190"/>
            <a:ext cx="38873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446" y="3068960"/>
            <a:ext cx="388735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782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00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6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10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00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42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58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2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8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71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6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938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09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9E8E5C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773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4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6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92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44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00600"/>
            <a:ext cx="5154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5154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367338"/>
            <a:ext cx="5154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26/06/2018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26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75240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07524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  <a:pPr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28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98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75240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07524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  <a:pPr/>
              <a:t>26/06/2018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43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4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3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6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9C62-0ECF-294C-A9AA-93CE729DC05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5BA30-635C-724A-8E91-83713111C1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5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6/26/2018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1102FAE-FC2F-47FD-82A7-D1DD5A1AC3E3}" type="datetimeFigureOut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26/06/2018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91E7B16-C11D-48A6-9FE1-93A9A96AC7E6}" type="slidenum">
              <a:rPr lang="en-GB" smtClean="0">
                <a:solidFill>
                  <a:srgbClr val="D0CCB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GB" dirty="0">
              <a:solidFill>
                <a:srgbClr val="D0CCB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iDkObWndXZAhVNKVAKHUbSCSAQjRx6BAgAEAY&amp;url=http://firrhillhigh.org/&amp;psig=AOvVaw3X9qp1DZdNTn4VWQgd-Z64&amp;ust=152034090277740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4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Relationship Id="rId7" Type="http://schemas.openxmlformats.org/officeDocument/2006/relationships/image" Target="../media/image4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33.jpeg"/><Relationship Id="rId4" Type="http://schemas.openxmlformats.org/officeDocument/2006/relationships/hyperlink" Target="https://www.google.co.uk/imgres?imgurl=https://pbs.twimg.com/profile_images/598172262550872064/Ar9NJhy1.jpg&amp;imgrefurl=https://twitter.com/westlintonps&amp;h=400&amp;w=400&amp;tbnid=Rrq9cTEMuiBx5M:&amp;docid=cM7cLWsiSMGOAM&amp;ei=UlZlVqe-LczWUaiVmeAJ&amp;tbm=isch&amp;ved=0ahUKEwinr8DDvMnJAhVMaxQKHahKBpwQMwgwKBMwE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iDkObWndXZAhVNKVAKHUbSCSAQjRx6BAgAEAY&amp;url=http://firrhillhigh.org/&amp;psig=AOvVaw3X9qp1DZdNTn4VWQgd-Z64&amp;ust=152034090277740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png"/><Relationship Id="rId4" Type="http://schemas.openxmlformats.org/officeDocument/2006/relationships/hyperlink" Target="http://www.google.co.uk/url?sa=i&amp;rct=j&amp;q=&amp;esrc=s&amp;source=images&amp;cd=&amp;cad=rja&amp;uact=8&amp;ved=2ahUKEwiDkObWndXZAhVNKVAKHUbSCSAQjRx6BAgAEAY&amp;url=http://firrhillhigh.org/&amp;psig=AOvVaw3X9qp1DZdNTn4VWQgd-Z64&amp;ust=152034090277740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4432" y="6487433"/>
            <a:ext cx="3447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Gill Sans" charset="0"/>
                <a:ea typeface="Gill Sans" charset="0"/>
                <a:cs typeface="Gill Sans" charset="0"/>
              </a:rPr>
              <a:t>Learning and teaching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96899" y="2289076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HE got all the answers?</a:t>
            </a:r>
          </a:p>
          <a:p>
            <a:endParaRPr lang="en-US" alt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Feedback Sparkle in Primary and Secondary Schools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596899" y="5178367"/>
            <a:ext cx="6540501" cy="1339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Alison Saxon, Depute Headteacher, West Linton Primary School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Carol King, Geography Teacher, Firrhill High School, Edinburgh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Maggie King, Head of Academic Quality, Heriot-Watt University</a:t>
            </a:r>
          </a:p>
          <a:p>
            <a:pPr marL="0" indent="0"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en-US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en-US" sz="1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70208" b="93889"/>
          <a:stretch/>
        </p:blipFill>
        <p:spPr bwMode="auto">
          <a:xfrm>
            <a:off x="6734432" y="6487433"/>
            <a:ext cx="2392552" cy="32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57900" y="6518210"/>
            <a:ext cx="308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QAAS Focus On Session, 22 March 2018</a:t>
            </a:r>
          </a:p>
        </p:txBody>
      </p:sp>
      <p:pic>
        <p:nvPicPr>
          <p:cNvPr id="10" name="Picture 9" descr="Image result for firrhill high school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16257" r="58589" b="49709"/>
          <a:stretch/>
        </p:blipFill>
        <p:spPr bwMode="auto">
          <a:xfrm>
            <a:off x="2493961" y="220543"/>
            <a:ext cx="1054100" cy="135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79611" y="1466474"/>
            <a:ext cx="210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  <a:latin typeface="Lucida Calligraphy" panose="03010101010101010101" pitchFamily="66" charset="0"/>
              </a:rPr>
              <a:t>Firrhill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11" y="282914"/>
            <a:ext cx="1284289" cy="12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Takeaway menu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5" y="1954530"/>
            <a:ext cx="3679420" cy="3074998"/>
          </a:xfrm>
        </p:spPr>
      </p:pic>
      <p:sp>
        <p:nvSpPr>
          <p:cNvPr id="8" name="Rectangle 7"/>
          <p:cNvSpPr/>
          <p:nvPr/>
        </p:nvSpPr>
        <p:spPr>
          <a:xfrm>
            <a:off x="842555" y="1954531"/>
            <a:ext cx="3720833" cy="3182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54" y="1441190"/>
            <a:ext cx="2071547" cy="7288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0921" y="3789884"/>
            <a:ext cx="3371177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</a:rPr>
              <a:t>Write numbers at top of work</a:t>
            </a:r>
          </a:p>
          <a:p>
            <a:pPr marL="214313" indent="-214313" defTabSz="342900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</a:rPr>
              <a:t>Give students the opportunity to use feedback statements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97" y="1027518"/>
            <a:ext cx="881405" cy="57386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15" y="2170067"/>
            <a:ext cx="1375364" cy="160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49171" y="4717718"/>
            <a:ext cx="3545506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500" i="1" dirty="0">
                <a:solidFill>
                  <a:srgbClr val="7030A0"/>
                </a:solidFill>
                <a:latin typeface="Calibri" panose="020F0502020204030204" pitchFamily="34" charset="0"/>
              </a:rPr>
              <a:t>You have shown a thorough understanding of X and Y, now takeaway 1 and 4. </a:t>
            </a: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</a:rPr>
              <a:t>Students are then given time to use the feedback.</a:t>
            </a:r>
          </a:p>
        </p:txBody>
      </p:sp>
    </p:spTree>
    <p:extLst>
      <p:ext uri="{BB962C8B-B14F-4D97-AF65-F5344CB8AC3E}">
        <p14:creationId xmlns:p14="http://schemas.microsoft.com/office/powerpoint/2010/main" val="3848970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No 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477692"/>
            <a:ext cx="6447501" cy="219064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Marks/grading doesn’t answer the third feedback question (what should I do next?).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Students surprised but acknowledged that they were ‘forced’ to read the feedback.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Improved quality of responses for a number of students.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Able to support students who needed help.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Provided a challenge for pupils who had completed task thoroughly (‘medal’ and a ‘mission’).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7823" y="1463501"/>
            <a:ext cx="20662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Where’s the mark?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8595" y="1958801"/>
            <a:ext cx="24786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Have you got a mark?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97" y="1027518"/>
            <a:ext cx="881405" cy="573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87" y="1474070"/>
            <a:ext cx="500098" cy="4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No Marks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92" y="1314450"/>
            <a:ext cx="3208814" cy="452069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127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No Marks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48" y="1508428"/>
            <a:ext cx="5629704" cy="41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8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>
                <a:latin typeface="Calibri" panose="020F0502020204030204" pitchFamily="34" charset="0"/>
              </a:rPr>
              <a:t>Plickers</a:t>
            </a:r>
            <a:endParaRPr lang="en-GB" sz="3600" b="1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6001" y="1913143"/>
            <a:ext cx="4386755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is-IS" sz="21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Don‘t forget feedback from students!</a:t>
            </a:r>
            <a:endParaRPr lang="en-US" sz="2100" b="1" dirty="0">
              <a:solidFill>
                <a:prstClr val="black"/>
              </a:solidFill>
            </a:endParaRPr>
          </a:p>
        </p:txBody>
      </p:sp>
      <p:pic>
        <p:nvPicPr>
          <p:cNvPr id="1027" name="Picture 3" descr="344a3b01-cc65-44b4-8de1-2e54c5ac18f0@eurprd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7" y="2385421"/>
            <a:ext cx="3997585" cy="295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897" y="2486025"/>
            <a:ext cx="635794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127" y="3421975"/>
            <a:ext cx="614363" cy="607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304" y="2460283"/>
            <a:ext cx="915195" cy="2021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717036" y="5421859"/>
            <a:ext cx="4114800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is-IS" sz="21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No need for handsets and it‘s free!</a:t>
            </a:r>
            <a:endParaRPr lang="en-US" sz="21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7535" y="4092592"/>
            <a:ext cx="1082564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42900"/>
            <a:r>
              <a:rPr lang="is-IS" sz="135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Paper clicker</a:t>
            </a:r>
            <a:endParaRPr lang="en-US" sz="13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0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>
                <a:latin typeface="Calibri" panose="020F0502020204030204" pitchFamily="34" charset="0"/>
              </a:rPr>
              <a:t>Plickers</a:t>
            </a:r>
            <a:endParaRPr lang="en-GB" sz="3600" b="1" dirty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66949" y="1697969"/>
            <a:ext cx="3486150" cy="3457575"/>
            <a:chOff x="5424388" y="696730"/>
            <a:chExt cx="4648200" cy="4610100"/>
          </a:xfrm>
        </p:grpSpPr>
        <p:grpSp>
          <p:nvGrpSpPr>
            <p:cNvPr id="9" name="Group 8"/>
            <p:cNvGrpSpPr/>
            <p:nvPr/>
          </p:nvGrpSpPr>
          <p:grpSpPr>
            <a:xfrm>
              <a:off x="5424388" y="696730"/>
              <a:ext cx="4648200" cy="4610100"/>
              <a:chOff x="5184614" y="609600"/>
              <a:chExt cx="4648200" cy="46101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4614" y="609600"/>
                <a:ext cx="4648200" cy="46101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886922" y="896112"/>
                <a:ext cx="1371600" cy="37388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/>
                <a:endParaRPr lang="en-GB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995935" y="900669"/>
              <a:ext cx="300472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GB" sz="1350" dirty="0">
                  <a:solidFill>
                    <a:prstClr val="black"/>
                  </a:solidFill>
                  <a:latin typeface="Calibri" panose="020F0502020204030204" pitchFamily="34" charset="0"/>
                </a:rPr>
                <a:t>Identify city 5 from the map.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455681" y="1398474"/>
            <a:ext cx="2152904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is-IS" sz="2100" b="1" dirty="0">
                <a:solidFill>
                  <a:prstClr val="black"/>
                </a:solidFill>
                <a:latin typeface="Calibri" charset="0"/>
              </a:rPr>
              <a:t>Real-time reports</a:t>
            </a:r>
            <a:endParaRPr lang="en-US" sz="21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6578" y="5133925"/>
            <a:ext cx="6632027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is-IS" sz="2100" b="1" dirty="0">
                <a:solidFill>
                  <a:prstClr val="black"/>
                </a:solidFill>
                <a:latin typeface="Calibri" charset="0"/>
              </a:rPr>
              <a:t>Consolidation, re-teaching a concept/idea or move on?</a:t>
            </a:r>
            <a:endParaRPr lang="en-US" sz="21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2735" y="2087442"/>
            <a:ext cx="3444215" cy="2659953"/>
            <a:chOff x="430313" y="1640256"/>
            <a:chExt cx="4592286" cy="35466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313" y="1640256"/>
              <a:ext cx="4592286" cy="354660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14400" y="3139497"/>
              <a:ext cx="1280160" cy="204736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endParaRPr lang="en-GB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232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314450"/>
            <a:ext cx="7406132" cy="990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Encouraging students to make use of feedback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1449" y="2155009"/>
            <a:ext cx="325425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5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Task</a:t>
            </a:r>
            <a:r>
              <a:rPr lang="en-US" sz="15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Match feedback to exam response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2153" y="3529693"/>
            <a:ext cx="278334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Make pupils read the comments!!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01" y="1987656"/>
            <a:ext cx="1531877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Group Task</a:t>
            </a:r>
            <a:endParaRPr lang="en-US" sz="21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9" y="2391371"/>
            <a:ext cx="2200352" cy="3243209"/>
          </a:xfr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98" y="2858677"/>
            <a:ext cx="881405" cy="5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98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Dish the DIRT</a:t>
            </a:r>
            <a:r>
              <a:rPr lang="is-I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…give students the opportunity to make use of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477692"/>
            <a:ext cx="6447501" cy="219064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edicated </a:t>
            </a:r>
            <a:r>
              <a:rPr lang="en-US" sz="2400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mprovement and </a:t>
            </a:r>
            <a:r>
              <a:rPr lang="en-US" sz="2400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eflective </a:t>
            </a:r>
            <a:r>
              <a:rPr lang="en-US" sz="2400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ime.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02" y="1770634"/>
            <a:ext cx="500098" cy="4057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3857" y="3573016"/>
            <a:ext cx="4386755" cy="10618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is-IS" sz="21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Feedback can’t be left hanging; it can’t work if pupils don’t have an immediate opportunity to use it.</a:t>
            </a:r>
            <a:endParaRPr lang="en-US" sz="21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02" y="3447999"/>
            <a:ext cx="1220341" cy="12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40FF"/>
                </a:solidFill>
                <a:latin typeface="Calibri" charset="0"/>
                <a:ea typeface="Calibri" charset="0"/>
                <a:cs typeface="Calibri" charset="0"/>
              </a:rPr>
              <a:t>Other ideas..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973485"/>
            <a:ext cx="6447501" cy="219064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Instead of instructions, present questions about the work to which the students must respond.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Instead of correcting work, tell the student how many mistakes there are that need fixing and encourage them to identify and fix them independently.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Write your feedback on post-its instead of directly on work. Get students to work in groups to decide which piece of feedback was intended for which of their pieces of work.</a:t>
            </a:r>
          </a:p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Spot the mistakes (don’t just show exemplary material).</a:t>
            </a:r>
          </a:p>
          <a:p>
            <a:pPr marL="0" indent="0">
              <a:buNone/>
            </a:pPr>
            <a:endParaRPr lang="en-US" sz="15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100" b="1" i="1" dirty="0">
                <a:latin typeface="Calibri" charset="0"/>
                <a:ea typeface="Calibri" charset="0"/>
                <a:cs typeface="Calibri" charset="0"/>
              </a:rPr>
              <a:t>Don’t just assume learners understand</a:t>
            </a:r>
            <a:r>
              <a:rPr lang="is-IS" sz="2100" b="1" i="1" dirty="0">
                <a:latin typeface="Calibri" charset="0"/>
                <a:ea typeface="Calibri" charset="0"/>
                <a:cs typeface="Calibri" charset="0"/>
              </a:rPr>
              <a:t>…get feedback from your students.</a:t>
            </a:r>
            <a:endParaRPr lang="en-US" sz="2100" b="1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36" y="1441117"/>
            <a:ext cx="500098" cy="4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300" b="1" dirty="0">
                <a:latin typeface="Calibri" panose="020F0502020204030204" pitchFamily="34" charset="0"/>
              </a:rPr>
              <a:t>Top Tips for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305051"/>
            <a:ext cx="6447501" cy="3083222"/>
          </a:xfrm>
        </p:spPr>
        <p:txBody>
          <a:bodyPr>
            <a:normAutofit/>
          </a:bodyPr>
          <a:lstStyle/>
          <a:p>
            <a:pPr lvl="0"/>
            <a:r>
              <a:rPr lang="en-US" sz="1500" dirty="0">
                <a:latin typeface="Calibri" panose="020F0502020204030204" pitchFamily="34" charset="0"/>
              </a:rPr>
              <a:t>Make it timely.</a:t>
            </a:r>
            <a:endParaRPr lang="en-GB" sz="1500" dirty="0">
              <a:latin typeface="Calibri" panose="020F0502020204030204" pitchFamily="34" charset="0"/>
            </a:endParaRPr>
          </a:p>
          <a:p>
            <a:pPr lvl="0"/>
            <a:r>
              <a:rPr lang="en-US" sz="1500" dirty="0">
                <a:latin typeface="Calibri" panose="020F0502020204030204" pitchFamily="34" charset="0"/>
              </a:rPr>
              <a:t>Use active language. </a:t>
            </a:r>
          </a:p>
          <a:p>
            <a:pPr lvl="0"/>
            <a:r>
              <a:rPr lang="en-US" sz="1500" dirty="0">
                <a:latin typeface="Calibri" panose="020F0502020204030204" pitchFamily="34" charset="0"/>
              </a:rPr>
              <a:t>Keep it positive. Learning is a journey.</a:t>
            </a:r>
          </a:p>
          <a:p>
            <a:pPr lvl="0"/>
            <a:r>
              <a:rPr lang="en-US" sz="1500" dirty="0">
                <a:latin typeface="Calibri" panose="020F0502020204030204" pitchFamily="34" charset="0"/>
              </a:rPr>
              <a:t>Focus on one or more strengths of the work and provide at least one suggestion for a next step.</a:t>
            </a:r>
            <a:endParaRPr lang="en-GB" sz="1500" dirty="0">
              <a:latin typeface="Calibri" panose="020F0502020204030204" pitchFamily="34" charset="0"/>
            </a:endParaRPr>
          </a:p>
          <a:p>
            <a:pPr lvl="0"/>
            <a:r>
              <a:rPr lang="en-US" sz="1500" dirty="0">
                <a:latin typeface="Calibri" panose="020F0502020204030204" pitchFamily="34" charset="0"/>
              </a:rPr>
              <a:t>Give students time in class to make use of feedback. It’s not wasted time!</a:t>
            </a:r>
            <a:endParaRPr lang="en-GB" sz="1500" dirty="0">
              <a:latin typeface="Calibri" panose="020F0502020204030204" pitchFamily="34" charset="0"/>
            </a:endParaRPr>
          </a:p>
          <a:p>
            <a:pPr lvl="0"/>
            <a:r>
              <a:rPr lang="en-US" sz="1500" dirty="0">
                <a:latin typeface="Calibri" panose="020F0502020204030204" pitchFamily="34" charset="0"/>
              </a:rPr>
              <a:t>A medal and a Mission. Don’t forget a challenge for the more able-student. Everyone has something to learn.</a:t>
            </a:r>
            <a:endParaRPr lang="en-GB" sz="1500" dirty="0">
              <a:latin typeface="Calibri" panose="020F0502020204030204" pitchFamily="34" charset="0"/>
            </a:endParaRPr>
          </a:p>
          <a:p>
            <a:pPr lvl="0"/>
            <a:r>
              <a:rPr lang="en-US" sz="1500" dirty="0">
                <a:latin typeface="Calibri" panose="020F0502020204030204" pitchFamily="34" charset="0"/>
              </a:rPr>
              <a:t>Save marks/grades for the end of a unit. </a:t>
            </a:r>
            <a:endParaRPr lang="en-GB" sz="15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22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1720" y="268029"/>
            <a:ext cx="7092280" cy="8758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prstClr val="white"/>
                </a:solidFill>
              </a:rPr>
              <a:t>Tackling the “Feedback Issue”</a:t>
            </a: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679781" y="1692897"/>
            <a:ext cx="3571114" cy="365954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4101442" y="2296823"/>
            <a:ext cx="4158049" cy="357176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18877" y="2565400"/>
            <a:ext cx="1746520" cy="2012558"/>
            <a:chOff x="218877" y="2565400"/>
            <a:chExt cx="1746520" cy="20125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86" y="2565400"/>
              <a:ext cx="1239683" cy="9061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77" y="3769010"/>
              <a:ext cx="1270807" cy="808948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1325091" y="3286146"/>
              <a:ext cx="640306" cy="668304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65397" y="1003633"/>
            <a:ext cx="3586305" cy="5537224"/>
            <a:chOff x="1965397" y="1003633"/>
            <a:chExt cx="3586305" cy="5537224"/>
          </a:xfrm>
        </p:grpSpPr>
        <p:pic>
          <p:nvPicPr>
            <p:cNvPr id="11" name="Picture 10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8" t="17070" r="6619" b="3200"/>
            <a:stretch/>
          </p:blipFill>
          <p:spPr bwMode="auto">
            <a:xfrm>
              <a:off x="1965397" y="1413510"/>
              <a:ext cx="3575050" cy="2552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7" t="40589" r="49672" b="27442"/>
            <a:stretch/>
          </p:blipFill>
          <p:spPr bwMode="auto">
            <a:xfrm>
              <a:off x="1976652" y="3967228"/>
              <a:ext cx="3575050" cy="25736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827464" y="1003633"/>
              <a:ext cx="1617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GB" sz="2800" b="1" dirty="0">
                  <a:solidFill>
                    <a:schemeClr val="accent2">
                      <a:lumMod val="75000"/>
                    </a:schemeClr>
                  </a:solidFill>
                </a:rPr>
                <a:t>2016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15000" y="1692897"/>
            <a:ext cx="3380200" cy="5165103"/>
            <a:chOff x="5715000" y="1692897"/>
            <a:chExt cx="3380200" cy="5165103"/>
          </a:xfrm>
        </p:grpSpPr>
        <p:grpSp>
          <p:nvGrpSpPr>
            <p:cNvPr id="19" name="Group 18"/>
            <p:cNvGrpSpPr/>
            <p:nvPr/>
          </p:nvGrpSpPr>
          <p:grpSpPr>
            <a:xfrm>
              <a:off x="6068132" y="1692897"/>
              <a:ext cx="3027068" cy="4623489"/>
              <a:chOff x="6068132" y="1692897"/>
              <a:chExt cx="3027068" cy="4623489"/>
            </a:xfrm>
          </p:grpSpPr>
          <p:pic>
            <p:nvPicPr>
              <p:cNvPr id="16" name="Picture 15"/>
              <p:cNvPicPr/>
              <p:nvPr/>
            </p:nvPicPr>
            <p:blipFill rotWithShape="1">
              <a:blip r:embed="rId8"/>
              <a:srcRect l="19608" t="15396" r="22496" b="1223"/>
              <a:stretch/>
            </p:blipFill>
            <p:spPr bwMode="auto">
              <a:xfrm>
                <a:off x="6068132" y="2245673"/>
                <a:ext cx="3027068" cy="407071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773026" y="1692897"/>
                <a:ext cx="161728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GB" sz="2800" b="1" dirty="0">
                    <a:solidFill>
                      <a:schemeClr val="accent2">
                        <a:lumMod val="75000"/>
                      </a:schemeClr>
                    </a:solidFill>
                  </a:rPr>
                  <a:t>2017</a:t>
                </a:r>
              </a:p>
            </p:txBody>
          </p:sp>
        </p:grpSp>
        <p:pic>
          <p:nvPicPr>
            <p:cNvPr id="20" name="Picture 19"/>
            <p:cNvPicPr/>
            <p:nvPr/>
          </p:nvPicPr>
          <p:blipFill rotWithShape="1">
            <a:blip r:embed="rId9"/>
            <a:srcRect l="26753" t="48972" r="19295" b="18044"/>
            <a:stretch/>
          </p:blipFill>
          <p:spPr bwMode="auto">
            <a:xfrm>
              <a:off x="5715000" y="5041900"/>
              <a:ext cx="3302000" cy="18161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93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Before you go</a:t>
            </a:r>
            <a:r>
              <a:rPr lang="is-I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97" y="1027518"/>
            <a:ext cx="881405" cy="573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70" y="1809751"/>
            <a:ext cx="5209430" cy="3681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382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Before you go</a:t>
            </a:r>
            <a:r>
              <a:rPr lang="is-I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44" y="1259271"/>
            <a:ext cx="3547436" cy="46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7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09" y="927237"/>
            <a:ext cx="8075240" cy="998984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West Linton Primary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618" y="2104222"/>
            <a:ext cx="7689775" cy="40219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i="1" dirty="0">
                <a:solidFill>
                  <a:schemeClr val="bg2">
                    <a:lumMod val="50000"/>
                  </a:schemeClr>
                </a:solidFill>
              </a:rPr>
              <a:t>“The most powerful single modification that enhances achievement is feedback. The simplest prescription for improving education must be ‘dollops of feedback’.”</a:t>
            </a:r>
          </a:p>
          <a:p>
            <a:pPr marL="0" indent="0" algn="ctr">
              <a:buNone/>
            </a:pP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Professor John Hattie</a:t>
            </a:r>
          </a:p>
          <a:p>
            <a:pPr marL="0" indent="0" algn="ctr">
              <a:buNone/>
            </a:pPr>
            <a:r>
              <a:rPr lang="en-GB" sz="3200" dirty="0">
                <a:solidFill>
                  <a:schemeClr val="bg2">
                    <a:lumMod val="50000"/>
                  </a:schemeClr>
                </a:solidFill>
              </a:rPr>
              <a:t>(Influences on Student Learning)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Image result for west linton primary school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78" y="247880"/>
            <a:ext cx="892367" cy="8703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57617" y="5859016"/>
            <a:ext cx="7265931" cy="9989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1400" dirty="0">
                <a:solidFill>
                  <a:srgbClr val="D0CCB9">
                    <a:lumMod val="50000"/>
                  </a:srgbClr>
                </a:solidFill>
                <a:effectLst/>
              </a:rPr>
              <a:t>Alison Saxon, Depute Headteacher</a:t>
            </a:r>
          </a:p>
          <a:p>
            <a:r>
              <a:rPr lang="en-GB" sz="1400" dirty="0">
                <a:solidFill>
                  <a:srgbClr val="D0CCB9">
                    <a:lumMod val="50000"/>
                  </a:srgbClr>
                </a:solidFill>
                <a:effectLst/>
              </a:rPr>
              <a:t>West Linton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441702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43" y="826265"/>
            <a:ext cx="8378204" cy="129309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What do our ‘dollops’ look like in a typical lesson?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635" y="2348880"/>
            <a:ext cx="7844009" cy="3974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Firstly we need to get the learning environment right…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	Culture and ethos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	Relationships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	High Expectations</a:t>
            </a: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	Growth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Mindset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	Learning Powers</a:t>
            </a:r>
          </a:p>
          <a:p>
            <a:pPr marL="0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 descr="Image result for west linton primary school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78" y="247880"/>
            <a:ext cx="892367" cy="8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lison.Saxon\AppData\Local\Microsoft\Windows\Temporary Internet Files\Content.IE5\T5EBB3OL\motivational-business-quotes-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31" y="3731576"/>
            <a:ext cx="3119495" cy="2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08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Make the learning visible…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489" y="1458817"/>
            <a:ext cx="7498080" cy="4800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Pupil involvement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Learning Intentions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Success Criteria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Co-create the learning based on prior knowledge so feedback is relevant and personal – differentiation.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 descr="Image result for west linton primary school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78" y="247880"/>
            <a:ext cx="892367" cy="87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614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During the lesson…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Visual resources – WAGOLLS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Modelling – direct input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Remind pupils of learning intentions and success criteria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Opportunities to talk, share and collaborate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Climate of trust which allows mistakes to be ‘exposed’ and shared.</a:t>
            </a:r>
          </a:p>
        </p:txBody>
      </p:sp>
      <p:pic>
        <p:nvPicPr>
          <p:cNvPr id="4" name="Picture 3" descr="Image result for west linton primary school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78" y="247880"/>
            <a:ext cx="892367" cy="87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292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During the lesson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contd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Learning walks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Continual formative assessment – verbal feedback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Swap and check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Stop and share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Use wait time, lollipop sticks and no hands rule to involve all and encourage a ‘no opt out’ environment.</a:t>
            </a:r>
          </a:p>
          <a:p>
            <a:endParaRPr lang="en-GB" dirty="0"/>
          </a:p>
        </p:txBody>
      </p:sp>
      <p:pic>
        <p:nvPicPr>
          <p:cNvPr id="4" name="Picture 3" descr="Image result for west linton primary school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78" y="247880"/>
            <a:ext cx="892367" cy="87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63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721" y="274638"/>
            <a:ext cx="7809968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Feedback which works for us..…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940" y="1447800"/>
            <a:ext cx="7666748" cy="4800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Self and peer assessment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Oral feedback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Written feedback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Learning conversations – with each other, with teachers, with parents/carers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Tickled pink and green for growth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Personal Learning Plans</a:t>
            </a:r>
          </a:p>
        </p:txBody>
      </p:sp>
      <p:pic>
        <p:nvPicPr>
          <p:cNvPr id="4" name="Picture 3" descr="Image result for west linton primary school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413" y="247880"/>
            <a:ext cx="892367" cy="87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475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738" y="462708"/>
            <a:ext cx="6907576" cy="102456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Self Assessment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65" y="1641055"/>
            <a:ext cx="6334699" cy="3790261"/>
          </a:xfrm>
        </p:spPr>
      </p:pic>
      <p:pic>
        <p:nvPicPr>
          <p:cNvPr id="4" name="Picture 3" descr="Image result for west linton primary school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98" y="105003"/>
            <a:ext cx="1291039" cy="11560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27113" y="1927951"/>
            <a:ext cx="1828800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Curriculum for Excellence Experience and Outcome – basis for learning Intention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302525" y="3327094"/>
            <a:ext cx="528810" cy="355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6428342" y="2891155"/>
            <a:ext cx="517793" cy="3126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0795" y="2834482"/>
            <a:ext cx="163049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Self Assessed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09310" y="5214657"/>
            <a:ext cx="6720289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“You have achieved all five learning intentions. Next step – challenge yourself to use short, sharp sentences in your paragraphs.”</a:t>
            </a:r>
          </a:p>
          <a:p>
            <a:pPr algn="ctr"/>
            <a:r>
              <a:rPr lang="en-GB" b="1" dirty="0">
                <a:solidFill>
                  <a:srgbClr val="D0CCB9">
                    <a:lumMod val="50000"/>
                  </a:srgbClr>
                </a:solidFill>
              </a:rPr>
              <a:t>Written feedback from teacher</a:t>
            </a:r>
          </a:p>
        </p:txBody>
      </p:sp>
      <p:sp>
        <p:nvSpPr>
          <p:cNvPr id="23" name="Up Arrow 22"/>
          <p:cNvSpPr/>
          <p:nvPr/>
        </p:nvSpPr>
        <p:spPr>
          <a:xfrm>
            <a:off x="4869454" y="4483865"/>
            <a:ext cx="374575" cy="5618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16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923" y="274638"/>
            <a:ext cx="6786390" cy="114300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Peer Assessment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54" y="1641054"/>
            <a:ext cx="6246564" cy="3780000"/>
          </a:xfrm>
        </p:spPr>
      </p:pic>
      <p:pic>
        <p:nvPicPr>
          <p:cNvPr id="4" name="Picture 3" descr="Image result for west linton primary school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41523" y="1770961"/>
            <a:ext cx="1828800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It makes sense and you have used a lot of adjectives but my favourite word is ‘exhausted’.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044" y="5149595"/>
            <a:ext cx="3194893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Some words I can’t read.  You could improve by adding connectives and some full stops in the second paragraph.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20288" y="5288095"/>
            <a:ext cx="182880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Well done. Peer assessed by </a:t>
            </a:r>
            <a:r>
              <a:rPr lang="en-GB" dirty="0" err="1">
                <a:solidFill>
                  <a:srgbClr val="D0CCB9">
                    <a:lumMod val="50000"/>
                  </a:srgbClr>
                </a:solidFill>
              </a:rPr>
              <a:t>Rihards</a:t>
            </a:r>
            <a:endParaRPr lang="en-GB" dirty="0">
              <a:solidFill>
                <a:srgbClr val="D0CCB9">
                  <a:lumMod val="50000"/>
                </a:srgb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782272">
            <a:off x="2099759" y="18261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 rot="19550131">
            <a:off x="6121084" y="4944104"/>
            <a:ext cx="473724" cy="8701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rot="2595315">
            <a:off x="1634252" y="3799831"/>
            <a:ext cx="484632" cy="14113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7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51720" y="268029"/>
            <a:ext cx="7092280" cy="8758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Doubts …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533402" y="2441928"/>
            <a:ext cx="2340244" cy="1301857"/>
          </a:xfrm>
          <a:prstGeom prst="cloudCallou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loud Callout 4"/>
          <p:cNvSpPr/>
          <p:nvPr/>
        </p:nvSpPr>
        <p:spPr>
          <a:xfrm>
            <a:off x="3636508" y="2907252"/>
            <a:ext cx="2340244" cy="1301857"/>
          </a:xfrm>
          <a:prstGeom prst="cloudCallout">
            <a:avLst/>
          </a:prstGeom>
          <a:solidFill>
            <a:srgbClr val="FFC715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636508" y="3235014"/>
            <a:ext cx="240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Right time?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Right format?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582774" y="2171458"/>
            <a:ext cx="2402238" cy="1381976"/>
          </a:xfrm>
          <a:prstGeom prst="cloudCallou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45678" y="2769690"/>
            <a:ext cx="240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Who is the feedback for?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5344" y="2445587"/>
            <a:ext cx="2402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What use is made of feedback?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And by whom?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00925" y="4479793"/>
            <a:ext cx="2572721" cy="1463477"/>
          </a:xfrm>
          <a:prstGeom prst="cloudCallout">
            <a:avLst/>
          </a:prstGeom>
          <a:solidFill>
            <a:srgbClr val="FFC715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86166" y="4649952"/>
            <a:ext cx="2402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Everyone knows how to provide </a:t>
            </a:r>
            <a:r>
              <a:rPr lang="en-GB" b="1" i="1" dirty="0">
                <a:solidFill>
                  <a:schemeClr val="bg1"/>
                </a:solidFill>
              </a:rPr>
              <a:t>Useful Feedback for Learning?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3128077" y="5044660"/>
            <a:ext cx="2796152" cy="1352365"/>
          </a:xfrm>
          <a:prstGeom prst="cloudCallou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325034" y="5189804"/>
            <a:ext cx="2402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Everyone knows how to use </a:t>
            </a:r>
            <a:r>
              <a:rPr lang="en-GB" b="1" i="1" dirty="0">
                <a:solidFill>
                  <a:schemeClr val="bg1"/>
                </a:solidFill>
              </a:rPr>
              <a:t>Useful Feedback for Learning?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222573" y="4470799"/>
            <a:ext cx="2838772" cy="1647487"/>
          </a:xfrm>
          <a:prstGeom prst="cloudCallout">
            <a:avLst/>
          </a:prstGeom>
          <a:solidFill>
            <a:srgbClr val="FFC715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283268" y="4716212"/>
            <a:ext cx="286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Students get the opportunity to demonstrate how they have learned from feedback?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678" y="1172761"/>
            <a:ext cx="8259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Meanwhile, in a </a:t>
            </a:r>
            <a:r>
              <a:rPr lang="en-GB" sz="2800" b="1" strike="sngStrike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galaxy far, far away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 primary and secondary school not so far away …</a:t>
            </a:r>
          </a:p>
        </p:txBody>
      </p:sp>
    </p:spTree>
    <p:extLst>
      <p:ext uri="{BB962C8B-B14F-4D97-AF65-F5344CB8AC3E}">
        <p14:creationId xmlns:p14="http://schemas.microsoft.com/office/powerpoint/2010/main" val="2963132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113481" cy="114300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Success Criteria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897" y="957204"/>
            <a:ext cx="4064000" cy="5759757"/>
          </a:xfrm>
        </p:spPr>
      </p:pic>
      <p:pic>
        <p:nvPicPr>
          <p:cNvPr id="4" name="Picture 3" descr="Image result for west linton primary school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78803" y="4395730"/>
            <a:ext cx="7094863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Success Criteria </a:t>
            </a:r>
          </a:p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 can use first person consistently (I, we, our, etc.) </a:t>
            </a:r>
          </a:p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 can use paragraphs to make my work easy to read.</a:t>
            </a:r>
          </a:p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 can use interesting vocabulary in every paragraph.</a:t>
            </a:r>
          </a:p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 can use interesting openers in every paragraph</a:t>
            </a:r>
          </a:p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 can use accurate punctuation in every sentence.</a:t>
            </a:r>
          </a:p>
        </p:txBody>
      </p:sp>
      <p:sp>
        <p:nvSpPr>
          <p:cNvPr id="7" name="Right Arrow 6"/>
          <p:cNvSpPr/>
          <p:nvPr/>
        </p:nvSpPr>
        <p:spPr>
          <a:xfrm rot="21149843">
            <a:off x="2142909" y="2031054"/>
            <a:ext cx="1185580" cy="343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10" y="2181341"/>
            <a:ext cx="156439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Tickled pink</a:t>
            </a:r>
          </a:p>
        </p:txBody>
      </p:sp>
      <p:sp>
        <p:nvSpPr>
          <p:cNvPr id="9" name="Multiply 8"/>
          <p:cNvSpPr/>
          <p:nvPr/>
        </p:nvSpPr>
        <p:spPr>
          <a:xfrm>
            <a:off x="6687239" y="3249977"/>
            <a:ext cx="484742" cy="231354"/>
          </a:xfrm>
          <a:prstGeom prst="mathMultiply">
            <a:avLst/>
          </a:prstGeom>
          <a:solidFill>
            <a:srgbClr val="09F1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9465" y="2843397"/>
            <a:ext cx="1564395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Green for growth</a:t>
            </a:r>
          </a:p>
        </p:txBody>
      </p:sp>
    </p:spTree>
    <p:extLst>
      <p:ext uri="{BB962C8B-B14F-4D97-AF65-F5344CB8AC3E}">
        <p14:creationId xmlns:p14="http://schemas.microsoft.com/office/powerpoint/2010/main" val="2180311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941687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Oral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940" y="1447800"/>
            <a:ext cx="7666748" cy="5052152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“ </a:t>
            </a:r>
            <a:r>
              <a:rPr lang="en-GB" i="1" dirty="0">
                <a:solidFill>
                  <a:schemeClr val="bg2">
                    <a:lumMod val="50000"/>
                  </a:schemeClr>
                </a:solidFill>
              </a:rPr>
              <a:t>When our teachers tell us something during our learning it means we can check that we are doing the right thing and don’t do the whole lesson as a big mistake. Like ‘oh look you’ve forgotten to do paragraphs’.”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P5 pupil</a:t>
            </a:r>
          </a:p>
          <a:p>
            <a:pPr marL="82296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82296" indent="0">
              <a:buNone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Never underestimate the power of timely oral feedback.  And never make assumptions that your feedback has been understood.</a:t>
            </a:r>
          </a:p>
          <a:p>
            <a:endParaRPr lang="en-GB" dirty="0"/>
          </a:p>
        </p:txBody>
      </p:sp>
      <p:pic>
        <p:nvPicPr>
          <p:cNvPr id="4" name="Picture 3" descr="Image result for west linton primary school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218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157549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Written feedback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51" y="1574953"/>
            <a:ext cx="6264823" cy="3780000"/>
          </a:xfrm>
        </p:spPr>
      </p:pic>
      <p:pic>
        <p:nvPicPr>
          <p:cNvPr id="4" name="Picture 3" descr="Image result for west linton primary school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47412" y="4864212"/>
            <a:ext cx="2713593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D0CCB9">
                    <a:lumMod val="50000"/>
                  </a:srgbClr>
                </a:solidFill>
              </a:rPr>
              <a:t>Learning Intention</a:t>
            </a:r>
          </a:p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I can use ambitious vocabulary to interest my reader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573" y="2038119"/>
            <a:ext cx="182880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Two Stars and a Wish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910" y="4676925"/>
            <a:ext cx="463810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D0CCB9">
                    <a:lumMod val="50000"/>
                  </a:srgbClr>
                </a:solidFill>
              </a:rPr>
              <a:t>Star</a:t>
            </a:r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 - Well done for using some ambitious vocabulary</a:t>
            </a:r>
          </a:p>
          <a:p>
            <a:pPr algn="ctr"/>
            <a:r>
              <a:rPr lang="en-GB" b="1" dirty="0">
                <a:solidFill>
                  <a:srgbClr val="D0CCB9">
                    <a:lumMod val="50000"/>
                  </a:srgbClr>
                </a:solidFill>
              </a:rPr>
              <a:t>Star</a:t>
            </a:r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 - You have used paragraphs</a:t>
            </a:r>
          </a:p>
          <a:p>
            <a:pPr algn="ctr"/>
            <a:r>
              <a:rPr lang="en-GB" b="1" dirty="0">
                <a:solidFill>
                  <a:srgbClr val="D0CCB9">
                    <a:lumMod val="50000"/>
                  </a:srgbClr>
                </a:solidFill>
              </a:rPr>
              <a:t>Wish</a:t>
            </a:r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 - Next time try to leave some time at the end to read your work and ensure it makes sense.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88973" y="2820318"/>
            <a:ext cx="583894" cy="352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 rot="2289261">
            <a:off x="1641722" y="3673420"/>
            <a:ext cx="408556" cy="10245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006728" y="4185687"/>
            <a:ext cx="407624" cy="6425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8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223650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Learning Conversations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3285" y="1996659"/>
            <a:ext cx="5155893" cy="3866919"/>
          </a:xfrm>
        </p:spPr>
      </p:pic>
      <p:pic>
        <p:nvPicPr>
          <p:cNvPr id="4" name="Picture 3" descr="Image result for west linton primary school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>
            <a:off x="2610997" y="2247440"/>
            <a:ext cx="583894" cy="352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520" y="1823545"/>
            <a:ext cx="182880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Asking for examples of learning that has taken place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081" y="3339403"/>
            <a:ext cx="182880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Asking which areas need to be developed</a:t>
            </a:r>
          </a:p>
        </p:txBody>
      </p:sp>
      <p:sp>
        <p:nvSpPr>
          <p:cNvPr id="7" name="Right Arrow 6"/>
          <p:cNvSpPr/>
          <p:nvPr/>
        </p:nvSpPr>
        <p:spPr>
          <a:xfrm rot="8749755">
            <a:off x="7077245" y="3370315"/>
            <a:ext cx="583894" cy="352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197" y="4910358"/>
            <a:ext cx="1828800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Discussing appropriate strategies  and ways of displaying information.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4015" y="2416073"/>
            <a:ext cx="182880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Being able to make links in the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678" y="4254350"/>
            <a:ext cx="1828800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0CCB9">
                    <a:lumMod val="50000"/>
                  </a:srgbClr>
                </a:solidFill>
              </a:rPr>
              <a:t>“</a:t>
            </a:r>
            <a:r>
              <a:rPr lang="en-GB" i="1" dirty="0">
                <a:solidFill>
                  <a:srgbClr val="D0CCB9">
                    <a:lumMod val="50000"/>
                  </a:srgbClr>
                </a:solidFill>
              </a:rPr>
              <a:t>I chose to go up in fives for my scale because it’s a times table I know and it’s easy to see the amount it goes up by.”</a:t>
            </a:r>
          </a:p>
        </p:txBody>
      </p:sp>
    </p:spTree>
    <p:extLst>
      <p:ext uri="{BB962C8B-B14F-4D97-AF65-F5344CB8AC3E}">
        <p14:creationId xmlns:p14="http://schemas.microsoft.com/office/powerpoint/2010/main" val="4170433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653" y="274638"/>
            <a:ext cx="7579605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Personal Learning Plans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6558">
            <a:off x="629913" y="2269014"/>
            <a:ext cx="4064000" cy="3048000"/>
          </a:xfrm>
        </p:spPr>
      </p:pic>
      <p:pic>
        <p:nvPicPr>
          <p:cNvPr id="4" name="Picture 3" descr="Image result for west linton primary school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5521">
            <a:off x="2396783" y="2250874"/>
            <a:ext cx="4064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086">
            <a:off x="6044323" y="1925913"/>
            <a:ext cx="3083655" cy="231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8252">
            <a:off x="5314658" y="3671806"/>
            <a:ext cx="2981056" cy="22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6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620" y="274638"/>
            <a:ext cx="7319675" cy="175246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And finally,</a:t>
            </a:r>
            <a:br>
              <a:rPr lang="en-GB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here’s what our pupils say…</a:t>
            </a:r>
          </a:p>
        </p:txBody>
      </p:sp>
      <p:pic>
        <p:nvPicPr>
          <p:cNvPr id="4" name="Picture 3" descr="Image result for west linton primary school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6" y="121874"/>
            <a:ext cx="1291039" cy="115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WLPS - Feedback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776" y="25273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4432" y="6487433"/>
            <a:ext cx="3447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Gill Sans" charset="0"/>
                <a:ea typeface="Gill Sans" charset="0"/>
                <a:cs typeface="Gill Sans" charset="0"/>
              </a:rPr>
              <a:t>Learning and teaching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41360" y="3020182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Thank you …</a:t>
            </a:r>
            <a:endParaRPr lang="en-US" alt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70208" b="93889"/>
          <a:stretch/>
        </p:blipFill>
        <p:spPr bwMode="auto">
          <a:xfrm>
            <a:off x="6734432" y="6487433"/>
            <a:ext cx="2392552" cy="32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mage result for firrhill high school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16257" r="58589" b="49709"/>
          <a:stretch/>
        </p:blipFill>
        <p:spPr bwMode="auto">
          <a:xfrm>
            <a:off x="2493961" y="220543"/>
            <a:ext cx="1054100" cy="135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79611" y="1466474"/>
            <a:ext cx="210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  <a:latin typeface="Lucida Calligraphy" panose="03010101010101010101" pitchFamily="66" charset="0"/>
              </a:rPr>
              <a:t>Firrhill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11" y="282914"/>
            <a:ext cx="1284289" cy="12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6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068" y="2676430"/>
            <a:ext cx="6637943" cy="806160"/>
          </a:xfrm>
        </p:spPr>
        <p:txBody>
          <a:bodyPr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Feedback: Practical Strategies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07" y="949172"/>
            <a:ext cx="1283660" cy="835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068" y="5715977"/>
            <a:ext cx="276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b="1" dirty="0">
                <a:solidFill>
                  <a:prstClr val="black"/>
                </a:solidFill>
                <a:latin typeface="Bradley Hand ITC" panose="03070402050302030203" pitchFamily="66" charset="0"/>
              </a:rPr>
              <a:t>Carol King</a:t>
            </a:r>
          </a:p>
          <a:p>
            <a:pPr defTabSz="342900"/>
            <a:r>
              <a:rPr lang="en-GB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Firrhill High School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000" i="1" dirty="0">
                <a:latin typeface="Calibri" panose="020F0502020204030204" pitchFamily="34" charset="0"/>
              </a:rPr>
              <a:t>for all of our students</a:t>
            </a:r>
          </a:p>
        </p:txBody>
      </p:sp>
      <p:pic>
        <p:nvPicPr>
          <p:cNvPr id="7" name="Picture 6" descr="Image result for firrhill high school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16257" r="58589" b="49709"/>
          <a:stretch/>
        </p:blipFill>
        <p:spPr bwMode="auto">
          <a:xfrm>
            <a:off x="0" y="8154"/>
            <a:ext cx="1054100" cy="135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8764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44" y="1326875"/>
            <a:ext cx="6447501" cy="990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Feedback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>
                <a:latin typeface="Calibri" panose="020F0502020204030204" pitchFamily="34" charset="0"/>
              </a:rPr>
              <a:t>Learning Intentions</a:t>
            </a:r>
          </a:p>
          <a:p>
            <a:r>
              <a:rPr lang="en-US" sz="1800" dirty="0">
                <a:latin typeface="Calibri" panose="020F0502020204030204" pitchFamily="34" charset="0"/>
              </a:rPr>
              <a:t>I understand the meaning of the term ‘feedback’.</a:t>
            </a:r>
          </a:p>
          <a:p>
            <a:r>
              <a:rPr lang="en-US" sz="1800" dirty="0">
                <a:latin typeface="Calibri" panose="020F0502020204030204" pitchFamily="34" charset="0"/>
              </a:rPr>
              <a:t>I am aware of practical strategies to give my students feedback.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</a:rPr>
              <a:t>Success Criteria</a:t>
            </a:r>
          </a:p>
          <a:p>
            <a:r>
              <a:rPr lang="en-US" sz="1800" dirty="0">
                <a:latin typeface="Calibri" panose="020F0502020204030204" pitchFamily="34" charset="0"/>
              </a:rPr>
              <a:t>I’ll try one new strategy/adapt an existing strategy this term.</a:t>
            </a:r>
          </a:p>
          <a:p>
            <a:endParaRPr lang="en-US" sz="1800" dirty="0">
              <a:latin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39" y="2465930"/>
            <a:ext cx="500098" cy="40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56" y="3932982"/>
            <a:ext cx="430709" cy="41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75" y="931917"/>
            <a:ext cx="881405" cy="5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4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58" y="4581632"/>
            <a:ext cx="6447501" cy="413535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latin typeface="Calibri" charset="0"/>
                <a:ea typeface="Calibri" charset="0"/>
                <a:cs typeface="Calibri" charset="0"/>
              </a:rPr>
              <a:t>Less teaching + more feedback = better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879" y="2693449"/>
            <a:ext cx="6447501" cy="1231366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By engaging students in a good feedback process, we teach them to be critical thinkers and independent learners.</a:t>
            </a:r>
          </a:p>
          <a:p>
            <a:pPr marL="0" indent="0" algn="r">
              <a:buNone/>
            </a:pPr>
            <a:r>
              <a:rPr lang="en-US" sz="8400" dirty="0"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(Di Michele Lalor,2012:75)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1479" y="1572554"/>
            <a:ext cx="6447501" cy="41353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Improving the Quality of Feedback </a:t>
            </a:r>
          </a:p>
          <a:p>
            <a:pPr algn="ctr"/>
            <a:r>
              <a:rPr lang="en-US" sz="1800" b="1" i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Exploring new feedback practices to support student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75" y="931917"/>
            <a:ext cx="881405" cy="5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5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>
                <a:latin typeface="Calibri" panose="020F0502020204030204" pitchFamily="34" charset="0"/>
              </a:rPr>
              <a:t>What is Feedback?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latin typeface="Calibri" panose="020F0502020204030204" pitchFamily="34" charset="0"/>
              </a:rPr>
              <a:t>Feedback aims to reduce the gap between where the student ‘is’ and where he/she is ‘meant to be’.</a:t>
            </a:r>
          </a:p>
          <a:p>
            <a:endParaRPr lang="en-GB" sz="1800" dirty="0">
              <a:latin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</a:rPr>
              <a:t>It must be </a:t>
            </a:r>
            <a:r>
              <a:rPr lang="en-GB" sz="1800" b="1" dirty="0">
                <a:latin typeface="Calibri" panose="020F0502020204030204" pitchFamily="34" charset="0"/>
              </a:rPr>
              <a:t>actionable</a:t>
            </a:r>
            <a:r>
              <a:rPr lang="en-GB" sz="1800" dirty="0">
                <a:latin typeface="Calibri" panose="020F0502020204030204" pitchFamily="34" charset="0"/>
              </a:rPr>
              <a:t>, a recipe for future action.</a:t>
            </a:r>
          </a:p>
          <a:p>
            <a:endParaRPr lang="en-GB" sz="1800" dirty="0">
              <a:latin typeface="Calibri" panose="020F0502020204030204" pitchFamily="34" charset="0"/>
            </a:endParaRPr>
          </a:p>
          <a:p>
            <a:r>
              <a:rPr lang="en-GB" sz="1800" b="1" dirty="0">
                <a:latin typeface="Calibri" panose="020F0502020204030204" pitchFamily="34" charset="0"/>
              </a:rPr>
              <a:t>Three</a:t>
            </a:r>
            <a:r>
              <a:rPr lang="en-GB" sz="1800" dirty="0">
                <a:latin typeface="Calibri" panose="020F0502020204030204" pitchFamily="34" charset="0"/>
              </a:rPr>
              <a:t> questions should drive feedback:</a:t>
            </a:r>
          </a:p>
          <a:p>
            <a:pPr lvl="1"/>
            <a:r>
              <a:rPr lang="en-GB" sz="1650" dirty="0">
                <a:latin typeface="Calibri" panose="020F0502020204030204" pitchFamily="34" charset="0"/>
              </a:rPr>
              <a:t>What am I trying to achieve?</a:t>
            </a:r>
          </a:p>
          <a:p>
            <a:pPr lvl="1"/>
            <a:r>
              <a:rPr lang="en-GB" sz="1650" dirty="0">
                <a:latin typeface="Calibri" panose="020F0502020204030204" pitchFamily="34" charset="0"/>
              </a:rPr>
              <a:t>How much progress have I made so far?</a:t>
            </a:r>
          </a:p>
          <a:p>
            <a:pPr lvl="1"/>
            <a:r>
              <a:rPr lang="en-GB" sz="1650" dirty="0">
                <a:latin typeface="Calibri" panose="020F0502020204030204" pitchFamily="34" charset="0"/>
              </a:rPr>
              <a:t>What should I do next?</a:t>
            </a:r>
          </a:p>
        </p:txBody>
      </p:sp>
    </p:spTree>
    <p:extLst>
      <p:ext uri="{BB962C8B-B14F-4D97-AF65-F5344CB8AC3E}">
        <p14:creationId xmlns:p14="http://schemas.microsoft.com/office/powerpoint/2010/main" val="49555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Weakness in my own feedback </a:t>
            </a:r>
            <a:r>
              <a:rPr lang="en-US" sz="15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(own practice, interview with students, questionnaire, post-it student evaluations)</a:t>
            </a:r>
            <a:endParaRPr lang="en-US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573242"/>
            <a:ext cx="6447501" cy="29105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Lengthy and illegible comments that students don’t read!</a:t>
            </a:r>
          </a:p>
          <a:p>
            <a:r>
              <a:rPr lang="en-US" dirty="0"/>
              <a:t>Whole class feedback – huge amount of teaching time giving whole class feedback (least effective).</a:t>
            </a:r>
          </a:p>
          <a:p>
            <a:r>
              <a:rPr lang="en-US" dirty="0"/>
              <a:t>Giving students the answer (scribbled comment in margin, rather than supporting pupil to make improvement).</a:t>
            </a:r>
          </a:p>
          <a:p>
            <a:r>
              <a:rPr lang="en-US" dirty="0"/>
              <a:t>Writing same comment - add more detail, expand response.</a:t>
            </a:r>
          </a:p>
          <a:p>
            <a:r>
              <a:rPr lang="en-US" dirty="0"/>
              <a:t>The dreaded red pen!</a:t>
            </a:r>
          </a:p>
          <a:p>
            <a:r>
              <a:rPr lang="en-US" dirty="0"/>
              <a:t>Not giving students the opportunity to make use of feedback in class.</a:t>
            </a:r>
          </a:p>
          <a:p>
            <a:r>
              <a:rPr lang="en-US" dirty="0"/>
              <a:t>Giving marks and comments (research suggests students only look at marks).</a:t>
            </a:r>
          </a:p>
          <a:p>
            <a:r>
              <a:rPr lang="en-US" dirty="0" err="1"/>
              <a:t>Recognising</a:t>
            </a:r>
            <a:r>
              <a:rPr lang="en-US" dirty="0"/>
              <a:t> that marks can lead to complacency or despair.</a:t>
            </a:r>
          </a:p>
          <a:p>
            <a:r>
              <a:rPr lang="en-US" dirty="0"/>
              <a:t>Acknowledging that ‘Good Effort’ doesn’t constitute feedback!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3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91333"/>
            <a:ext cx="6447501" cy="990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Feedback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235318"/>
            <a:ext cx="6447501" cy="2910580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Takeaway menu</a:t>
            </a:r>
          </a:p>
          <a:p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No marks feedback</a:t>
            </a:r>
          </a:p>
          <a:p>
            <a:r>
              <a:rPr lang="en-US" sz="2100" dirty="0" err="1">
                <a:latin typeface="Calibri" charset="0"/>
                <a:ea typeface="Calibri" charset="0"/>
                <a:cs typeface="Calibri" charset="0"/>
              </a:rPr>
              <a:t>Plickers</a:t>
            </a:r>
            <a:endParaRPr lang="en-US" sz="21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Using feedback</a:t>
            </a:r>
          </a:p>
          <a:p>
            <a:endParaRPr lang="en-US" sz="21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5427" y="4279037"/>
            <a:ext cx="5357225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Feedback shouldn’t highlight what students </a:t>
            </a:r>
            <a:r>
              <a:rPr lang="en-US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can’t do</a:t>
            </a:r>
          </a:p>
          <a:p>
            <a:pPr marL="214313" indent="-214313" defTabSz="3429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Demonstrate the impact of feedback – intelligence, talent and ability can </a:t>
            </a:r>
            <a:r>
              <a:rPr lang="en-US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29" y="1004401"/>
            <a:ext cx="881405" cy="573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35" y="1932698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32398"/>
      </p:ext>
    </p:extLst>
  </p:cSld>
  <p:clrMapOvr>
    <a:masterClrMapping/>
  </p:clrMapOvr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_Presentation template.potx" id="{81271D40-A6EB-B744-B64B-F7ACF48CA9C1}" vid="{E9A23B79-2DAD-D64C-9ED2-9DC65A47CCEE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8.xml><?xml version="1.0" encoding="utf-8"?>
<a:theme xmlns:a="http://schemas.openxmlformats.org/drawingml/2006/main" name="Solstic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E07C38512818468275603CD5E61BA0" ma:contentTypeVersion="0" ma:contentTypeDescription="Create a new document." ma:contentTypeScope="" ma:versionID="bffdf6d8b42402b1618094c717ddf4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7ACEBA-99EE-4B9A-99FE-F9695B41FA9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9AB7AB-D87E-4CE6-8813-9B5D560C3A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C14F33-A9A2-48F1-A0A9-DB146E88F9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5003</TotalTime>
  <Words>1479</Words>
  <Application>Microsoft Office PowerPoint</Application>
  <PresentationFormat>On-screen Show (4:3)</PresentationFormat>
  <Paragraphs>209</Paragraphs>
  <Slides>36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Arial</vt:lpstr>
      <vt:lpstr>Bradley Hand ITC</vt:lpstr>
      <vt:lpstr>Calibri</vt:lpstr>
      <vt:lpstr>Calibri Light</vt:lpstr>
      <vt:lpstr>Gill Sans</vt:lpstr>
      <vt:lpstr>Gill Sans MT</vt:lpstr>
      <vt:lpstr>Lucida Calligraphy</vt:lpstr>
      <vt:lpstr>Times New Roman</vt:lpstr>
      <vt:lpstr>Trebuchet MS</vt:lpstr>
      <vt:lpstr>Verdana</vt:lpstr>
      <vt:lpstr>Wingdings 2</vt:lpstr>
      <vt:lpstr>Wingdings 3</vt:lpstr>
      <vt:lpstr>1_Office Theme</vt:lpstr>
      <vt:lpstr>2_Office Theme</vt:lpstr>
      <vt:lpstr>4_Office Theme</vt:lpstr>
      <vt:lpstr>3_Office Theme</vt:lpstr>
      <vt:lpstr>5_Office Theme</vt:lpstr>
      <vt:lpstr>Office Theme</vt:lpstr>
      <vt:lpstr>Facet</vt:lpstr>
      <vt:lpstr>Solstice</vt:lpstr>
      <vt:lpstr>PowerPoint Presentation</vt:lpstr>
      <vt:lpstr>PowerPoint Presentation</vt:lpstr>
      <vt:lpstr>PowerPoint Presentation</vt:lpstr>
      <vt:lpstr>Feedback: Practical Strategies</vt:lpstr>
      <vt:lpstr>Feedback Strategies</vt:lpstr>
      <vt:lpstr>Less teaching + more feedback = better learning</vt:lpstr>
      <vt:lpstr>What is Feedback? </vt:lpstr>
      <vt:lpstr>Weakness in my own feedback (own practice, interview with students, questionnaire, post-it student evaluations)</vt:lpstr>
      <vt:lpstr>Feedback strategies</vt:lpstr>
      <vt:lpstr>Takeaway menu</vt:lpstr>
      <vt:lpstr>No Marks</vt:lpstr>
      <vt:lpstr>No Marks</vt:lpstr>
      <vt:lpstr>No Marks</vt:lpstr>
      <vt:lpstr>Plickers</vt:lpstr>
      <vt:lpstr>Plickers</vt:lpstr>
      <vt:lpstr>Encouraging students to make use of feedback</vt:lpstr>
      <vt:lpstr>Dish the DIRT…give students the opportunity to make use of feedback</vt:lpstr>
      <vt:lpstr>Other ideas..</vt:lpstr>
      <vt:lpstr>Top Tips for Feedback</vt:lpstr>
      <vt:lpstr>Before you go…</vt:lpstr>
      <vt:lpstr>Before you go…</vt:lpstr>
      <vt:lpstr>West Linton Primary School</vt:lpstr>
      <vt:lpstr>What do our ‘dollops’ look like in a typical lesson?</vt:lpstr>
      <vt:lpstr>Make the learning visible…</vt:lpstr>
      <vt:lpstr>During the lesson…</vt:lpstr>
      <vt:lpstr>During the lesson contd,…</vt:lpstr>
      <vt:lpstr>Feedback which works for us..…</vt:lpstr>
      <vt:lpstr>Self Assessment</vt:lpstr>
      <vt:lpstr>Peer Assessment</vt:lpstr>
      <vt:lpstr>Success Criteria</vt:lpstr>
      <vt:lpstr>Oral Feedback</vt:lpstr>
      <vt:lpstr>Written feedback</vt:lpstr>
      <vt:lpstr>Learning Conversations</vt:lpstr>
      <vt:lpstr>Personal Learning Plans</vt:lpstr>
      <vt:lpstr>And finally, here’s what our pupils say…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Heriot-Watt University</dc:creator>
  <cp:keywords>Has HE got all the answers?</cp:keywords>
  <cp:lastModifiedBy>Oonagh Holland</cp:lastModifiedBy>
  <cp:revision>227</cp:revision>
  <cp:lastPrinted>2018-03-20T10:38:40Z</cp:lastPrinted>
  <dcterms:created xsi:type="dcterms:W3CDTF">2016-02-11T16:23:53Z</dcterms:created>
  <dcterms:modified xsi:type="dcterms:W3CDTF">2018-06-26T11:24:08Z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0x0101006EE07C38512818468275603CD5E61BA0</vt:lpwstr>
  </property>
</Properties>
</file>