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383" r:id="rId2"/>
    <p:sldId id="466" r:id="rId3"/>
    <p:sldId id="477" r:id="rId4"/>
    <p:sldId id="484" r:id="rId5"/>
    <p:sldId id="485" r:id="rId6"/>
    <p:sldId id="497" r:id="rId7"/>
    <p:sldId id="495" r:id="rId8"/>
    <p:sldId id="488" r:id="rId9"/>
    <p:sldId id="479" r:id="rId10"/>
    <p:sldId id="492" r:id="rId11"/>
    <p:sldId id="493" r:id="rId12"/>
    <p:sldId id="435" r:id="rId13"/>
  </p:sldIdLst>
  <p:sldSz cx="9144000" cy="6858000" type="screen4x3"/>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A4ED0"/>
    <a:srgbClr val="66FF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96" autoAdjust="0"/>
  </p:normalViewPr>
  <p:slideViewPr>
    <p:cSldViewPr snapToGrid="0">
      <p:cViewPr varScale="1">
        <p:scale>
          <a:sx n="101" d="100"/>
          <a:sy n="101" d="100"/>
        </p:scale>
        <p:origin x="21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51639" cy="49839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7147" y="1"/>
            <a:ext cx="2951639" cy="498395"/>
          </a:xfrm>
          <a:prstGeom prst="rect">
            <a:avLst/>
          </a:prstGeom>
        </p:spPr>
        <p:txBody>
          <a:bodyPr vert="horz" lIns="91440" tIns="45720" rIns="91440" bIns="45720" rtlCol="0"/>
          <a:lstStyle>
            <a:lvl1pPr algn="r">
              <a:defRPr sz="1200"/>
            </a:lvl1pPr>
          </a:lstStyle>
          <a:p>
            <a:fld id="{EC4990BB-C505-4283-8341-7E43E76AD338}" type="datetimeFigureOut">
              <a:rPr lang="en-GB" smtClean="0"/>
              <a:t>26/06/2018</a:t>
            </a:fld>
            <a:endParaRPr lang="en-GB"/>
          </a:p>
        </p:txBody>
      </p:sp>
      <p:sp>
        <p:nvSpPr>
          <p:cNvPr id="4" name="Footer Placeholder 3"/>
          <p:cNvSpPr>
            <a:spLocks noGrp="1"/>
          </p:cNvSpPr>
          <p:nvPr>
            <p:ph type="ftr" sz="quarter" idx="2"/>
          </p:nvPr>
        </p:nvSpPr>
        <p:spPr>
          <a:xfrm>
            <a:off x="0" y="9444118"/>
            <a:ext cx="2951639" cy="49839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7147" y="9444118"/>
            <a:ext cx="2951639" cy="498395"/>
          </a:xfrm>
          <a:prstGeom prst="rect">
            <a:avLst/>
          </a:prstGeom>
        </p:spPr>
        <p:txBody>
          <a:bodyPr vert="horz" lIns="91440" tIns="45720" rIns="91440" bIns="45720" rtlCol="0" anchor="b"/>
          <a:lstStyle>
            <a:lvl1pPr algn="r">
              <a:defRPr sz="1200"/>
            </a:lvl1pPr>
          </a:lstStyle>
          <a:p>
            <a:fld id="{03021306-70DB-4E23-A09F-54AF686BE5C3}" type="slidenum">
              <a:rPr lang="en-GB" smtClean="0"/>
              <a:t>‹#›</a:t>
            </a:fld>
            <a:endParaRPr lang="en-GB"/>
          </a:p>
        </p:txBody>
      </p:sp>
    </p:spTree>
    <p:extLst>
      <p:ext uri="{BB962C8B-B14F-4D97-AF65-F5344CB8AC3E}">
        <p14:creationId xmlns:p14="http://schemas.microsoft.com/office/powerpoint/2010/main" val="1612876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7" y="0"/>
            <a:ext cx="2951163" cy="498852"/>
          </a:xfrm>
          <a:prstGeom prst="rect">
            <a:avLst/>
          </a:prstGeom>
        </p:spPr>
        <p:txBody>
          <a:bodyPr vert="horz" lIns="91440" tIns="45720" rIns="91440" bIns="45720" rtlCol="0"/>
          <a:lstStyle>
            <a:lvl1pPr algn="r">
              <a:defRPr sz="1200"/>
            </a:lvl1pPr>
          </a:lstStyle>
          <a:p>
            <a:fld id="{C6084300-447A-4BD0-A8E9-1044163EC9F4}" type="datetimeFigureOut">
              <a:rPr lang="en-GB" smtClean="0"/>
              <a:t>26/06/2018</a:t>
            </a:fld>
            <a:endParaRPr lang="en-GB"/>
          </a:p>
        </p:txBody>
      </p:sp>
      <p:sp>
        <p:nvSpPr>
          <p:cNvPr id="4" name="Slide Image Placeholder 3"/>
          <p:cNvSpPr>
            <a:spLocks noGrp="1" noRot="1" noChangeAspect="1"/>
          </p:cNvSpPr>
          <p:nvPr>
            <p:ph type="sldImg" idx="2"/>
          </p:nvPr>
        </p:nvSpPr>
        <p:spPr>
          <a:xfrm>
            <a:off x="1168400" y="1243013"/>
            <a:ext cx="4473575"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3"/>
            <a:ext cx="2951163" cy="49885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7" y="9443663"/>
            <a:ext cx="2951163" cy="498851"/>
          </a:xfrm>
          <a:prstGeom prst="rect">
            <a:avLst/>
          </a:prstGeom>
        </p:spPr>
        <p:txBody>
          <a:bodyPr vert="horz" lIns="91440" tIns="45720" rIns="91440" bIns="45720" rtlCol="0" anchor="b"/>
          <a:lstStyle>
            <a:lvl1pPr algn="r">
              <a:defRPr sz="1200"/>
            </a:lvl1pPr>
          </a:lstStyle>
          <a:p>
            <a:fld id="{AF09610F-C6C6-416B-901B-490AA476D532}" type="slidenum">
              <a:rPr lang="en-GB" smtClean="0"/>
              <a:t>‹#›</a:t>
            </a:fld>
            <a:endParaRPr lang="en-GB"/>
          </a:p>
        </p:txBody>
      </p:sp>
    </p:spTree>
    <p:extLst>
      <p:ext uri="{BB962C8B-B14F-4D97-AF65-F5344CB8AC3E}">
        <p14:creationId xmlns:p14="http://schemas.microsoft.com/office/powerpoint/2010/main" val="3603978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1</a:t>
            </a:fld>
            <a:endParaRPr lang="en-GB"/>
          </a:p>
        </p:txBody>
      </p:sp>
    </p:spTree>
    <p:extLst>
      <p:ext uri="{BB962C8B-B14F-4D97-AF65-F5344CB8AC3E}">
        <p14:creationId xmlns:p14="http://schemas.microsoft.com/office/powerpoint/2010/main" val="1568424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2</a:t>
            </a:fld>
            <a:endParaRPr lang="en-GB"/>
          </a:p>
        </p:txBody>
      </p:sp>
    </p:spTree>
    <p:extLst>
      <p:ext uri="{BB962C8B-B14F-4D97-AF65-F5344CB8AC3E}">
        <p14:creationId xmlns:p14="http://schemas.microsoft.com/office/powerpoint/2010/main" val="724158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have increasingly noticed that the</a:t>
            </a:r>
            <a:r>
              <a:rPr lang="en-GB" baseline="0" dirty="0"/>
              <a:t> different approaches and modes of data collection we use are coming up with the same messages.</a:t>
            </a:r>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3</a:t>
            </a:fld>
            <a:endParaRPr lang="en-GB"/>
          </a:p>
        </p:txBody>
      </p:sp>
    </p:spTree>
    <p:extLst>
      <p:ext uri="{BB962C8B-B14F-4D97-AF65-F5344CB8AC3E}">
        <p14:creationId xmlns:p14="http://schemas.microsoft.com/office/powerpoint/2010/main" val="4165016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Although</a:t>
            </a:r>
            <a:r>
              <a:rPr lang="en-GB" baseline="0" dirty="0"/>
              <a:t> we are harsh on ourselves – all our schools cluster on the top right. </a:t>
            </a:r>
          </a:p>
          <a:p>
            <a:r>
              <a:rPr lang="en-GB" baseline="0" dirty="0"/>
              <a:t>We see our </a:t>
            </a:r>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4</a:t>
            </a:fld>
            <a:endParaRPr lang="en-GB"/>
          </a:p>
        </p:txBody>
      </p:sp>
    </p:spTree>
    <p:extLst>
      <p:ext uri="{BB962C8B-B14F-4D97-AF65-F5344CB8AC3E}">
        <p14:creationId xmlns:p14="http://schemas.microsoft.com/office/powerpoint/2010/main" val="939093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6</a:t>
            </a:fld>
            <a:endParaRPr lang="en-GB"/>
          </a:p>
        </p:txBody>
      </p:sp>
    </p:spTree>
    <p:extLst>
      <p:ext uri="{BB962C8B-B14F-4D97-AF65-F5344CB8AC3E}">
        <p14:creationId xmlns:p14="http://schemas.microsoft.com/office/powerpoint/2010/main" val="1859170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looked at the broader</a:t>
            </a:r>
            <a:r>
              <a:rPr lang="en-GB" baseline="0" dirty="0"/>
              <a:t> themes from NSS which does not dig down to course level, we can build up a greater picture of specific course level issues or innovations but looking at the course evaluation data and other datasets such as the student union’s teaching award nominations which show the very best of what is happening at Edinburgh.</a:t>
            </a:r>
            <a:endParaRPr lang="en-GB" dirty="0"/>
          </a:p>
        </p:txBody>
      </p:sp>
      <p:sp>
        <p:nvSpPr>
          <p:cNvPr id="4" name="Slide Number Placeholder 3"/>
          <p:cNvSpPr>
            <a:spLocks noGrp="1"/>
          </p:cNvSpPr>
          <p:nvPr>
            <p:ph type="sldNum" sz="quarter" idx="10"/>
          </p:nvPr>
        </p:nvSpPr>
        <p:spPr/>
        <p:txBody>
          <a:bodyPr/>
          <a:lstStyle/>
          <a:p>
            <a:fld id="{AF09610F-C6C6-416B-901B-490AA476D532}" type="slidenum">
              <a:rPr lang="en-GB" smtClean="0"/>
              <a:t>8</a:t>
            </a:fld>
            <a:endParaRPr lang="en-GB"/>
          </a:p>
        </p:txBody>
      </p:sp>
    </p:spTree>
    <p:extLst>
      <p:ext uri="{BB962C8B-B14F-4D97-AF65-F5344CB8AC3E}">
        <p14:creationId xmlns:p14="http://schemas.microsoft.com/office/powerpoint/2010/main" val="2741914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B6C86FD-8E4B-4949-A8BF-8A06CB22AF88}"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3419027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6C86FD-8E4B-4949-A8BF-8A06CB22AF88}"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4008650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6C86FD-8E4B-4949-A8BF-8A06CB22AF88}"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2269750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6C86FD-8E4B-4949-A8BF-8A06CB22AF88}"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243160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6C86FD-8E4B-4949-A8BF-8A06CB22AF88}" type="datetimeFigureOut">
              <a:rPr lang="en-GB" smtClean="0"/>
              <a:t>26/06/2018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222141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B6C86FD-8E4B-4949-A8BF-8A06CB22AF88}"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1098783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6C86FD-8E4B-4949-A8BF-8A06CB22AF88}" type="datetimeFigureOut">
              <a:rPr lang="en-GB" smtClean="0"/>
              <a:t>26/06/2018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340065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6C86FD-8E4B-4949-A8BF-8A06CB22AF88}" type="datetimeFigureOut">
              <a:rPr lang="en-GB" smtClean="0"/>
              <a:t>26/06/2018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3413735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6C86FD-8E4B-4949-A8BF-8A06CB22AF88}" type="datetimeFigureOut">
              <a:rPr lang="en-GB" smtClean="0"/>
              <a:t>26/06/2018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3284192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6C86FD-8E4B-4949-A8BF-8A06CB22AF88}"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46725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6C86FD-8E4B-4949-A8BF-8A06CB22AF88}" type="datetimeFigureOut">
              <a:rPr lang="en-GB" smtClean="0"/>
              <a:t>26/06/2018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DCDA71-56E2-410D-8C70-BD9B1707439E}" type="slidenum">
              <a:rPr lang="en-GB" smtClean="0"/>
              <a:t>‹#›</a:t>
            </a:fld>
            <a:endParaRPr lang="en-GB"/>
          </a:p>
        </p:txBody>
      </p:sp>
    </p:spTree>
    <p:extLst>
      <p:ext uri="{BB962C8B-B14F-4D97-AF65-F5344CB8AC3E}">
        <p14:creationId xmlns:p14="http://schemas.microsoft.com/office/powerpoint/2010/main" val="361551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C86FD-8E4B-4949-A8BF-8A06CB22AF88}" type="datetimeFigureOut">
              <a:rPr lang="en-GB" smtClean="0"/>
              <a:t>26/06/2018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CDA71-56E2-410D-8C70-BD9B1707439E}" type="slidenum">
              <a:rPr lang="en-GB" smtClean="0"/>
              <a:t>‹#›</a:t>
            </a:fld>
            <a:endParaRPr lang="en-GB"/>
          </a:p>
        </p:txBody>
      </p:sp>
    </p:spTree>
    <p:extLst>
      <p:ext uri="{BB962C8B-B14F-4D97-AF65-F5344CB8AC3E}">
        <p14:creationId xmlns:p14="http://schemas.microsoft.com/office/powerpoint/2010/main" val="353419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0153" y="3398520"/>
            <a:ext cx="6858000" cy="1790700"/>
          </a:xfrm>
        </p:spPr>
        <p:txBody>
          <a:bodyPr>
            <a:noAutofit/>
          </a:bodyPr>
          <a:lstStyle/>
          <a:p>
            <a:br>
              <a:rPr lang="en-GB" sz="4000" dirty="0"/>
            </a:br>
            <a:br>
              <a:rPr lang="en-GB" sz="4000" dirty="0"/>
            </a:br>
            <a:r>
              <a:rPr lang="en-GB" sz="4000" dirty="0"/>
              <a:t>Harnessing Institutional NSS and course level data to inform changes in approaches to feedback</a:t>
            </a:r>
            <a:br>
              <a:rPr lang="en-GB" sz="4000" b="1" dirty="0"/>
            </a:br>
            <a:br>
              <a:rPr lang="en-GB" sz="4000" dirty="0"/>
            </a:br>
            <a:endParaRPr lang="en-GB" sz="4000" dirty="0"/>
          </a:p>
        </p:txBody>
      </p:sp>
      <p:sp>
        <p:nvSpPr>
          <p:cNvPr id="3" name="Subtitle 2"/>
          <p:cNvSpPr>
            <a:spLocks noGrp="1"/>
          </p:cNvSpPr>
          <p:nvPr>
            <p:ph type="subTitle" idx="1"/>
          </p:nvPr>
        </p:nvSpPr>
        <p:spPr>
          <a:xfrm>
            <a:off x="1030567" y="4568309"/>
            <a:ext cx="6858000" cy="1241822"/>
          </a:xfrm>
        </p:spPr>
        <p:txBody>
          <a:bodyPr>
            <a:normAutofit/>
          </a:bodyPr>
          <a:lstStyle/>
          <a:p>
            <a:r>
              <a:rPr lang="en-GB" dirty="0"/>
              <a:t>Susan Rhind, Neil Lent, Kirsty Hughes, Jill MacKay</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9011" y="5738098"/>
            <a:ext cx="5042916" cy="811530"/>
          </a:xfrm>
          <a:prstGeom prst="rect">
            <a:avLst/>
          </a:prstGeom>
        </p:spPr>
      </p:pic>
    </p:spTree>
    <p:extLst>
      <p:ext uri="{BB962C8B-B14F-4D97-AF65-F5344CB8AC3E}">
        <p14:creationId xmlns:p14="http://schemas.microsoft.com/office/powerpoint/2010/main" val="3676819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2022"/>
            <a:ext cx="7886700" cy="1325563"/>
          </a:xfrm>
        </p:spPr>
        <p:txBody>
          <a:bodyPr>
            <a:normAutofit/>
          </a:bodyPr>
          <a:lstStyle/>
          <a:p>
            <a:r>
              <a:rPr lang="en-GB" sz="3600" b="1" dirty="0"/>
              <a:t>From Diagnosis to Action: Local</a:t>
            </a:r>
          </a:p>
        </p:txBody>
      </p:sp>
      <p:sp>
        <p:nvSpPr>
          <p:cNvPr id="3" name="Content Placeholder 2"/>
          <p:cNvSpPr>
            <a:spLocks noGrp="1"/>
          </p:cNvSpPr>
          <p:nvPr>
            <p:ph idx="1"/>
          </p:nvPr>
        </p:nvSpPr>
        <p:spPr/>
        <p:txBody>
          <a:bodyPr>
            <a:normAutofit lnSpcReduction="10000"/>
          </a:bodyPr>
          <a:lstStyle/>
          <a:p>
            <a:r>
              <a:rPr lang="en-GB" dirty="0"/>
              <a:t>LLC – School of Literature, Language and Culture course for students on assessment and feedback literary including a feedback portfolio</a:t>
            </a:r>
          </a:p>
          <a:p>
            <a:endParaRPr lang="en-GB" dirty="0"/>
          </a:p>
          <a:p>
            <a:r>
              <a:rPr lang="en-GB" dirty="0"/>
              <a:t>Vet school – assessment literacy training; students marking work, standard setting exam questions, giving feedback</a:t>
            </a:r>
          </a:p>
          <a:p>
            <a:endParaRPr lang="en-GB" dirty="0"/>
          </a:p>
          <a:p>
            <a:r>
              <a:rPr lang="en-GB" dirty="0"/>
              <a:t>Global academy ELDER* – Programme level approach to course design and assessment.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1413" y="103982"/>
            <a:ext cx="2188274" cy="1639093"/>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90901" y="5770185"/>
            <a:ext cx="2251806" cy="978656"/>
          </a:xfrm>
          <a:prstGeom prst="rect">
            <a:avLst/>
          </a:prstGeom>
        </p:spPr>
      </p:pic>
    </p:spTree>
    <p:extLst>
      <p:ext uri="{BB962C8B-B14F-4D97-AF65-F5344CB8AC3E}">
        <p14:creationId xmlns:p14="http://schemas.microsoft.com/office/powerpoint/2010/main" val="148109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2022"/>
            <a:ext cx="7886700" cy="1325563"/>
          </a:xfrm>
        </p:spPr>
        <p:txBody>
          <a:bodyPr>
            <a:normAutofit/>
          </a:bodyPr>
          <a:lstStyle/>
          <a:p>
            <a:r>
              <a:rPr lang="en-GB" sz="3600" b="1" dirty="0"/>
              <a:t>From Diagnosis to Action: University</a:t>
            </a:r>
          </a:p>
        </p:txBody>
      </p:sp>
      <p:sp>
        <p:nvSpPr>
          <p:cNvPr id="3" name="Content Placeholder 2"/>
          <p:cNvSpPr>
            <a:spLocks noGrp="1"/>
          </p:cNvSpPr>
          <p:nvPr>
            <p:ph idx="1"/>
          </p:nvPr>
        </p:nvSpPr>
        <p:spPr>
          <a:xfrm>
            <a:off x="381000" y="1624410"/>
            <a:ext cx="7886700" cy="4351338"/>
          </a:xfrm>
        </p:spPr>
        <p:txBody>
          <a:bodyPr>
            <a:normAutofit/>
          </a:bodyPr>
          <a:lstStyle/>
          <a:p>
            <a:r>
              <a:rPr lang="en-GB" dirty="0"/>
              <a:t>Institutional level</a:t>
            </a:r>
          </a:p>
          <a:p>
            <a:pPr lvl="1"/>
            <a:r>
              <a:rPr lang="en-GB" dirty="0"/>
              <a:t>Focus on Course and Programme Design</a:t>
            </a:r>
          </a:p>
          <a:p>
            <a:pPr lvl="1"/>
            <a:r>
              <a:rPr lang="en-GB" dirty="0"/>
              <a:t>Assessment literacy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9083" y="103982"/>
            <a:ext cx="1590604" cy="1191418"/>
          </a:xfrm>
          <a:prstGeom prst="rect">
            <a:avLst/>
          </a:prstGeom>
        </p:spPr>
      </p:pic>
      <p:sp>
        <p:nvSpPr>
          <p:cNvPr id="5" name="Rectangle 4"/>
          <p:cNvSpPr/>
          <p:nvPr/>
        </p:nvSpPr>
        <p:spPr>
          <a:xfrm>
            <a:off x="266700" y="3194665"/>
            <a:ext cx="4572000" cy="3416320"/>
          </a:xfrm>
          <a:prstGeom prst="rect">
            <a:avLst/>
          </a:prstGeom>
          <a:solidFill>
            <a:srgbClr val="FFFFCC"/>
          </a:solidFill>
        </p:spPr>
        <p:txBody>
          <a:bodyPr>
            <a:spAutoFit/>
          </a:bodyPr>
          <a:lstStyle/>
          <a:p>
            <a:r>
              <a:rPr lang="en-GB" sz="2400" dirty="0"/>
              <a:t>‘‘…. assessment (as) a central aspect of curriculum design and development that is integral to teaching and learning, rather than an afterthought”. (</a:t>
            </a:r>
            <a:r>
              <a:rPr lang="en-GB" sz="2400" dirty="0" err="1"/>
              <a:t>Medland</a:t>
            </a:r>
            <a:r>
              <a:rPr lang="en-GB" sz="2400" dirty="0"/>
              <a:t>, 2016)</a:t>
            </a:r>
          </a:p>
          <a:p>
            <a:endParaRPr lang="en-GB" sz="2400" dirty="0"/>
          </a:p>
          <a:p>
            <a:r>
              <a:rPr lang="en-GB" sz="2400" dirty="0"/>
              <a:t>“Assessment should be placed at the centre of subject and programme design” (</a:t>
            </a:r>
            <a:r>
              <a:rPr lang="en-GB" sz="2400" dirty="0" err="1"/>
              <a:t>Boud</a:t>
            </a:r>
            <a:r>
              <a:rPr lang="en-GB" sz="2400" dirty="0"/>
              <a:t>, 2010)</a:t>
            </a:r>
          </a:p>
        </p:txBody>
      </p:sp>
      <p:grpSp>
        <p:nvGrpSpPr>
          <p:cNvPr id="8" name="Group 7"/>
          <p:cNvGrpSpPr/>
          <p:nvPr/>
        </p:nvGrpSpPr>
        <p:grpSpPr>
          <a:xfrm>
            <a:off x="5276325" y="3502431"/>
            <a:ext cx="2991375" cy="2559508"/>
            <a:chOff x="5843395" y="2986883"/>
            <a:chExt cx="2991375" cy="2559508"/>
          </a:xfrm>
        </p:grpSpPr>
        <p:sp>
          <p:nvSpPr>
            <p:cNvPr id="6" name="Oval 5"/>
            <p:cNvSpPr/>
            <p:nvPr/>
          </p:nvSpPr>
          <p:spPr>
            <a:xfrm>
              <a:off x="5843395" y="2986883"/>
              <a:ext cx="2991375" cy="2559508"/>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Programme and course design</a:t>
              </a:r>
            </a:p>
          </p:txBody>
        </p:sp>
        <p:sp>
          <p:nvSpPr>
            <p:cNvPr id="7" name="Oval 6"/>
            <p:cNvSpPr/>
            <p:nvPr/>
          </p:nvSpPr>
          <p:spPr>
            <a:xfrm>
              <a:off x="6545530" y="4604334"/>
              <a:ext cx="1619601" cy="942057"/>
            </a:xfrm>
            <a:prstGeom prst="ellipse">
              <a:avLst/>
            </a:prstGeom>
            <a:solidFill>
              <a:srgbClr val="CC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Assessment and Feedback</a:t>
              </a:r>
            </a:p>
          </p:txBody>
        </p:sp>
      </p:grpSp>
    </p:spTree>
    <p:extLst>
      <p:ext uri="{BB962C8B-B14F-4D97-AF65-F5344CB8AC3E}">
        <p14:creationId xmlns:p14="http://schemas.microsoft.com/office/powerpoint/2010/main" val="1176985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958" y="1826027"/>
            <a:ext cx="2955748" cy="4197927"/>
          </a:xfrm>
          <a:prstGeom prst="rect">
            <a:avLst/>
          </a:prstGeom>
        </p:spPr>
      </p:pic>
      <p:sp>
        <p:nvSpPr>
          <p:cNvPr id="5" name="Rectangle 4"/>
          <p:cNvSpPr/>
          <p:nvPr/>
        </p:nvSpPr>
        <p:spPr>
          <a:xfrm>
            <a:off x="417346" y="1323976"/>
            <a:ext cx="3106903" cy="4699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26052" y="6218468"/>
            <a:ext cx="2181046" cy="369332"/>
          </a:xfrm>
          <a:prstGeom prst="rect">
            <a:avLst/>
          </a:prstGeom>
          <a:noFill/>
        </p:spPr>
        <p:txBody>
          <a:bodyPr wrap="none" rtlCol="0">
            <a:spAutoFit/>
          </a:bodyPr>
          <a:lstStyle/>
          <a:p>
            <a:r>
              <a:rPr lang="en-GB" dirty="0"/>
              <a:t>http://bit.ly/2Bi5Swd</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3312" y="1323976"/>
            <a:ext cx="5400675" cy="2659174"/>
          </a:xfrm>
          <a:prstGeom prst="rect">
            <a:avLst/>
          </a:prstGeom>
        </p:spPr>
      </p:pic>
      <p:sp>
        <p:nvSpPr>
          <p:cNvPr id="8" name="Rectangle 7"/>
          <p:cNvSpPr/>
          <p:nvPr/>
        </p:nvSpPr>
        <p:spPr>
          <a:xfrm>
            <a:off x="4447199" y="5479804"/>
            <a:ext cx="3392853"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Thank you!</a:t>
            </a:r>
          </a:p>
        </p:txBody>
      </p:sp>
    </p:spTree>
    <p:extLst>
      <p:ext uri="{BB962C8B-B14F-4D97-AF65-F5344CB8AC3E}">
        <p14:creationId xmlns:p14="http://schemas.microsoft.com/office/powerpoint/2010/main" val="376488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100261" y="4848225"/>
            <a:ext cx="8945001" cy="1685925"/>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5"/>
          <p:cNvSpPr>
            <a:spLocks noGrp="1"/>
          </p:cNvSpPr>
          <p:nvPr>
            <p:ph type="title"/>
          </p:nvPr>
        </p:nvSpPr>
        <p:spPr>
          <a:xfrm>
            <a:off x="100261" y="-162420"/>
            <a:ext cx="7886700" cy="1325563"/>
          </a:xfrm>
        </p:spPr>
        <p:txBody>
          <a:bodyPr>
            <a:normAutofit/>
          </a:bodyPr>
          <a:lstStyle/>
          <a:p>
            <a:r>
              <a:rPr lang="en-GB" sz="4000" dirty="0"/>
              <a:t>Introductions and Context</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7150" y="5398"/>
            <a:ext cx="1368112" cy="2051010"/>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9055" y="936979"/>
            <a:ext cx="2216025" cy="3158188"/>
          </a:xfrm>
          <a:prstGeom prst="rect">
            <a:avLst/>
          </a:prstGeom>
        </p:spPr>
      </p:pic>
      <p:sp>
        <p:nvSpPr>
          <p:cNvPr id="2" name="TextBox 1"/>
          <p:cNvSpPr txBox="1"/>
          <p:nvPr/>
        </p:nvSpPr>
        <p:spPr>
          <a:xfrm>
            <a:off x="365317" y="2617839"/>
            <a:ext cx="2771775" cy="1477328"/>
          </a:xfrm>
          <a:prstGeom prst="rect">
            <a:avLst/>
          </a:prstGeom>
          <a:noFill/>
          <a:ln>
            <a:solidFill>
              <a:schemeClr val="accent1"/>
            </a:solidFill>
          </a:ln>
        </p:spPr>
        <p:txBody>
          <a:bodyPr wrap="square" rtlCol="0">
            <a:spAutoFit/>
          </a:bodyPr>
          <a:lstStyle/>
          <a:p>
            <a:r>
              <a:rPr lang="en-GB" dirty="0"/>
              <a:t>Senior Vice Principal</a:t>
            </a:r>
          </a:p>
          <a:p>
            <a:r>
              <a:rPr lang="en-GB" dirty="0"/>
              <a:t>(Responsibility for student experience, learning and teaching across the University)</a:t>
            </a:r>
          </a:p>
        </p:txBody>
      </p:sp>
      <p:grpSp>
        <p:nvGrpSpPr>
          <p:cNvPr id="24" name="Group 23"/>
          <p:cNvGrpSpPr/>
          <p:nvPr/>
        </p:nvGrpSpPr>
        <p:grpSpPr>
          <a:xfrm>
            <a:off x="750920" y="4184367"/>
            <a:ext cx="1986742" cy="2181965"/>
            <a:chOff x="750920" y="4184367"/>
            <a:chExt cx="1986742" cy="2181965"/>
          </a:xfrm>
        </p:grpSpPr>
        <p:sp>
          <p:nvSpPr>
            <p:cNvPr id="3" name="Oval 2"/>
            <p:cNvSpPr/>
            <p:nvPr/>
          </p:nvSpPr>
          <p:spPr>
            <a:xfrm>
              <a:off x="750920" y="4969794"/>
              <a:ext cx="1986742" cy="1396538"/>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AP Assessment and Feedback (SMR)</a:t>
              </a:r>
            </a:p>
          </p:txBody>
        </p:sp>
        <p:sp>
          <p:nvSpPr>
            <p:cNvPr id="7" name="Up Arrow 6"/>
            <p:cNvSpPr/>
            <p:nvPr/>
          </p:nvSpPr>
          <p:spPr>
            <a:xfrm>
              <a:off x="1611276" y="4184367"/>
              <a:ext cx="279858" cy="541638"/>
            </a:xfrm>
            <a:prstGeom prs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 name="Group 3"/>
          <p:cNvGrpSpPr/>
          <p:nvPr/>
        </p:nvGrpSpPr>
        <p:grpSpPr>
          <a:xfrm>
            <a:off x="6342153" y="2649620"/>
            <a:ext cx="2130583" cy="2004831"/>
            <a:chOff x="6342153" y="2649620"/>
            <a:chExt cx="2130583" cy="2004831"/>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58610" y="3747141"/>
              <a:ext cx="1603793" cy="907310"/>
            </a:xfrm>
            <a:prstGeom prst="rect">
              <a:avLst/>
            </a:prstGeom>
          </p:spPr>
        </p:pic>
        <p:sp>
          <p:nvSpPr>
            <p:cNvPr id="15" name="TextBox 14"/>
            <p:cNvSpPr txBox="1"/>
            <p:nvPr/>
          </p:nvSpPr>
          <p:spPr>
            <a:xfrm>
              <a:off x="6342153" y="2649620"/>
              <a:ext cx="2130583" cy="646331"/>
            </a:xfrm>
            <a:prstGeom prst="rect">
              <a:avLst/>
            </a:prstGeom>
            <a:noFill/>
            <a:ln>
              <a:solidFill>
                <a:schemeClr val="accent1"/>
              </a:solidFill>
            </a:ln>
          </p:spPr>
          <p:txBody>
            <a:bodyPr wrap="none" rtlCol="0">
              <a:spAutoFit/>
            </a:bodyPr>
            <a:lstStyle/>
            <a:p>
              <a:r>
                <a:rPr lang="en-GB" dirty="0"/>
                <a:t>Deputy secretary </a:t>
              </a:r>
            </a:p>
            <a:p>
              <a:r>
                <a:rPr lang="en-GB" dirty="0"/>
                <a:t>(student experience)</a:t>
              </a:r>
            </a:p>
          </p:txBody>
        </p:sp>
        <p:sp>
          <p:nvSpPr>
            <p:cNvPr id="16" name="Up Arrow 15"/>
            <p:cNvSpPr/>
            <p:nvPr/>
          </p:nvSpPr>
          <p:spPr>
            <a:xfrm>
              <a:off x="7172123" y="3331507"/>
              <a:ext cx="279858" cy="541638"/>
            </a:xfrm>
            <a:prstGeom prs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9" name="Group 8"/>
          <p:cNvGrpSpPr/>
          <p:nvPr/>
        </p:nvGrpSpPr>
        <p:grpSpPr>
          <a:xfrm>
            <a:off x="6214903" y="4495250"/>
            <a:ext cx="2340806" cy="1640370"/>
            <a:chOff x="6214903" y="4495250"/>
            <a:chExt cx="2340806" cy="1640370"/>
          </a:xfrm>
        </p:grpSpPr>
        <p:sp>
          <p:nvSpPr>
            <p:cNvPr id="17" name="TextBox 16"/>
            <p:cNvSpPr txBox="1"/>
            <p:nvPr/>
          </p:nvSpPr>
          <p:spPr>
            <a:xfrm>
              <a:off x="6214903" y="5212290"/>
              <a:ext cx="2340806" cy="923330"/>
            </a:xfrm>
            <a:prstGeom prst="rect">
              <a:avLst/>
            </a:prstGeom>
            <a:solidFill>
              <a:srgbClr val="FFFFCC"/>
            </a:solidFill>
            <a:ln>
              <a:solidFill>
                <a:schemeClr val="accent1"/>
              </a:solidFill>
            </a:ln>
          </p:spPr>
          <p:txBody>
            <a:bodyPr wrap="square" rtlCol="0">
              <a:spAutoFit/>
            </a:bodyPr>
            <a:lstStyle/>
            <a:p>
              <a:r>
                <a:rPr lang="en-GB" dirty="0"/>
                <a:t>Lecturer (University Learning and Teaching)</a:t>
              </a:r>
            </a:p>
            <a:p>
              <a:r>
                <a:rPr lang="en-GB" dirty="0"/>
                <a:t>(NL)</a:t>
              </a:r>
            </a:p>
          </p:txBody>
        </p:sp>
        <p:sp>
          <p:nvSpPr>
            <p:cNvPr id="25" name="Right Arrow 24"/>
            <p:cNvSpPr/>
            <p:nvPr/>
          </p:nvSpPr>
          <p:spPr>
            <a:xfrm rot="16200000">
              <a:off x="7188005" y="4491452"/>
              <a:ext cx="261252" cy="26884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 name="Group 7"/>
          <p:cNvGrpSpPr/>
          <p:nvPr/>
        </p:nvGrpSpPr>
        <p:grpSpPr>
          <a:xfrm>
            <a:off x="2816093" y="5350791"/>
            <a:ext cx="3308731" cy="646331"/>
            <a:chOff x="2816093" y="5350791"/>
            <a:chExt cx="3308731" cy="646331"/>
          </a:xfrm>
        </p:grpSpPr>
        <p:sp>
          <p:nvSpPr>
            <p:cNvPr id="19" name="TextBox 18"/>
            <p:cNvSpPr txBox="1"/>
            <p:nvPr/>
          </p:nvSpPr>
          <p:spPr>
            <a:xfrm>
              <a:off x="3239372" y="5350791"/>
              <a:ext cx="2340806" cy="646331"/>
            </a:xfrm>
            <a:prstGeom prst="rect">
              <a:avLst/>
            </a:prstGeom>
            <a:solidFill>
              <a:srgbClr val="FFFFCC"/>
            </a:solidFill>
            <a:ln>
              <a:solidFill>
                <a:schemeClr val="accent1"/>
              </a:solidFill>
            </a:ln>
          </p:spPr>
          <p:txBody>
            <a:bodyPr wrap="square" rtlCol="0">
              <a:spAutoFit/>
            </a:bodyPr>
            <a:lstStyle/>
            <a:p>
              <a:r>
                <a:rPr lang="en-GB" dirty="0"/>
                <a:t>Research fellows (VME): JM and KH</a:t>
              </a:r>
            </a:p>
          </p:txBody>
        </p:sp>
        <p:sp>
          <p:nvSpPr>
            <p:cNvPr id="20" name="Up Arrow 19"/>
            <p:cNvSpPr/>
            <p:nvPr/>
          </p:nvSpPr>
          <p:spPr>
            <a:xfrm rot="16200000">
              <a:off x="2836664" y="5513456"/>
              <a:ext cx="279858" cy="320999"/>
            </a:xfrm>
            <a:prstGeom prs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eft-Right Arrow 4"/>
            <p:cNvSpPr/>
            <p:nvPr/>
          </p:nvSpPr>
          <p:spPr>
            <a:xfrm>
              <a:off x="5658099" y="5534026"/>
              <a:ext cx="466725" cy="279859"/>
            </a:xfrm>
            <a:prstGeom prst="lef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134514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7422" y="45170"/>
            <a:ext cx="8174528" cy="1325563"/>
          </a:xfrm>
        </p:spPr>
        <p:txBody>
          <a:bodyPr/>
          <a:lstStyle/>
          <a:p>
            <a:r>
              <a:rPr lang="en-GB" dirty="0"/>
              <a:t>Multiple sources… same messages</a:t>
            </a:r>
          </a:p>
        </p:txBody>
      </p:sp>
      <p:sp>
        <p:nvSpPr>
          <p:cNvPr id="5" name="Oval 4"/>
          <p:cNvSpPr/>
          <p:nvPr/>
        </p:nvSpPr>
        <p:spPr>
          <a:xfrm>
            <a:off x="874590" y="2466588"/>
            <a:ext cx="1404851" cy="1014153"/>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NSS</a:t>
            </a:r>
          </a:p>
        </p:txBody>
      </p:sp>
      <p:sp>
        <p:nvSpPr>
          <p:cNvPr id="6" name="Oval 5"/>
          <p:cNvSpPr/>
          <p:nvPr/>
        </p:nvSpPr>
        <p:spPr>
          <a:xfrm>
            <a:off x="2540403" y="1228725"/>
            <a:ext cx="3126972" cy="1669923"/>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Course enhancement questionnaires (CEQ)</a:t>
            </a:r>
          </a:p>
        </p:txBody>
      </p:sp>
      <p:sp>
        <p:nvSpPr>
          <p:cNvPr id="7" name="Oval 6"/>
          <p:cNvSpPr/>
          <p:nvPr/>
        </p:nvSpPr>
        <p:spPr>
          <a:xfrm>
            <a:off x="1173653" y="4049593"/>
            <a:ext cx="1404851" cy="10141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LEAF</a:t>
            </a:r>
          </a:p>
        </p:txBody>
      </p:sp>
      <p:sp>
        <p:nvSpPr>
          <p:cNvPr id="8" name="Oval 7"/>
          <p:cNvSpPr/>
          <p:nvPr/>
        </p:nvSpPr>
        <p:spPr>
          <a:xfrm>
            <a:off x="2098962" y="5187298"/>
            <a:ext cx="3521825" cy="1609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Principals teaching Award Scheme (PTAS) projects</a:t>
            </a:r>
          </a:p>
        </p:txBody>
      </p:sp>
      <p:sp>
        <p:nvSpPr>
          <p:cNvPr id="9" name="Oval 8"/>
          <p:cNvSpPr/>
          <p:nvPr/>
        </p:nvSpPr>
        <p:spPr>
          <a:xfrm>
            <a:off x="5295753" y="3246742"/>
            <a:ext cx="3521825" cy="157038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Students association Teaching Awards data analysis</a:t>
            </a:r>
          </a:p>
        </p:txBody>
      </p:sp>
      <p:sp>
        <p:nvSpPr>
          <p:cNvPr id="2" name="Right Arrow 1"/>
          <p:cNvSpPr/>
          <p:nvPr/>
        </p:nvSpPr>
        <p:spPr>
          <a:xfrm>
            <a:off x="2647828" y="4378133"/>
            <a:ext cx="574271" cy="209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rot="1918021">
            <a:off x="2552331" y="3432839"/>
            <a:ext cx="574271" cy="209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10"/>
          <p:cNvSpPr/>
          <p:nvPr/>
        </p:nvSpPr>
        <p:spPr>
          <a:xfrm rot="5400000">
            <a:off x="3653550" y="3213908"/>
            <a:ext cx="574271" cy="209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ight Arrow 11"/>
          <p:cNvSpPr/>
          <p:nvPr/>
        </p:nvSpPr>
        <p:spPr>
          <a:xfrm rot="10800000">
            <a:off x="4431359" y="3994503"/>
            <a:ext cx="574271" cy="209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rot="16200000">
            <a:off x="3572740" y="4747987"/>
            <a:ext cx="574271" cy="209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2386" y="3642347"/>
            <a:ext cx="1126437" cy="804598"/>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96103" y="4951211"/>
            <a:ext cx="1304798" cy="1845812"/>
          </a:xfrm>
          <a:prstGeom prst="rect">
            <a:avLst/>
          </a:prstGeom>
        </p:spPr>
      </p:pic>
    </p:spTree>
    <p:extLst>
      <p:ext uri="{BB962C8B-B14F-4D97-AF65-F5344CB8AC3E}">
        <p14:creationId xmlns:p14="http://schemas.microsoft.com/office/powerpoint/2010/main" val="4093329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077" y="97196"/>
            <a:ext cx="8284748" cy="1325563"/>
          </a:xfrm>
        </p:spPr>
        <p:txBody>
          <a:bodyPr>
            <a:normAutofit/>
          </a:bodyPr>
          <a:lstStyle/>
          <a:p>
            <a:r>
              <a:rPr lang="en-GB" sz="3600" dirty="0"/>
              <a:t>Feedback and assessment  - Edinburgh</a:t>
            </a:r>
          </a:p>
        </p:txBody>
      </p:sp>
      <p:pic>
        <p:nvPicPr>
          <p:cNvPr id="10" name="Picture 9"/>
          <p:cNvPicPr>
            <a:picLocks noChangeAspect="1"/>
          </p:cNvPicPr>
          <p:nvPr/>
        </p:nvPicPr>
        <p:blipFill>
          <a:blip r:embed="rId3"/>
          <a:stretch>
            <a:fillRect/>
          </a:stretch>
        </p:blipFill>
        <p:spPr>
          <a:xfrm>
            <a:off x="1409795" y="1365096"/>
            <a:ext cx="6690169" cy="4776200"/>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3321305261"/>
              </p:ext>
            </p:extLst>
          </p:nvPr>
        </p:nvGraphicFramePr>
        <p:xfrm>
          <a:off x="222760" y="3952471"/>
          <a:ext cx="8698479" cy="2494280"/>
        </p:xfrm>
        <a:graphic>
          <a:graphicData uri="http://schemas.openxmlformats.org/drawingml/2006/table">
            <a:tbl>
              <a:tblPr firstRow="1" bandRow="1">
                <a:tableStyleId>{5C22544A-7EE6-4342-B048-85BDC9FD1C3A}</a:tableStyleId>
              </a:tblPr>
              <a:tblGrid>
                <a:gridCol w="5821595">
                  <a:extLst>
                    <a:ext uri="{9D8B030D-6E8A-4147-A177-3AD203B41FA5}">
                      <a16:colId xmlns:a16="http://schemas.microsoft.com/office/drawing/2014/main" val="2435259579"/>
                    </a:ext>
                  </a:extLst>
                </a:gridCol>
                <a:gridCol w="2876884">
                  <a:extLst>
                    <a:ext uri="{9D8B030D-6E8A-4147-A177-3AD203B41FA5}">
                      <a16:colId xmlns:a16="http://schemas.microsoft.com/office/drawing/2014/main" val="1367408952"/>
                    </a:ext>
                  </a:extLst>
                </a:gridCol>
              </a:tblGrid>
              <a:tr h="370840">
                <a:tc>
                  <a:txBody>
                    <a:bodyPr/>
                    <a:lstStyle/>
                    <a:p>
                      <a:endParaRPr lang="en-GB" dirty="0"/>
                    </a:p>
                  </a:txBody>
                  <a:tcPr/>
                </a:tc>
                <a:tc>
                  <a:txBody>
                    <a:bodyPr/>
                    <a:lstStyle/>
                    <a:p>
                      <a:r>
                        <a:rPr lang="en-GB" dirty="0"/>
                        <a:t>Correlation with Overall Satisfaction</a:t>
                      </a:r>
                    </a:p>
                  </a:txBody>
                  <a:tcPr/>
                </a:tc>
                <a:extLst>
                  <a:ext uri="{0D108BD9-81ED-4DB2-BD59-A6C34878D82A}">
                    <a16:rowId xmlns:a16="http://schemas.microsoft.com/office/drawing/2014/main" val="1285758780"/>
                  </a:ext>
                </a:extLst>
              </a:tr>
              <a:tr h="370840">
                <a:tc>
                  <a:txBody>
                    <a:bodyPr/>
                    <a:lstStyle/>
                    <a:p>
                      <a:r>
                        <a:rPr lang="en-GB" dirty="0"/>
                        <a:t>Assessment</a:t>
                      </a:r>
                      <a:r>
                        <a:rPr lang="en-GB" baseline="0" dirty="0"/>
                        <a:t> and Feedback Criteria</a:t>
                      </a:r>
                      <a:endParaRPr lang="en-GB" dirty="0"/>
                    </a:p>
                  </a:txBody>
                  <a:tcPr/>
                </a:tc>
                <a:tc>
                  <a:txBody>
                    <a:bodyPr/>
                    <a:lstStyle/>
                    <a:p>
                      <a:pPr algn="r"/>
                      <a:r>
                        <a:rPr lang="en-GB" dirty="0"/>
                        <a:t>0.63</a:t>
                      </a:r>
                    </a:p>
                  </a:txBody>
                  <a:tcPr/>
                </a:tc>
                <a:extLst>
                  <a:ext uri="{0D108BD9-81ED-4DB2-BD59-A6C34878D82A}">
                    <a16:rowId xmlns:a16="http://schemas.microsoft.com/office/drawing/2014/main" val="598983422"/>
                  </a:ext>
                </a:extLst>
              </a:tr>
              <a:tr h="370840">
                <a:tc>
                  <a:txBody>
                    <a:bodyPr/>
                    <a:lstStyle/>
                    <a:p>
                      <a:r>
                        <a:rPr lang="en-GB" dirty="0"/>
                        <a:t>8. The</a:t>
                      </a:r>
                      <a:r>
                        <a:rPr lang="en-GB" baseline="0" dirty="0"/>
                        <a:t> criteria used in marking have been clear in advance</a:t>
                      </a:r>
                      <a:endParaRPr lang="en-GB" dirty="0"/>
                    </a:p>
                  </a:txBody>
                  <a:tcPr/>
                </a:tc>
                <a:tc>
                  <a:txBody>
                    <a:bodyPr/>
                    <a:lstStyle/>
                    <a:p>
                      <a:pPr algn="r"/>
                      <a:r>
                        <a:rPr lang="en-GB" dirty="0"/>
                        <a:t>0.64</a:t>
                      </a:r>
                    </a:p>
                  </a:txBody>
                  <a:tcPr/>
                </a:tc>
                <a:extLst>
                  <a:ext uri="{0D108BD9-81ED-4DB2-BD59-A6C34878D82A}">
                    <a16:rowId xmlns:a16="http://schemas.microsoft.com/office/drawing/2014/main" val="4144874057"/>
                  </a:ext>
                </a:extLst>
              </a:tr>
              <a:tr h="370840">
                <a:tc>
                  <a:txBody>
                    <a:bodyPr/>
                    <a:lstStyle/>
                    <a:p>
                      <a:r>
                        <a:rPr lang="en-GB" dirty="0"/>
                        <a:t>9.</a:t>
                      </a:r>
                      <a:r>
                        <a:rPr lang="en-GB" baseline="0" dirty="0"/>
                        <a:t> </a:t>
                      </a:r>
                      <a:r>
                        <a:rPr lang="en-GB" dirty="0"/>
                        <a:t>Marking and assessment has been fair.</a:t>
                      </a:r>
                    </a:p>
                  </a:txBody>
                  <a:tcPr/>
                </a:tc>
                <a:tc>
                  <a:txBody>
                    <a:bodyPr/>
                    <a:lstStyle/>
                    <a:p>
                      <a:pPr algn="r"/>
                      <a:r>
                        <a:rPr lang="en-GB" dirty="0"/>
                        <a:t>0.46</a:t>
                      </a:r>
                    </a:p>
                  </a:txBody>
                  <a:tcPr/>
                </a:tc>
                <a:extLst>
                  <a:ext uri="{0D108BD9-81ED-4DB2-BD59-A6C34878D82A}">
                    <a16:rowId xmlns:a16="http://schemas.microsoft.com/office/drawing/2014/main" val="339236373"/>
                  </a:ext>
                </a:extLst>
              </a:tr>
              <a:tr h="370840">
                <a:tc>
                  <a:txBody>
                    <a:bodyPr/>
                    <a:lstStyle/>
                    <a:p>
                      <a:r>
                        <a:rPr lang="en-GB" dirty="0"/>
                        <a:t>10. Feedback on my work has been</a:t>
                      </a:r>
                      <a:r>
                        <a:rPr lang="en-GB" baseline="0" dirty="0"/>
                        <a:t> timely.</a:t>
                      </a:r>
                      <a:endParaRPr lang="en-GB" dirty="0"/>
                    </a:p>
                  </a:txBody>
                  <a:tcPr/>
                </a:tc>
                <a:tc>
                  <a:txBody>
                    <a:bodyPr/>
                    <a:lstStyle/>
                    <a:p>
                      <a:pPr algn="r"/>
                      <a:r>
                        <a:rPr lang="en-GB" dirty="0"/>
                        <a:t>0.47</a:t>
                      </a:r>
                    </a:p>
                  </a:txBody>
                  <a:tcPr/>
                </a:tc>
                <a:extLst>
                  <a:ext uri="{0D108BD9-81ED-4DB2-BD59-A6C34878D82A}">
                    <a16:rowId xmlns:a16="http://schemas.microsoft.com/office/drawing/2014/main" val="3842721337"/>
                  </a:ext>
                </a:extLst>
              </a:tr>
              <a:tr h="370840">
                <a:tc>
                  <a:txBody>
                    <a:bodyPr/>
                    <a:lstStyle/>
                    <a:p>
                      <a:r>
                        <a:rPr lang="en-GB" dirty="0"/>
                        <a:t>11. I have received helpful comments on my work. </a:t>
                      </a:r>
                    </a:p>
                  </a:txBody>
                  <a:tcPr/>
                </a:tc>
                <a:tc>
                  <a:txBody>
                    <a:bodyPr/>
                    <a:lstStyle/>
                    <a:p>
                      <a:pPr algn="r"/>
                      <a:r>
                        <a:rPr lang="en-GB" dirty="0"/>
                        <a:t>0.58</a:t>
                      </a:r>
                    </a:p>
                  </a:txBody>
                  <a:tcPr/>
                </a:tc>
                <a:extLst>
                  <a:ext uri="{0D108BD9-81ED-4DB2-BD59-A6C34878D82A}">
                    <a16:rowId xmlns:a16="http://schemas.microsoft.com/office/drawing/2014/main" val="4027677659"/>
                  </a:ext>
                </a:extLst>
              </a:tr>
            </a:tbl>
          </a:graphicData>
        </a:graphic>
      </p:graphicFrame>
      <p:sp>
        <p:nvSpPr>
          <p:cNvPr id="8" name="Rectangle 7"/>
          <p:cNvSpPr/>
          <p:nvPr/>
        </p:nvSpPr>
        <p:spPr>
          <a:xfrm>
            <a:off x="221077" y="4954384"/>
            <a:ext cx="8764981" cy="390699"/>
          </a:xfrm>
          <a:prstGeom prst="rect">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1" name="TextBox 10"/>
          <p:cNvSpPr txBox="1"/>
          <p:nvPr/>
        </p:nvSpPr>
        <p:spPr>
          <a:xfrm>
            <a:off x="81395" y="6555320"/>
            <a:ext cx="2087431" cy="261610"/>
          </a:xfrm>
          <a:prstGeom prst="rect">
            <a:avLst/>
          </a:prstGeom>
          <a:noFill/>
        </p:spPr>
        <p:txBody>
          <a:bodyPr wrap="none" rtlCol="0">
            <a:spAutoFit/>
          </a:bodyPr>
          <a:lstStyle/>
          <a:p>
            <a:r>
              <a:rPr lang="en-GB" sz="1100" dirty="0"/>
              <a:t>Data from NSS 2017, source: UoE</a:t>
            </a:r>
          </a:p>
        </p:txBody>
      </p:sp>
    </p:spTree>
    <p:extLst>
      <p:ext uri="{BB962C8B-B14F-4D97-AF65-F5344CB8AC3E}">
        <p14:creationId xmlns:p14="http://schemas.microsoft.com/office/powerpoint/2010/main" val="375713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Clear criteria in Edinburgh …</a:t>
            </a:r>
          </a:p>
        </p:txBody>
      </p:sp>
      <p:sp>
        <p:nvSpPr>
          <p:cNvPr id="3" name="TextBox 2"/>
          <p:cNvSpPr txBox="1"/>
          <p:nvPr/>
        </p:nvSpPr>
        <p:spPr>
          <a:xfrm>
            <a:off x="435378" y="1597602"/>
            <a:ext cx="8079971" cy="1477328"/>
          </a:xfrm>
          <a:prstGeom prst="rect">
            <a:avLst/>
          </a:prstGeom>
          <a:noFill/>
        </p:spPr>
        <p:txBody>
          <a:bodyPr wrap="square" rtlCol="0">
            <a:spAutoFit/>
          </a:bodyPr>
          <a:lstStyle/>
          <a:p>
            <a:r>
              <a:rPr lang="en-GB" dirty="0"/>
              <a:t>Overall, in 2017, 62% of the student body agreed that criteria used in marking was clear in advance </a:t>
            </a:r>
          </a:p>
          <a:p>
            <a:endParaRPr lang="en-GB" dirty="0"/>
          </a:p>
          <a:p>
            <a:r>
              <a:rPr lang="en-GB" dirty="0"/>
              <a:t>What does that </a:t>
            </a:r>
            <a:r>
              <a:rPr lang="en-GB" i="1" dirty="0"/>
              <a:t>mean</a:t>
            </a:r>
            <a:r>
              <a:rPr lang="en-GB" dirty="0"/>
              <a:t> . . . </a:t>
            </a:r>
          </a:p>
          <a:p>
            <a:endParaRPr lang="en-GB" dirty="0"/>
          </a:p>
        </p:txBody>
      </p:sp>
      <p:sp>
        <p:nvSpPr>
          <p:cNvPr id="4" name="TextBox 3"/>
          <p:cNvSpPr txBox="1"/>
          <p:nvPr/>
        </p:nvSpPr>
        <p:spPr>
          <a:xfrm>
            <a:off x="435378" y="2945279"/>
            <a:ext cx="8079971" cy="923330"/>
          </a:xfrm>
          <a:prstGeom prst="rect">
            <a:avLst/>
          </a:prstGeom>
          <a:noFill/>
        </p:spPr>
        <p:txBody>
          <a:bodyPr wrap="square" rtlCol="0">
            <a:spAutoFit/>
          </a:bodyPr>
          <a:lstStyle/>
          <a:p>
            <a:r>
              <a:rPr lang="en-GB" dirty="0"/>
              <a:t>Large scale exploration of 2016 free-text response. </a:t>
            </a:r>
          </a:p>
          <a:p>
            <a:r>
              <a:rPr lang="en-GB" dirty="0"/>
              <a:t>We thematically analysed all 2900 odd student comments on a school-by-school basis</a:t>
            </a:r>
          </a:p>
        </p:txBody>
      </p:sp>
      <p:sp>
        <p:nvSpPr>
          <p:cNvPr id="7" name="Rectangle 6"/>
          <p:cNvSpPr/>
          <p:nvPr/>
        </p:nvSpPr>
        <p:spPr>
          <a:xfrm>
            <a:off x="223934" y="4191020"/>
            <a:ext cx="3993502" cy="923330"/>
          </a:xfrm>
          <a:prstGeom prst="rect">
            <a:avLst/>
          </a:prstGeom>
        </p:spPr>
        <p:txBody>
          <a:bodyPr wrap="square">
            <a:spAutoFit/>
          </a:bodyPr>
          <a:lstStyle/>
          <a:p>
            <a:r>
              <a:rPr lang="en-GB" dirty="0"/>
              <a:t>“</a:t>
            </a:r>
            <a:r>
              <a:rPr lang="en-GB" i="1" dirty="0"/>
              <a:t>Staff encourage you to critically analyse work and then they do the same on your feedback to help you progress</a:t>
            </a:r>
            <a:r>
              <a:rPr lang="en-GB" dirty="0"/>
              <a:t>”</a:t>
            </a:r>
          </a:p>
        </p:txBody>
      </p:sp>
      <p:sp>
        <p:nvSpPr>
          <p:cNvPr id="8" name="Rectangle 7"/>
          <p:cNvSpPr/>
          <p:nvPr/>
        </p:nvSpPr>
        <p:spPr>
          <a:xfrm>
            <a:off x="802433" y="5446364"/>
            <a:ext cx="4226766" cy="1200329"/>
          </a:xfrm>
          <a:prstGeom prst="rect">
            <a:avLst/>
          </a:prstGeom>
        </p:spPr>
        <p:txBody>
          <a:bodyPr wrap="square">
            <a:spAutoFit/>
          </a:bodyPr>
          <a:lstStyle/>
          <a:p>
            <a:pPr>
              <a:spcAft>
                <a:spcPts val="0"/>
              </a:spcAft>
            </a:pPr>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GB"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My presentation marks were unfair and depended on my peers. My mark did not tally with my feedback (e.g. my feedback said ‘good’ and didn’t explain my result)”</a:t>
            </a:r>
            <a:endPar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4889241" y="3868609"/>
            <a:ext cx="4008832" cy="2308324"/>
          </a:xfrm>
          <a:prstGeom prst="rect">
            <a:avLst/>
          </a:prstGeom>
        </p:spPr>
        <p:txBody>
          <a:bodyPr wrap="square">
            <a:spAutoFit/>
          </a:bodyPr>
          <a:lstStyle/>
          <a:p>
            <a:pPr>
              <a:spcAft>
                <a:spcPts val="0"/>
              </a:spcAft>
            </a:pPr>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GB"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I have often received feedback too late to change things for my exam. The third (final) piece of coursework was handed in before I received feedback from the first one. How can I tackle coursework without feedback? You know the numbers of students you have so why is the marking load a surprise?”</a:t>
            </a:r>
            <a:endPar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p:cNvSpPr txBox="1"/>
          <p:nvPr/>
        </p:nvSpPr>
        <p:spPr>
          <a:xfrm>
            <a:off x="6426211" y="6596390"/>
            <a:ext cx="2799164" cy="261610"/>
          </a:xfrm>
          <a:prstGeom prst="rect">
            <a:avLst/>
          </a:prstGeom>
          <a:noFill/>
        </p:spPr>
        <p:txBody>
          <a:bodyPr wrap="none" rtlCol="0">
            <a:spAutoFit/>
          </a:bodyPr>
          <a:lstStyle/>
          <a:p>
            <a:r>
              <a:rPr lang="en-GB" sz="1100" dirty="0"/>
              <a:t>Data from NSS 2016, statements paraphrased</a:t>
            </a:r>
          </a:p>
        </p:txBody>
      </p:sp>
      <p:pic>
        <p:nvPicPr>
          <p:cNvPr id="11" name="Picture 10"/>
          <p:cNvPicPr>
            <a:picLocks noChangeAspect="1"/>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tretch>
            <a:fillRect/>
          </a:stretch>
        </p:blipFill>
        <p:spPr>
          <a:xfrm>
            <a:off x="7972516" y="42715"/>
            <a:ext cx="1085666" cy="1616900"/>
          </a:xfrm>
          <a:prstGeom prst="rect">
            <a:avLst/>
          </a:prstGeom>
        </p:spPr>
      </p:pic>
    </p:spTree>
    <p:extLst>
      <p:ext uri="{BB962C8B-B14F-4D97-AF65-F5344CB8AC3E}">
        <p14:creationId xmlns:p14="http://schemas.microsoft.com/office/powerpoint/2010/main" val="35934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Consistent Messages from NSS About Assessment &amp; Feedback</a:t>
            </a:r>
          </a:p>
        </p:txBody>
      </p:sp>
      <p:sp>
        <p:nvSpPr>
          <p:cNvPr id="3" name="Rectangle 2"/>
          <p:cNvSpPr/>
          <p:nvPr/>
        </p:nvSpPr>
        <p:spPr>
          <a:xfrm>
            <a:off x="474345" y="2231976"/>
            <a:ext cx="8195310" cy="2677656"/>
          </a:xfrm>
          <a:prstGeom prst="rect">
            <a:avLst/>
          </a:prstGeom>
        </p:spPr>
        <p:txBody>
          <a:bodyPr wrap="square">
            <a:spAutoFit/>
          </a:bodyPr>
          <a:lstStyle/>
          <a:p>
            <a:pPr marL="342900" lvl="0" indent="-342900">
              <a:spcAft>
                <a:spcPts val="0"/>
              </a:spcAft>
              <a:buFont typeface="+mj-lt"/>
              <a:buAutoNum type="arabicPeriod"/>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Feedback not arriving when expected</a:t>
            </a:r>
          </a:p>
          <a:p>
            <a:pPr marL="342900" lvl="0" indent="-342900">
              <a:spcAft>
                <a:spcPts val="0"/>
              </a:spcAft>
              <a:buFont typeface="+mj-lt"/>
              <a:buAutoNum type="arabicPeriod"/>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Feedback not being available prior to the next piece of assessment</a:t>
            </a:r>
          </a:p>
          <a:p>
            <a:pPr marL="342900" lvl="0" indent="-342900">
              <a:spcAft>
                <a:spcPts val="0"/>
              </a:spcAft>
              <a:buFont typeface="+mj-lt"/>
              <a:buAutoNum type="arabicPeriod"/>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Feedback no longer being relevant to the next piece of assessment</a:t>
            </a:r>
          </a:p>
          <a:p>
            <a:pPr marL="342900" lvl="0" indent="-342900">
              <a:spcAft>
                <a:spcPts val="0"/>
              </a:spcAft>
              <a:buFont typeface="+mj-lt"/>
              <a:buAutoNum type="arabicPeriod"/>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Feedback not being recognised as feedback by students </a:t>
            </a:r>
          </a:p>
          <a:p>
            <a:pPr marL="342900" lvl="0" indent="-342900">
              <a:spcAft>
                <a:spcPts val="0"/>
              </a:spcAft>
              <a:buFont typeface="+mj-lt"/>
              <a:buAutoNum type="arabicPeriod"/>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Inconsistency in staff marking of assignments</a:t>
            </a:r>
          </a:p>
        </p:txBody>
      </p:sp>
      <p:sp>
        <p:nvSpPr>
          <p:cNvPr id="4" name="Content Placeholder 2"/>
          <p:cNvSpPr txBox="1">
            <a:spLocks/>
          </p:cNvSpPr>
          <p:nvPr/>
        </p:nvSpPr>
        <p:spPr>
          <a:xfrm>
            <a:off x="628650" y="5450919"/>
            <a:ext cx="7886700" cy="1056323"/>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‘single-mindedly relying on the explicit expression of assessment standards and criteria cannot, on its own, adequately help students to understand assessors’ perceptions and expectations of assessment.’ O’Donovan, B., M. Price, and C. Rust. 2004</a:t>
            </a:r>
          </a:p>
          <a:p>
            <a:endParaRPr lang="en-GB" dirty="0"/>
          </a:p>
          <a:p>
            <a:endParaRPr lang="en-GB" dirty="0"/>
          </a:p>
        </p:txBody>
      </p:sp>
    </p:spTree>
    <p:extLst>
      <p:ext uri="{BB962C8B-B14F-4D97-AF65-F5344CB8AC3E}">
        <p14:creationId xmlns:p14="http://schemas.microsoft.com/office/powerpoint/2010/main" val="368806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Course Enhancement Questionnaire: what is it?</a:t>
            </a:r>
          </a:p>
        </p:txBody>
      </p:sp>
      <p:sp>
        <p:nvSpPr>
          <p:cNvPr id="3" name="Content Placeholder 2"/>
          <p:cNvSpPr>
            <a:spLocks noGrp="1"/>
          </p:cNvSpPr>
          <p:nvPr>
            <p:ph idx="1"/>
          </p:nvPr>
        </p:nvSpPr>
        <p:spPr/>
        <p:txBody>
          <a:bodyPr>
            <a:normAutofit fontScale="92500" lnSpcReduction="10000"/>
          </a:bodyPr>
          <a:lstStyle/>
          <a:p>
            <a:pPr marL="0" indent="0">
              <a:buNone/>
            </a:pPr>
            <a:endParaRPr lang="en-GB" dirty="0"/>
          </a:p>
          <a:p>
            <a:pPr marL="0" indent="0">
              <a:buNone/>
            </a:pPr>
            <a:r>
              <a:rPr lang="en-GB" dirty="0"/>
              <a:t>1. The course was well organised </a:t>
            </a:r>
          </a:p>
          <a:p>
            <a:pPr marL="0" indent="0">
              <a:buNone/>
            </a:pPr>
            <a:r>
              <a:rPr lang="en-GB" dirty="0"/>
              <a:t>2. The learning aims of the course were clear </a:t>
            </a:r>
          </a:p>
          <a:p>
            <a:pPr marL="0" indent="0">
              <a:buNone/>
            </a:pPr>
            <a:r>
              <a:rPr lang="en-GB" dirty="0"/>
              <a:t>3. Feedback so far has been helpful and informative </a:t>
            </a:r>
          </a:p>
          <a:p>
            <a:pPr marL="0" indent="0">
              <a:buNone/>
            </a:pPr>
            <a:r>
              <a:rPr lang="en-GB" dirty="0"/>
              <a:t>4. This course has been intellectually challenging </a:t>
            </a:r>
          </a:p>
          <a:p>
            <a:pPr marL="0" indent="0">
              <a:buNone/>
            </a:pPr>
            <a:r>
              <a:rPr lang="en-GB" dirty="0"/>
              <a:t>5. The course has developed my skills and abilities </a:t>
            </a:r>
          </a:p>
          <a:p>
            <a:pPr marL="0" indent="0">
              <a:buNone/>
            </a:pPr>
            <a:r>
              <a:rPr lang="en-GB" dirty="0"/>
              <a:t>6. Overall I am satisfied with the quality of the course </a:t>
            </a:r>
          </a:p>
          <a:p>
            <a:pPr marL="0" indent="0">
              <a:buNone/>
            </a:pPr>
            <a:r>
              <a:rPr lang="en-GB" dirty="0"/>
              <a:t>7. What did you find most valuable about the course? </a:t>
            </a:r>
          </a:p>
          <a:p>
            <a:pPr marL="0" indent="0">
              <a:buNone/>
            </a:pPr>
            <a:r>
              <a:rPr lang="en-GB" dirty="0"/>
              <a:t>8. What improvements, if any, would you make to the course? </a:t>
            </a:r>
          </a:p>
        </p:txBody>
      </p:sp>
      <p:sp>
        <p:nvSpPr>
          <p:cNvPr id="4" name="Rectangle 3"/>
          <p:cNvSpPr/>
          <p:nvPr/>
        </p:nvSpPr>
        <p:spPr>
          <a:xfrm>
            <a:off x="466725" y="3114675"/>
            <a:ext cx="7848600" cy="485775"/>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7152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75"/>
            <a:ext cx="7886700" cy="1325563"/>
          </a:xfrm>
        </p:spPr>
        <p:txBody>
          <a:bodyPr/>
          <a:lstStyle/>
          <a:p>
            <a:r>
              <a:rPr lang="en-GB" dirty="0"/>
              <a:t>Holistic Approaches</a:t>
            </a:r>
          </a:p>
        </p:txBody>
      </p:sp>
      <p:graphicFrame>
        <p:nvGraphicFramePr>
          <p:cNvPr id="3" name="Table 2"/>
          <p:cNvGraphicFramePr>
            <a:graphicFrameLocks noGrp="1"/>
          </p:cNvGraphicFramePr>
          <p:nvPr>
            <p:extLst>
              <p:ext uri="{D42A27DB-BD31-4B8C-83A1-F6EECF244321}">
                <p14:modId xmlns:p14="http://schemas.microsoft.com/office/powerpoint/2010/main" val="4195995022"/>
              </p:ext>
            </p:extLst>
          </p:nvPr>
        </p:nvGraphicFramePr>
        <p:xfrm>
          <a:off x="491490" y="1453925"/>
          <a:ext cx="7600950" cy="2087373"/>
        </p:xfrm>
        <a:graphic>
          <a:graphicData uri="http://schemas.openxmlformats.org/drawingml/2006/table">
            <a:tbl>
              <a:tblPr firstRow="1" firstCol="1">
                <a:tableStyleId>{5C22544A-7EE6-4342-B048-85BDC9FD1C3A}</a:tableStyleId>
              </a:tblPr>
              <a:tblGrid>
                <a:gridCol w="3745230">
                  <a:extLst>
                    <a:ext uri="{9D8B030D-6E8A-4147-A177-3AD203B41FA5}">
                      <a16:colId xmlns:a16="http://schemas.microsoft.com/office/drawing/2014/main" val="222675639"/>
                    </a:ext>
                  </a:extLst>
                </a:gridCol>
                <a:gridCol w="3855720">
                  <a:extLst>
                    <a:ext uri="{9D8B030D-6E8A-4147-A177-3AD203B41FA5}">
                      <a16:colId xmlns:a16="http://schemas.microsoft.com/office/drawing/2014/main" val="4108672803"/>
                    </a:ext>
                  </a:extLst>
                </a:gridCol>
              </a:tblGrid>
              <a:tr h="0">
                <a:tc>
                  <a:txBody>
                    <a:bodyPr/>
                    <a:lstStyle/>
                    <a:p>
                      <a:pPr>
                        <a:lnSpc>
                          <a:spcPct val="107000"/>
                        </a:lnSpc>
                        <a:spcAft>
                          <a:spcPts val="0"/>
                        </a:spcAft>
                      </a:pPr>
                      <a:r>
                        <a:rPr lang="en-GB" sz="1600">
                          <a:effectLst/>
                        </a:rPr>
                        <a:t>EUSA Teaching Award Theme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a:effectLst/>
                        </a:rPr>
                        <a:t>NSS Analysis theme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8003177"/>
                  </a:ext>
                </a:extLst>
              </a:tr>
              <a:tr h="253365">
                <a:tc>
                  <a:txBody>
                    <a:bodyPr/>
                    <a:lstStyle/>
                    <a:p>
                      <a:pPr>
                        <a:lnSpc>
                          <a:spcPct val="107000"/>
                        </a:lnSpc>
                        <a:spcAft>
                          <a:spcPts val="0"/>
                        </a:spcAft>
                      </a:pPr>
                      <a:r>
                        <a:rPr lang="en-GB" sz="1600">
                          <a:effectLst/>
                        </a:rPr>
                        <a:t>Concerted, Visible Effort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a:effectLst/>
                        </a:rPr>
                        <a:t>Staff have research focus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8847324"/>
                  </a:ext>
                </a:extLst>
              </a:tr>
              <a:tr h="273050">
                <a:tc>
                  <a:txBody>
                    <a:bodyPr/>
                    <a:lstStyle/>
                    <a:p>
                      <a:pPr>
                        <a:lnSpc>
                          <a:spcPct val="107000"/>
                        </a:lnSpc>
                        <a:spcAft>
                          <a:spcPts val="0"/>
                        </a:spcAft>
                      </a:pPr>
                      <a:r>
                        <a:rPr lang="en-GB" sz="1600">
                          <a:effectLst/>
                        </a:rPr>
                        <a:t>Charisma, personality and engaging teaching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Learning and teaching; assessment and feedback</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1688544"/>
                  </a:ext>
                </a:extLst>
              </a:tr>
              <a:tr h="455295">
                <a:tc>
                  <a:txBody>
                    <a:bodyPr/>
                    <a:lstStyle/>
                    <a:p>
                      <a:pPr>
                        <a:lnSpc>
                          <a:spcPct val="107000"/>
                        </a:lnSpc>
                        <a:spcAft>
                          <a:spcPts val="0"/>
                        </a:spcAft>
                      </a:pPr>
                      <a:r>
                        <a:rPr lang="en-GB" sz="1600" dirty="0">
                          <a:effectLst/>
                        </a:rPr>
                        <a:t>Breaking down student-teacher barriers and fostering student engagement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Community and alienation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7334935"/>
                  </a:ext>
                </a:extLst>
              </a:tr>
              <a:tr h="0">
                <a:tc>
                  <a:txBody>
                    <a:bodyPr/>
                    <a:lstStyle/>
                    <a:p>
                      <a:pPr>
                        <a:lnSpc>
                          <a:spcPct val="107000"/>
                        </a:lnSpc>
                        <a:spcAft>
                          <a:spcPts val="0"/>
                        </a:spcAft>
                      </a:pPr>
                      <a:r>
                        <a:rPr lang="en-GB" sz="1600">
                          <a:effectLst/>
                        </a:rPr>
                        <a:t>Consistency, predictability and stability of support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rPr>
                        <a:t>Organisation; facilities; student concerns and self-development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4309624"/>
                  </a:ext>
                </a:extLst>
              </a:tr>
            </a:tbl>
          </a:graphicData>
        </a:graphic>
      </p:graphicFrame>
      <p:sp>
        <p:nvSpPr>
          <p:cNvPr id="4" name="Rectangle 1"/>
          <p:cNvSpPr>
            <a:spLocks noChangeArrowheads="1"/>
          </p:cNvSpPr>
          <p:nvPr/>
        </p:nvSpPr>
        <p:spPr bwMode="auto">
          <a:xfrm>
            <a:off x="491490" y="1109976"/>
            <a:ext cx="760095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 1</a:t>
            </a:r>
            <a:r>
              <a:rPr kumimoji="0" lang="en-GB"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11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Comparison of qualitative results across EUSA Teaching Award (2014-15) data and NSS 2016 responses.</a:t>
            </a:r>
            <a:endParaRPr kumimoji="0" lang="en-GB" altLang="en-US" sz="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1920240" y="3723206"/>
            <a:ext cx="4613910" cy="3083709"/>
          </a:xfrm>
          <a:prstGeom prst="rect">
            <a:avLst/>
          </a:prstGeom>
        </p:spPr>
      </p:pic>
      <p:sp>
        <p:nvSpPr>
          <p:cNvPr id="9" name="Rectangle 8"/>
          <p:cNvSpPr/>
          <p:nvPr/>
        </p:nvSpPr>
        <p:spPr>
          <a:xfrm>
            <a:off x="491490" y="2505075"/>
            <a:ext cx="7600950" cy="1010759"/>
          </a:xfrm>
          <a:prstGeom prst="rect">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425750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From Diagnosis to Action</a:t>
            </a:r>
          </a:p>
        </p:txBody>
      </p:sp>
      <p:sp>
        <p:nvSpPr>
          <p:cNvPr id="4" name="Content Placeholder 3"/>
          <p:cNvSpPr>
            <a:spLocks noGrp="1"/>
          </p:cNvSpPr>
          <p:nvPr>
            <p:ph idx="1"/>
          </p:nvPr>
        </p:nvSpPr>
        <p:spPr/>
        <p:txBody>
          <a:bodyPr/>
          <a:lstStyle/>
          <a:p>
            <a:r>
              <a:rPr lang="en-GB" dirty="0"/>
              <a:t>3 levels of feedback quality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2712" y="103982"/>
            <a:ext cx="2466975" cy="1847850"/>
          </a:xfrm>
          <a:prstGeom prst="rect">
            <a:avLst/>
          </a:prstGeom>
        </p:spPr>
      </p:pic>
      <p:sp>
        <p:nvSpPr>
          <p:cNvPr id="6" name="Isosceles Triangle 5"/>
          <p:cNvSpPr/>
          <p:nvPr/>
        </p:nvSpPr>
        <p:spPr>
          <a:xfrm>
            <a:off x="1252057" y="2666901"/>
            <a:ext cx="5498984" cy="334720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cxnSp>
        <p:nvCxnSpPr>
          <p:cNvPr id="7" name="Straight Connector 6"/>
          <p:cNvCxnSpPr/>
          <p:nvPr/>
        </p:nvCxnSpPr>
        <p:spPr>
          <a:xfrm>
            <a:off x="1931565" y="5184834"/>
            <a:ext cx="4181941" cy="62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endCxn id="6" idx="5"/>
          </p:cNvCxnSpPr>
          <p:nvPr/>
        </p:nvCxnSpPr>
        <p:spPr>
          <a:xfrm>
            <a:off x="2630997" y="4334212"/>
            <a:ext cx="2745298" cy="62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197254" y="5406409"/>
            <a:ext cx="1491562" cy="415498"/>
          </a:xfrm>
          <a:prstGeom prst="rect">
            <a:avLst/>
          </a:prstGeom>
          <a:noFill/>
        </p:spPr>
        <p:txBody>
          <a:bodyPr wrap="none" rtlCol="0">
            <a:spAutoFit/>
          </a:bodyPr>
          <a:lstStyle/>
          <a:p>
            <a:r>
              <a:rPr lang="en-GB" sz="2100" b="1" dirty="0"/>
              <a:t>Programme</a:t>
            </a:r>
          </a:p>
        </p:txBody>
      </p:sp>
      <p:sp>
        <p:nvSpPr>
          <p:cNvPr id="10" name="TextBox 9"/>
          <p:cNvSpPr txBox="1"/>
          <p:nvPr/>
        </p:nvSpPr>
        <p:spPr>
          <a:xfrm>
            <a:off x="3466004" y="4577134"/>
            <a:ext cx="952440" cy="415498"/>
          </a:xfrm>
          <a:prstGeom prst="rect">
            <a:avLst/>
          </a:prstGeom>
          <a:noFill/>
        </p:spPr>
        <p:txBody>
          <a:bodyPr wrap="none" rtlCol="0">
            <a:spAutoFit/>
          </a:bodyPr>
          <a:lstStyle/>
          <a:p>
            <a:r>
              <a:rPr lang="en-GB" sz="2100" b="1" dirty="0"/>
              <a:t>Course</a:t>
            </a:r>
          </a:p>
        </p:txBody>
      </p:sp>
      <p:sp>
        <p:nvSpPr>
          <p:cNvPr id="11" name="TextBox 10"/>
          <p:cNvSpPr txBox="1"/>
          <p:nvPr/>
        </p:nvSpPr>
        <p:spPr>
          <a:xfrm>
            <a:off x="3358111" y="3627274"/>
            <a:ext cx="1290738" cy="415498"/>
          </a:xfrm>
          <a:prstGeom prst="rect">
            <a:avLst/>
          </a:prstGeom>
          <a:noFill/>
        </p:spPr>
        <p:txBody>
          <a:bodyPr wrap="none" rtlCol="0">
            <a:spAutoFit/>
          </a:bodyPr>
          <a:lstStyle/>
          <a:p>
            <a:r>
              <a:rPr lang="en-GB" sz="2100" b="1" dirty="0"/>
              <a:t>Individual</a:t>
            </a:r>
          </a:p>
        </p:txBody>
      </p:sp>
    </p:spTree>
    <p:extLst>
      <p:ext uri="{BB962C8B-B14F-4D97-AF65-F5344CB8AC3E}">
        <p14:creationId xmlns:p14="http://schemas.microsoft.com/office/powerpoint/2010/main" val="33191796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RDSVS 4-3 Slides - UG_v4</Template>
  <TotalTime>3708</TotalTime>
  <Words>860</Words>
  <Application>Microsoft Office PowerPoint</Application>
  <PresentationFormat>On-screen Show (4:3)</PresentationFormat>
  <Paragraphs>101</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  Harnessing Institutional NSS and course level data to inform changes in approaches to feedback  </vt:lpstr>
      <vt:lpstr>Introductions and Context</vt:lpstr>
      <vt:lpstr>Multiple sources… same messages</vt:lpstr>
      <vt:lpstr>Feedback and assessment  - Edinburgh</vt:lpstr>
      <vt:lpstr>Clear criteria in Edinburgh …</vt:lpstr>
      <vt:lpstr>Consistent Messages from NSS About Assessment &amp; Feedback</vt:lpstr>
      <vt:lpstr>Course Enhancement Questionnaire: what is it?</vt:lpstr>
      <vt:lpstr>Holistic Approaches</vt:lpstr>
      <vt:lpstr>From Diagnosis to Action</vt:lpstr>
      <vt:lpstr>From Diagnosis to Action: Local</vt:lpstr>
      <vt:lpstr>From Diagnosis to Action: University</vt:lpstr>
      <vt:lpstr>PowerPoint Presentation</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Directors of Teaching Network</dc:title>
  <dc:creator>University of Edinburgh</dc:creator>
  <cp:keywords>Harnessing institutional NSS and course level data</cp:keywords>
  <cp:lastModifiedBy>Oonagh Holland</cp:lastModifiedBy>
  <cp:revision>227</cp:revision>
  <cp:lastPrinted>2018-03-14T08:47:59Z</cp:lastPrinted>
  <dcterms:created xsi:type="dcterms:W3CDTF">2015-12-17T11:05:45Z</dcterms:created>
  <dcterms:modified xsi:type="dcterms:W3CDTF">2018-06-26T11:27:28Z</dcterms:modified>
</cp:coreProperties>
</file>