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703" r:id="rId5"/>
    <p:sldMasterId id="2147483707" r:id="rId6"/>
    <p:sldMasterId id="2147483713" r:id="rId7"/>
  </p:sldMasterIdLst>
  <p:notesMasterIdLst>
    <p:notesMasterId r:id="rId111"/>
  </p:notesMasterIdLst>
  <p:handoutMasterIdLst>
    <p:handoutMasterId r:id="rId112"/>
  </p:handoutMasterIdLst>
  <p:sldIdLst>
    <p:sldId id="266" r:id="rId8"/>
    <p:sldId id="290" r:id="rId9"/>
    <p:sldId id="288" r:id="rId10"/>
    <p:sldId id="303" r:id="rId11"/>
    <p:sldId id="306" r:id="rId12"/>
    <p:sldId id="309" r:id="rId13"/>
    <p:sldId id="310" r:id="rId14"/>
    <p:sldId id="308" r:id="rId15"/>
    <p:sldId id="317" r:id="rId16"/>
    <p:sldId id="319" r:id="rId17"/>
    <p:sldId id="312"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40" r:id="rId38"/>
    <p:sldId id="341" r:id="rId39"/>
    <p:sldId id="342" r:id="rId40"/>
    <p:sldId id="343" r:id="rId41"/>
    <p:sldId id="344" r:id="rId42"/>
    <p:sldId id="345" r:id="rId43"/>
    <p:sldId id="346" r:id="rId44"/>
    <p:sldId id="347" r:id="rId45"/>
    <p:sldId id="348" r:id="rId46"/>
    <p:sldId id="349" r:id="rId47"/>
    <p:sldId id="350" r:id="rId48"/>
    <p:sldId id="351" r:id="rId49"/>
    <p:sldId id="352" r:id="rId50"/>
    <p:sldId id="353" r:id="rId51"/>
    <p:sldId id="354" r:id="rId52"/>
    <p:sldId id="355" r:id="rId53"/>
    <p:sldId id="356" r:id="rId54"/>
    <p:sldId id="357" r:id="rId55"/>
    <p:sldId id="358" r:id="rId56"/>
    <p:sldId id="359" r:id="rId57"/>
    <p:sldId id="360" r:id="rId58"/>
    <p:sldId id="361" r:id="rId59"/>
    <p:sldId id="313" r:id="rId60"/>
    <p:sldId id="318" r:id="rId61"/>
    <p:sldId id="316" r:id="rId62"/>
    <p:sldId id="314" r:id="rId63"/>
    <p:sldId id="320" r:id="rId64"/>
    <p:sldId id="362" r:id="rId65"/>
    <p:sldId id="363" r:id="rId66"/>
    <p:sldId id="364" r:id="rId67"/>
    <p:sldId id="365" r:id="rId68"/>
    <p:sldId id="366" r:id="rId69"/>
    <p:sldId id="367" r:id="rId70"/>
    <p:sldId id="368" r:id="rId71"/>
    <p:sldId id="369" r:id="rId72"/>
    <p:sldId id="370" r:id="rId73"/>
    <p:sldId id="371" r:id="rId74"/>
    <p:sldId id="372" r:id="rId75"/>
    <p:sldId id="373" r:id="rId76"/>
    <p:sldId id="374" r:id="rId77"/>
    <p:sldId id="375" r:id="rId78"/>
    <p:sldId id="376" r:id="rId79"/>
    <p:sldId id="377" r:id="rId80"/>
    <p:sldId id="378" r:id="rId81"/>
    <p:sldId id="379" r:id="rId82"/>
    <p:sldId id="380" r:id="rId83"/>
    <p:sldId id="381" r:id="rId84"/>
    <p:sldId id="382" r:id="rId85"/>
    <p:sldId id="383" r:id="rId86"/>
    <p:sldId id="384" r:id="rId87"/>
    <p:sldId id="385" r:id="rId88"/>
    <p:sldId id="386" r:id="rId89"/>
    <p:sldId id="387" r:id="rId90"/>
    <p:sldId id="388" r:id="rId91"/>
    <p:sldId id="389" r:id="rId92"/>
    <p:sldId id="390" r:id="rId93"/>
    <p:sldId id="391" r:id="rId94"/>
    <p:sldId id="392" r:id="rId95"/>
    <p:sldId id="393" r:id="rId96"/>
    <p:sldId id="394" r:id="rId97"/>
    <p:sldId id="395" r:id="rId98"/>
    <p:sldId id="396" r:id="rId99"/>
    <p:sldId id="397" r:id="rId100"/>
    <p:sldId id="398" r:id="rId101"/>
    <p:sldId id="399" r:id="rId102"/>
    <p:sldId id="400" r:id="rId103"/>
    <p:sldId id="401" r:id="rId104"/>
    <p:sldId id="402" r:id="rId105"/>
    <p:sldId id="403" r:id="rId106"/>
    <p:sldId id="404" r:id="rId107"/>
    <p:sldId id="405" r:id="rId108"/>
    <p:sldId id="406" r:id="rId109"/>
    <p:sldId id="407" r:id="rId110"/>
  </p:sldIdLst>
  <p:sldSz cx="9144000" cy="6858000" type="screen4x3"/>
  <p:notesSz cx="6669088" cy="992663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527">
          <p15:clr>
            <a:srgbClr val="A4A3A4"/>
          </p15:clr>
        </p15:guide>
        <p15:guide id="2" pos="475">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CAF832-8727-43CB-9E0C-ADC674B5286C}" v="183" dt="2018-03-21T14:50:50.3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66071" autoAdjust="0"/>
  </p:normalViewPr>
  <p:slideViewPr>
    <p:cSldViewPr>
      <p:cViewPr varScale="1">
        <p:scale>
          <a:sx n="68" d="100"/>
          <a:sy n="68" d="100"/>
        </p:scale>
        <p:origin x="2766" y="48"/>
      </p:cViewPr>
      <p:guideLst>
        <p:guide orient="horz" pos="527"/>
        <p:guide pos="4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4050" y="10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microsoft.com/office/2015/10/relationships/revisionInfo" Target="revisionInfo.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handoutMaster" Target="handoutMasters/handoutMaster1.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slide" Target="slides/slide95.xml"/><Relationship Id="rId110" Type="http://schemas.openxmlformats.org/officeDocument/2006/relationships/slide" Target="slides/slide103.xml"/><Relationship Id="rId115"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viewProps" Target="view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ACC4D9-B12C-DB47-9037-DE68AB0796A1}" type="doc">
      <dgm:prSet loTypeId="urn:microsoft.com/office/officeart/2005/8/layout/vList5" loCatId="" qsTypeId="urn:microsoft.com/office/officeart/2005/8/quickstyle/3D3" qsCatId="3D" csTypeId="urn:microsoft.com/office/officeart/2005/8/colors/accent1_2" csCatId="accent1" phldr="1"/>
      <dgm:spPr/>
    </dgm:pt>
    <dgm:pt modelId="{9F4C2912-8737-5A46-A1DF-784B0D2957DF}">
      <dgm:prSet phldrT="[Text]"/>
      <dgm:spPr/>
      <dgm:t>
        <a:bodyPr/>
        <a:lstStyle/>
        <a:p>
          <a:r>
            <a:rPr lang="en-US" dirty="0">
              <a:solidFill>
                <a:srgbClr val="2C2C2C"/>
              </a:solidFill>
            </a:rPr>
            <a:t>S</a:t>
          </a:r>
        </a:p>
      </dgm:t>
    </dgm:pt>
    <dgm:pt modelId="{D43C011A-5151-DD43-826C-4EA85CAD53BE}" type="parTrans" cxnId="{3CAC3DDB-800E-0340-A648-4AA403ECAD52}">
      <dgm:prSet/>
      <dgm:spPr/>
      <dgm:t>
        <a:bodyPr/>
        <a:lstStyle/>
        <a:p>
          <a:endParaRPr lang="en-US"/>
        </a:p>
      </dgm:t>
    </dgm:pt>
    <dgm:pt modelId="{91AE4514-B1C5-9246-BCF4-E8E6D471197B}" type="sibTrans" cxnId="{3CAC3DDB-800E-0340-A648-4AA403ECAD52}">
      <dgm:prSet/>
      <dgm:spPr/>
      <dgm:t>
        <a:bodyPr/>
        <a:lstStyle/>
        <a:p>
          <a:endParaRPr lang="en-US"/>
        </a:p>
      </dgm:t>
    </dgm:pt>
    <dgm:pt modelId="{444110F3-9A21-2648-ABA3-9B07095904D5}">
      <dgm:prSet phldrT="[Text]"/>
      <dgm:spPr/>
      <dgm:t>
        <a:bodyPr/>
        <a:lstStyle/>
        <a:p>
          <a:r>
            <a:rPr lang="en-US" dirty="0">
              <a:solidFill>
                <a:srgbClr val="2C2C2C"/>
              </a:solidFill>
            </a:rPr>
            <a:t>A</a:t>
          </a:r>
        </a:p>
      </dgm:t>
    </dgm:pt>
    <dgm:pt modelId="{8CBF6F12-FE85-4944-B1C3-D9A9983EF5BB}" type="parTrans" cxnId="{7436C838-9CFB-234A-9C91-9BD1C9A3B995}">
      <dgm:prSet/>
      <dgm:spPr/>
      <dgm:t>
        <a:bodyPr/>
        <a:lstStyle/>
        <a:p>
          <a:endParaRPr lang="en-US"/>
        </a:p>
      </dgm:t>
    </dgm:pt>
    <dgm:pt modelId="{418169BC-69E2-ED4C-9311-5C62529486D2}" type="sibTrans" cxnId="{7436C838-9CFB-234A-9C91-9BD1C9A3B995}">
      <dgm:prSet/>
      <dgm:spPr/>
      <dgm:t>
        <a:bodyPr/>
        <a:lstStyle/>
        <a:p>
          <a:endParaRPr lang="en-US"/>
        </a:p>
      </dgm:t>
    </dgm:pt>
    <dgm:pt modelId="{B53E37D7-E1EA-CC4A-BB8D-9FE66767726C}">
      <dgm:prSet phldrT="[Text]"/>
      <dgm:spPr/>
      <dgm:t>
        <a:bodyPr/>
        <a:lstStyle/>
        <a:p>
          <a:r>
            <a:rPr lang="en-US" dirty="0">
              <a:solidFill>
                <a:srgbClr val="2C2C2C"/>
              </a:solidFill>
            </a:rPr>
            <a:t>E</a:t>
          </a:r>
        </a:p>
      </dgm:t>
    </dgm:pt>
    <dgm:pt modelId="{4CDF5F74-7A3C-9344-A5D3-ECC8A8787224}" type="parTrans" cxnId="{957BE904-CAD6-584D-8190-C1128FC18C48}">
      <dgm:prSet/>
      <dgm:spPr/>
      <dgm:t>
        <a:bodyPr/>
        <a:lstStyle/>
        <a:p>
          <a:endParaRPr lang="en-US"/>
        </a:p>
      </dgm:t>
    </dgm:pt>
    <dgm:pt modelId="{52DB7715-E91D-AA4F-A4B8-39BFF1D46F3D}" type="sibTrans" cxnId="{957BE904-CAD6-584D-8190-C1128FC18C48}">
      <dgm:prSet/>
      <dgm:spPr/>
      <dgm:t>
        <a:bodyPr/>
        <a:lstStyle/>
        <a:p>
          <a:endParaRPr lang="en-US"/>
        </a:p>
      </dgm:t>
    </dgm:pt>
    <dgm:pt modelId="{B428EE04-C78C-9344-AD1D-4DC153613A50}">
      <dgm:prSet/>
      <dgm:spPr/>
      <dgm:t>
        <a:bodyPr/>
        <a:lstStyle/>
        <a:p>
          <a:r>
            <a:rPr lang="en-US" dirty="0"/>
            <a:t>Self-appraisal</a:t>
          </a:r>
        </a:p>
      </dgm:t>
    </dgm:pt>
    <dgm:pt modelId="{5E0C7A40-F4BA-1C42-BD7C-940BDD970702}" type="parTrans" cxnId="{1FE487EA-4761-674E-A23A-2E9F6D2EBF50}">
      <dgm:prSet/>
      <dgm:spPr/>
      <dgm:t>
        <a:bodyPr/>
        <a:lstStyle/>
        <a:p>
          <a:endParaRPr lang="en-US"/>
        </a:p>
      </dgm:t>
    </dgm:pt>
    <dgm:pt modelId="{E553A37D-10FC-774C-810C-C18701F2BEE0}" type="sibTrans" cxnId="{1FE487EA-4761-674E-A23A-2E9F6D2EBF50}">
      <dgm:prSet/>
      <dgm:spPr/>
      <dgm:t>
        <a:bodyPr/>
        <a:lstStyle/>
        <a:p>
          <a:endParaRPr lang="en-US"/>
        </a:p>
      </dgm:t>
    </dgm:pt>
    <dgm:pt modelId="{6C2E6FDD-DF87-9A4B-9C9E-A6D3062B7C11}">
      <dgm:prSet/>
      <dgm:spPr/>
      <dgm:t>
        <a:bodyPr/>
        <a:lstStyle/>
        <a:p>
          <a:r>
            <a:rPr lang="en-US" dirty="0">
              <a:solidFill>
                <a:srgbClr val="2C2C2C"/>
              </a:solidFill>
            </a:rPr>
            <a:t>G</a:t>
          </a:r>
        </a:p>
      </dgm:t>
    </dgm:pt>
    <dgm:pt modelId="{22CC73BC-CBBD-5841-A62A-DCACF143842D}" type="parTrans" cxnId="{353ED69B-3B49-B646-8D35-1A11A7106638}">
      <dgm:prSet/>
      <dgm:spPr/>
      <dgm:t>
        <a:bodyPr/>
        <a:lstStyle/>
        <a:p>
          <a:endParaRPr lang="en-US"/>
        </a:p>
      </dgm:t>
    </dgm:pt>
    <dgm:pt modelId="{80F8B703-64D9-C442-AFE2-92F9DD5AD4AC}" type="sibTrans" cxnId="{353ED69B-3B49-B646-8D35-1A11A7106638}">
      <dgm:prSet/>
      <dgm:spPr/>
      <dgm:t>
        <a:bodyPr/>
        <a:lstStyle/>
        <a:p>
          <a:endParaRPr lang="en-US"/>
        </a:p>
      </dgm:t>
    </dgm:pt>
    <dgm:pt modelId="{5E4C1846-8B56-F44B-B223-2C3FE9952BF3}">
      <dgm:prSet phldrT="[Text]"/>
      <dgm:spPr/>
      <dgm:t>
        <a:bodyPr/>
        <a:lstStyle/>
        <a:p>
          <a:r>
            <a:rPr lang="en-US" dirty="0"/>
            <a:t>Assessment literacy</a:t>
          </a:r>
        </a:p>
      </dgm:t>
    </dgm:pt>
    <dgm:pt modelId="{D27BB883-8A5F-854C-87C0-F0155562AF38}" type="parTrans" cxnId="{AB486448-E091-AD4E-8E3C-0D72B89F2893}">
      <dgm:prSet/>
      <dgm:spPr/>
      <dgm:t>
        <a:bodyPr/>
        <a:lstStyle/>
        <a:p>
          <a:endParaRPr lang="en-US"/>
        </a:p>
      </dgm:t>
    </dgm:pt>
    <dgm:pt modelId="{C21F8526-745C-DB48-884C-0064C38AD4E9}" type="sibTrans" cxnId="{AB486448-E091-AD4E-8E3C-0D72B89F2893}">
      <dgm:prSet/>
      <dgm:spPr/>
      <dgm:t>
        <a:bodyPr/>
        <a:lstStyle/>
        <a:p>
          <a:endParaRPr lang="en-US"/>
        </a:p>
      </dgm:t>
    </dgm:pt>
    <dgm:pt modelId="{BEC27929-283B-D04E-A521-0CF46DCB3081}">
      <dgm:prSet/>
      <dgm:spPr/>
      <dgm:t>
        <a:bodyPr/>
        <a:lstStyle/>
        <a:p>
          <a:r>
            <a:rPr lang="en-US" dirty="0"/>
            <a:t>Goal-setting and self-regulation</a:t>
          </a:r>
        </a:p>
      </dgm:t>
    </dgm:pt>
    <dgm:pt modelId="{EE45ED8A-3FD8-694F-AB94-286F234FA3A1}" type="parTrans" cxnId="{945ED00C-B394-6B4C-A0BA-76AB40E83E55}">
      <dgm:prSet/>
      <dgm:spPr/>
      <dgm:t>
        <a:bodyPr/>
        <a:lstStyle/>
        <a:p>
          <a:endParaRPr lang="en-US"/>
        </a:p>
      </dgm:t>
    </dgm:pt>
    <dgm:pt modelId="{9659D661-EAA1-044B-B99B-50E0B6313B5A}" type="sibTrans" cxnId="{945ED00C-B394-6B4C-A0BA-76AB40E83E55}">
      <dgm:prSet/>
      <dgm:spPr/>
      <dgm:t>
        <a:bodyPr/>
        <a:lstStyle/>
        <a:p>
          <a:endParaRPr lang="en-US"/>
        </a:p>
      </dgm:t>
    </dgm:pt>
    <dgm:pt modelId="{FFFEE90B-8018-1149-9603-F4CE91FE4FFF}">
      <dgm:prSet phldrT="[Text]"/>
      <dgm:spPr/>
      <dgm:t>
        <a:bodyPr/>
        <a:lstStyle/>
        <a:p>
          <a:r>
            <a:rPr lang="en-US" dirty="0"/>
            <a:t>Engagement and motivation</a:t>
          </a:r>
        </a:p>
      </dgm:t>
    </dgm:pt>
    <dgm:pt modelId="{06F9A3F0-7D4C-C54C-91AE-7EE96C850B3F}" type="parTrans" cxnId="{FC5B92F5-7F51-6048-AC78-12C004D3F792}">
      <dgm:prSet/>
      <dgm:spPr/>
      <dgm:t>
        <a:bodyPr/>
        <a:lstStyle/>
        <a:p>
          <a:endParaRPr lang="en-US"/>
        </a:p>
      </dgm:t>
    </dgm:pt>
    <dgm:pt modelId="{326C3A65-E162-E046-B623-3B54BA9A6C3F}" type="sibTrans" cxnId="{FC5B92F5-7F51-6048-AC78-12C004D3F792}">
      <dgm:prSet/>
      <dgm:spPr/>
      <dgm:t>
        <a:bodyPr/>
        <a:lstStyle/>
        <a:p>
          <a:endParaRPr lang="en-US"/>
        </a:p>
      </dgm:t>
    </dgm:pt>
    <dgm:pt modelId="{72596C24-71C7-0544-9DE5-A061F0F38253}" type="pres">
      <dgm:prSet presAssocID="{32ACC4D9-B12C-DB47-9037-DE68AB0796A1}" presName="Name0" presStyleCnt="0">
        <dgm:presLayoutVars>
          <dgm:dir/>
          <dgm:animLvl val="lvl"/>
          <dgm:resizeHandles val="exact"/>
        </dgm:presLayoutVars>
      </dgm:prSet>
      <dgm:spPr/>
    </dgm:pt>
    <dgm:pt modelId="{32C2F4B9-2914-674F-95DA-729DF741BD1E}" type="pres">
      <dgm:prSet presAssocID="{9F4C2912-8737-5A46-A1DF-784B0D2957DF}" presName="linNode" presStyleCnt="0"/>
      <dgm:spPr/>
    </dgm:pt>
    <dgm:pt modelId="{7939FC4A-F83B-E049-87AD-9CDF3E480042}" type="pres">
      <dgm:prSet presAssocID="{9F4C2912-8737-5A46-A1DF-784B0D2957DF}" presName="parentText" presStyleLbl="node1" presStyleIdx="0" presStyleCnt="4" custLinFactNeighborY="-31233">
        <dgm:presLayoutVars>
          <dgm:chMax val="1"/>
          <dgm:bulletEnabled val="1"/>
        </dgm:presLayoutVars>
      </dgm:prSet>
      <dgm:spPr/>
    </dgm:pt>
    <dgm:pt modelId="{71DF0985-DF45-E948-A23F-78EAD9B3D348}" type="pres">
      <dgm:prSet presAssocID="{9F4C2912-8737-5A46-A1DF-784B0D2957DF}" presName="descendantText" presStyleLbl="alignAccFollowNode1" presStyleIdx="0" presStyleCnt="4">
        <dgm:presLayoutVars>
          <dgm:bulletEnabled val="1"/>
        </dgm:presLayoutVars>
      </dgm:prSet>
      <dgm:spPr/>
    </dgm:pt>
    <dgm:pt modelId="{E05A12DC-064C-5B44-9B8B-DB4083D1DC94}" type="pres">
      <dgm:prSet presAssocID="{91AE4514-B1C5-9246-BCF4-E8E6D471197B}" presName="sp" presStyleCnt="0"/>
      <dgm:spPr/>
    </dgm:pt>
    <dgm:pt modelId="{D54FC27C-0337-2647-8C45-E3918C175C69}" type="pres">
      <dgm:prSet presAssocID="{444110F3-9A21-2648-ABA3-9B07095904D5}" presName="linNode" presStyleCnt="0"/>
      <dgm:spPr/>
    </dgm:pt>
    <dgm:pt modelId="{B871B69B-513A-B042-A774-5AC911B1AC40}" type="pres">
      <dgm:prSet presAssocID="{444110F3-9A21-2648-ABA3-9B07095904D5}" presName="parentText" presStyleLbl="node1" presStyleIdx="1" presStyleCnt="4">
        <dgm:presLayoutVars>
          <dgm:chMax val="1"/>
          <dgm:bulletEnabled val="1"/>
        </dgm:presLayoutVars>
      </dgm:prSet>
      <dgm:spPr/>
    </dgm:pt>
    <dgm:pt modelId="{D4CA6753-F463-1D49-B2E8-C24FC2F3F47D}" type="pres">
      <dgm:prSet presAssocID="{444110F3-9A21-2648-ABA3-9B07095904D5}" presName="descendantText" presStyleLbl="alignAccFollowNode1" presStyleIdx="1" presStyleCnt="4">
        <dgm:presLayoutVars>
          <dgm:bulletEnabled val="1"/>
        </dgm:presLayoutVars>
      </dgm:prSet>
      <dgm:spPr/>
    </dgm:pt>
    <dgm:pt modelId="{DC668674-338F-3D4A-82B0-6646CDD0496B}" type="pres">
      <dgm:prSet presAssocID="{418169BC-69E2-ED4C-9311-5C62529486D2}" presName="sp" presStyleCnt="0"/>
      <dgm:spPr/>
    </dgm:pt>
    <dgm:pt modelId="{06AE4E54-1E9E-A544-9C53-DD7ABBCD3FA7}" type="pres">
      <dgm:prSet presAssocID="{6C2E6FDD-DF87-9A4B-9C9E-A6D3062B7C11}" presName="linNode" presStyleCnt="0"/>
      <dgm:spPr/>
    </dgm:pt>
    <dgm:pt modelId="{C4614551-274F-754D-ADB3-02F8E4B23FF0}" type="pres">
      <dgm:prSet presAssocID="{6C2E6FDD-DF87-9A4B-9C9E-A6D3062B7C11}" presName="parentText" presStyleLbl="node1" presStyleIdx="2" presStyleCnt="4">
        <dgm:presLayoutVars>
          <dgm:chMax val="1"/>
          <dgm:bulletEnabled val="1"/>
        </dgm:presLayoutVars>
      </dgm:prSet>
      <dgm:spPr/>
    </dgm:pt>
    <dgm:pt modelId="{1E033C9D-6286-C14C-9290-32D88B183CB1}" type="pres">
      <dgm:prSet presAssocID="{6C2E6FDD-DF87-9A4B-9C9E-A6D3062B7C11}" presName="descendantText" presStyleLbl="alignAccFollowNode1" presStyleIdx="2" presStyleCnt="4">
        <dgm:presLayoutVars>
          <dgm:bulletEnabled val="1"/>
        </dgm:presLayoutVars>
      </dgm:prSet>
      <dgm:spPr/>
    </dgm:pt>
    <dgm:pt modelId="{5D84C05D-304D-0D49-BEF2-B1D841DC9BCF}" type="pres">
      <dgm:prSet presAssocID="{80F8B703-64D9-C442-AFE2-92F9DD5AD4AC}" presName="sp" presStyleCnt="0"/>
      <dgm:spPr/>
    </dgm:pt>
    <dgm:pt modelId="{13DA5E11-DEAC-C640-BF5D-C1B005F5053B}" type="pres">
      <dgm:prSet presAssocID="{B53E37D7-E1EA-CC4A-BB8D-9FE66767726C}" presName="linNode" presStyleCnt="0"/>
      <dgm:spPr/>
    </dgm:pt>
    <dgm:pt modelId="{608CAB4D-5BA6-3C46-ACD6-FD1D4EA2F681}" type="pres">
      <dgm:prSet presAssocID="{B53E37D7-E1EA-CC4A-BB8D-9FE66767726C}" presName="parentText" presStyleLbl="node1" presStyleIdx="3" presStyleCnt="4">
        <dgm:presLayoutVars>
          <dgm:chMax val="1"/>
          <dgm:bulletEnabled val="1"/>
        </dgm:presLayoutVars>
      </dgm:prSet>
      <dgm:spPr/>
    </dgm:pt>
    <dgm:pt modelId="{29D4E479-6765-1D47-9B1E-D95657526DEB}" type="pres">
      <dgm:prSet presAssocID="{B53E37D7-E1EA-CC4A-BB8D-9FE66767726C}" presName="descendantText" presStyleLbl="alignAccFollowNode1" presStyleIdx="3" presStyleCnt="4">
        <dgm:presLayoutVars>
          <dgm:bulletEnabled val="1"/>
        </dgm:presLayoutVars>
      </dgm:prSet>
      <dgm:spPr/>
    </dgm:pt>
  </dgm:ptLst>
  <dgm:cxnLst>
    <dgm:cxn modelId="{957BE904-CAD6-584D-8190-C1128FC18C48}" srcId="{32ACC4D9-B12C-DB47-9037-DE68AB0796A1}" destId="{B53E37D7-E1EA-CC4A-BB8D-9FE66767726C}" srcOrd="3" destOrd="0" parTransId="{4CDF5F74-7A3C-9344-A5D3-ECC8A8787224}" sibTransId="{52DB7715-E91D-AA4F-A4B8-39BFF1D46F3D}"/>
    <dgm:cxn modelId="{945ED00C-B394-6B4C-A0BA-76AB40E83E55}" srcId="{6C2E6FDD-DF87-9A4B-9C9E-A6D3062B7C11}" destId="{BEC27929-283B-D04E-A521-0CF46DCB3081}" srcOrd="0" destOrd="0" parTransId="{EE45ED8A-3FD8-694F-AB94-286F234FA3A1}" sibTransId="{9659D661-EAA1-044B-B99B-50E0B6313B5A}"/>
    <dgm:cxn modelId="{7C98D32D-4685-4B55-BBCF-CAA0F66B4955}" type="presOf" srcId="{B53E37D7-E1EA-CC4A-BB8D-9FE66767726C}" destId="{608CAB4D-5BA6-3C46-ACD6-FD1D4EA2F681}" srcOrd="0" destOrd="0" presId="urn:microsoft.com/office/officeart/2005/8/layout/vList5"/>
    <dgm:cxn modelId="{7436C838-9CFB-234A-9C91-9BD1C9A3B995}" srcId="{32ACC4D9-B12C-DB47-9037-DE68AB0796A1}" destId="{444110F3-9A21-2648-ABA3-9B07095904D5}" srcOrd="1" destOrd="0" parTransId="{8CBF6F12-FE85-4944-B1C3-D9A9983EF5BB}" sibTransId="{418169BC-69E2-ED4C-9311-5C62529486D2}"/>
    <dgm:cxn modelId="{9C9D9945-6D51-4824-8FC7-D0B582BE6AF6}" type="presOf" srcId="{BEC27929-283B-D04E-A521-0CF46DCB3081}" destId="{1E033C9D-6286-C14C-9290-32D88B183CB1}" srcOrd="0" destOrd="0" presId="urn:microsoft.com/office/officeart/2005/8/layout/vList5"/>
    <dgm:cxn modelId="{AB486448-E091-AD4E-8E3C-0D72B89F2893}" srcId="{444110F3-9A21-2648-ABA3-9B07095904D5}" destId="{5E4C1846-8B56-F44B-B223-2C3FE9952BF3}" srcOrd="0" destOrd="0" parTransId="{D27BB883-8A5F-854C-87C0-F0155562AF38}" sibTransId="{C21F8526-745C-DB48-884C-0064C38AD4E9}"/>
    <dgm:cxn modelId="{C4CBA876-8666-45D1-986C-E7B17B9713B0}" type="presOf" srcId="{444110F3-9A21-2648-ABA3-9B07095904D5}" destId="{B871B69B-513A-B042-A774-5AC911B1AC40}" srcOrd="0" destOrd="0" presId="urn:microsoft.com/office/officeart/2005/8/layout/vList5"/>
    <dgm:cxn modelId="{353ED69B-3B49-B646-8D35-1A11A7106638}" srcId="{32ACC4D9-B12C-DB47-9037-DE68AB0796A1}" destId="{6C2E6FDD-DF87-9A4B-9C9E-A6D3062B7C11}" srcOrd="2" destOrd="0" parTransId="{22CC73BC-CBBD-5841-A62A-DCACF143842D}" sibTransId="{80F8B703-64D9-C442-AFE2-92F9DD5AD4AC}"/>
    <dgm:cxn modelId="{C0D545AB-67D6-4C7B-9D5A-8D1C5ABC3DAE}" type="presOf" srcId="{FFFEE90B-8018-1149-9603-F4CE91FE4FFF}" destId="{29D4E479-6765-1D47-9B1E-D95657526DEB}" srcOrd="0" destOrd="0" presId="urn:microsoft.com/office/officeart/2005/8/layout/vList5"/>
    <dgm:cxn modelId="{84CE00B4-C070-4655-9042-47C59ACAA704}" type="presOf" srcId="{B428EE04-C78C-9344-AD1D-4DC153613A50}" destId="{71DF0985-DF45-E948-A23F-78EAD9B3D348}" srcOrd="0" destOrd="0" presId="urn:microsoft.com/office/officeart/2005/8/layout/vList5"/>
    <dgm:cxn modelId="{A1E3E2C4-1265-4939-8B3F-407EC6292392}" type="presOf" srcId="{6C2E6FDD-DF87-9A4B-9C9E-A6D3062B7C11}" destId="{C4614551-274F-754D-ADB3-02F8E4B23FF0}" srcOrd="0" destOrd="0" presId="urn:microsoft.com/office/officeart/2005/8/layout/vList5"/>
    <dgm:cxn modelId="{FA6CD3D9-F1D9-4063-A577-63F59B31E65F}" type="presOf" srcId="{32ACC4D9-B12C-DB47-9037-DE68AB0796A1}" destId="{72596C24-71C7-0544-9DE5-A061F0F38253}" srcOrd="0" destOrd="0" presId="urn:microsoft.com/office/officeart/2005/8/layout/vList5"/>
    <dgm:cxn modelId="{3CAC3DDB-800E-0340-A648-4AA403ECAD52}" srcId="{32ACC4D9-B12C-DB47-9037-DE68AB0796A1}" destId="{9F4C2912-8737-5A46-A1DF-784B0D2957DF}" srcOrd="0" destOrd="0" parTransId="{D43C011A-5151-DD43-826C-4EA85CAD53BE}" sibTransId="{91AE4514-B1C5-9246-BCF4-E8E6D471197B}"/>
    <dgm:cxn modelId="{7B1CD5E7-A25E-4714-A17F-AE49DE10C7C3}" type="presOf" srcId="{5E4C1846-8B56-F44B-B223-2C3FE9952BF3}" destId="{D4CA6753-F463-1D49-B2E8-C24FC2F3F47D}" srcOrd="0" destOrd="0" presId="urn:microsoft.com/office/officeart/2005/8/layout/vList5"/>
    <dgm:cxn modelId="{1FE487EA-4761-674E-A23A-2E9F6D2EBF50}" srcId="{9F4C2912-8737-5A46-A1DF-784B0D2957DF}" destId="{B428EE04-C78C-9344-AD1D-4DC153613A50}" srcOrd="0" destOrd="0" parTransId="{5E0C7A40-F4BA-1C42-BD7C-940BDD970702}" sibTransId="{E553A37D-10FC-774C-810C-C18701F2BEE0}"/>
    <dgm:cxn modelId="{FC5B92F5-7F51-6048-AC78-12C004D3F792}" srcId="{B53E37D7-E1EA-CC4A-BB8D-9FE66767726C}" destId="{FFFEE90B-8018-1149-9603-F4CE91FE4FFF}" srcOrd="0" destOrd="0" parTransId="{06F9A3F0-7D4C-C54C-91AE-7EE96C850B3F}" sibTransId="{326C3A65-E162-E046-B623-3B54BA9A6C3F}"/>
    <dgm:cxn modelId="{79E8F6F5-49D8-4E5C-BBD1-230219106DDC}" type="presOf" srcId="{9F4C2912-8737-5A46-A1DF-784B0D2957DF}" destId="{7939FC4A-F83B-E049-87AD-9CDF3E480042}" srcOrd="0" destOrd="0" presId="urn:microsoft.com/office/officeart/2005/8/layout/vList5"/>
    <dgm:cxn modelId="{58D1BE33-CBF5-4FC0-BF69-19DB65A410B0}" type="presParOf" srcId="{72596C24-71C7-0544-9DE5-A061F0F38253}" destId="{32C2F4B9-2914-674F-95DA-729DF741BD1E}" srcOrd="0" destOrd="0" presId="urn:microsoft.com/office/officeart/2005/8/layout/vList5"/>
    <dgm:cxn modelId="{8026B232-4B9B-4B81-9268-36E7682325A7}" type="presParOf" srcId="{32C2F4B9-2914-674F-95DA-729DF741BD1E}" destId="{7939FC4A-F83B-E049-87AD-9CDF3E480042}" srcOrd="0" destOrd="0" presId="urn:microsoft.com/office/officeart/2005/8/layout/vList5"/>
    <dgm:cxn modelId="{5D6009AB-CB28-411D-ACE3-CA92ED2AA44B}" type="presParOf" srcId="{32C2F4B9-2914-674F-95DA-729DF741BD1E}" destId="{71DF0985-DF45-E948-A23F-78EAD9B3D348}" srcOrd="1" destOrd="0" presId="urn:microsoft.com/office/officeart/2005/8/layout/vList5"/>
    <dgm:cxn modelId="{F99FC46D-D3D7-475F-9F62-E5E014568137}" type="presParOf" srcId="{72596C24-71C7-0544-9DE5-A061F0F38253}" destId="{E05A12DC-064C-5B44-9B8B-DB4083D1DC94}" srcOrd="1" destOrd="0" presId="urn:microsoft.com/office/officeart/2005/8/layout/vList5"/>
    <dgm:cxn modelId="{645DCD67-94DD-4C61-95C8-A40E7183E1A2}" type="presParOf" srcId="{72596C24-71C7-0544-9DE5-A061F0F38253}" destId="{D54FC27C-0337-2647-8C45-E3918C175C69}" srcOrd="2" destOrd="0" presId="urn:microsoft.com/office/officeart/2005/8/layout/vList5"/>
    <dgm:cxn modelId="{A58DA8A2-DDEA-47D5-95EC-99F1F2897644}" type="presParOf" srcId="{D54FC27C-0337-2647-8C45-E3918C175C69}" destId="{B871B69B-513A-B042-A774-5AC911B1AC40}" srcOrd="0" destOrd="0" presId="urn:microsoft.com/office/officeart/2005/8/layout/vList5"/>
    <dgm:cxn modelId="{60682834-17A9-4B79-902B-4CE7505CB5CE}" type="presParOf" srcId="{D54FC27C-0337-2647-8C45-E3918C175C69}" destId="{D4CA6753-F463-1D49-B2E8-C24FC2F3F47D}" srcOrd="1" destOrd="0" presId="urn:microsoft.com/office/officeart/2005/8/layout/vList5"/>
    <dgm:cxn modelId="{B47437E9-CC93-4954-9D5A-35148FDB0D0B}" type="presParOf" srcId="{72596C24-71C7-0544-9DE5-A061F0F38253}" destId="{DC668674-338F-3D4A-82B0-6646CDD0496B}" srcOrd="3" destOrd="0" presId="urn:microsoft.com/office/officeart/2005/8/layout/vList5"/>
    <dgm:cxn modelId="{C115EFF8-095D-4194-988A-CAE8D4644CA1}" type="presParOf" srcId="{72596C24-71C7-0544-9DE5-A061F0F38253}" destId="{06AE4E54-1E9E-A544-9C53-DD7ABBCD3FA7}" srcOrd="4" destOrd="0" presId="urn:microsoft.com/office/officeart/2005/8/layout/vList5"/>
    <dgm:cxn modelId="{508037A5-25A3-4B87-B751-F31D321ED682}" type="presParOf" srcId="{06AE4E54-1E9E-A544-9C53-DD7ABBCD3FA7}" destId="{C4614551-274F-754D-ADB3-02F8E4B23FF0}" srcOrd="0" destOrd="0" presId="urn:microsoft.com/office/officeart/2005/8/layout/vList5"/>
    <dgm:cxn modelId="{CCF42FEB-A5D9-4F07-A9E2-44C1C6FCD326}" type="presParOf" srcId="{06AE4E54-1E9E-A544-9C53-DD7ABBCD3FA7}" destId="{1E033C9D-6286-C14C-9290-32D88B183CB1}" srcOrd="1" destOrd="0" presId="urn:microsoft.com/office/officeart/2005/8/layout/vList5"/>
    <dgm:cxn modelId="{9458A78D-F131-4323-ABC6-9E8195D99CE1}" type="presParOf" srcId="{72596C24-71C7-0544-9DE5-A061F0F38253}" destId="{5D84C05D-304D-0D49-BEF2-B1D841DC9BCF}" srcOrd="5" destOrd="0" presId="urn:microsoft.com/office/officeart/2005/8/layout/vList5"/>
    <dgm:cxn modelId="{ABAF4063-2A9C-4836-8610-6F5440F76489}" type="presParOf" srcId="{72596C24-71C7-0544-9DE5-A061F0F38253}" destId="{13DA5E11-DEAC-C640-BF5D-C1B005F5053B}" srcOrd="6" destOrd="0" presId="urn:microsoft.com/office/officeart/2005/8/layout/vList5"/>
    <dgm:cxn modelId="{04318926-0FF8-499F-A297-F9CDBD67615F}" type="presParOf" srcId="{13DA5E11-DEAC-C640-BF5D-C1B005F5053B}" destId="{608CAB4D-5BA6-3C46-ACD6-FD1D4EA2F681}" srcOrd="0" destOrd="0" presId="urn:microsoft.com/office/officeart/2005/8/layout/vList5"/>
    <dgm:cxn modelId="{F376100E-010E-4682-B148-3310D7EC2995}" type="presParOf" srcId="{13DA5E11-DEAC-C640-BF5D-C1B005F5053B}" destId="{29D4E479-6765-1D47-9B1E-D95657526DE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F0985-DF45-E948-A23F-78EAD9B3D348}">
      <dsp:nvSpPr>
        <dsp:cNvPr id="0" name=""/>
        <dsp:cNvSpPr/>
      </dsp:nvSpPr>
      <dsp:spPr>
        <a:xfrm rot="5400000">
          <a:off x="5222938" y="-2115919"/>
          <a:ext cx="871601" cy="5325872"/>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Self-appraisal</a:t>
          </a:r>
        </a:p>
      </dsp:txBody>
      <dsp:txXfrm rot="-5400000">
        <a:off x="2995803" y="153764"/>
        <a:ext cx="5283324" cy="786505"/>
      </dsp:txXfrm>
    </dsp:sp>
    <dsp:sp modelId="{7939FC4A-F83B-E049-87AD-9CDF3E480042}">
      <dsp:nvSpPr>
        <dsp:cNvPr id="0" name=""/>
        <dsp:cNvSpPr/>
      </dsp:nvSpPr>
      <dsp:spPr>
        <a:xfrm>
          <a:off x="0" y="0"/>
          <a:ext cx="2995803" cy="1089501"/>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9550" tIns="104775" rIns="209550" bIns="104775" numCol="1" spcCol="1270" anchor="ctr" anchorCtr="0">
          <a:noAutofit/>
        </a:bodyPr>
        <a:lstStyle/>
        <a:p>
          <a:pPr marL="0" lvl="0" indent="0" algn="ctr" defTabSz="2444750">
            <a:lnSpc>
              <a:spcPct val="90000"/>
            </a:lnSpc>
            <a:spcBef>
              <a:spcPct val="0"/>
            </a:spcBef>
            <a:spcAft>
              <a:spcPct val="35000"/>
            </a:spcAft>
            <a:buNone/>
          </a:pPr>
          <a:r>
            <a:rPr lang="en-US" sz="5500" kern="1200" dirty="0">
              <a:solidFill>
                <a:srgbClr val="2C2C2C"/>
              </a:solidFill>
            </a:rPr>
            <a:t>S</a:t>
          </a:r>
        </a:p>
      </dsp:txBody>
      <dsp:txXfrm>
        <a:off x="53185" y="53185"/>
        <a:ext cx="2889433" cy="983131"/>
      </dsp:txXfrm>
    </dsp:sp>
    <dsp:sp modelId="{D4CA6753-F463-1D49-B2E8-C24FC2F3F47D}">
      <dsp:nvSpPr>
        <dsp:cNvPr id="0" name=""/>
        <dsp:cNvSpPr/>
      </dsp:nvSpPr>
      <dsp:spPr>
        <a:xfrm rot="5400000">
          <a:off x="5222938" y="-971942"/>
          <a:ext cx="871601" cy="5325872"/>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Assessment literacy</a:t>
          </a:r>
        </a:p>
      </dsp:txBody>
      <dsp:txXfrm rot="-5400000">
        <a:off x="2995803" y="1297741"/>
        <a:ext cx="5283324" cy="786505"/>
      </dsp:txXfrm>
    </dsp:sp>
    <dsp:sp modelId="{B871B69B-513A-B042-A774-5AC911B1AC40}">
      <dsp:nvSpPr>
        <dsp:cNvPr id="0" name=""/>
        <dsp:cNvSpPr/>
      </dsp:nvSpPr>
      <dsp:spPr>
        <a:xfrm>
          <a:off x="0" y="1146242"/>
          <a:ext cx="2995803" cy="1089501"/>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9550" tIns="104775" rIns="209550" bIns="104775" numCol="1" spcCol="1270" anchor="ctr" anchorCtr="0">
          <a:noAutofit/>
        </a:bodyPr>
        <a:lstStyle/>
        <a:p>
          <a:pPr marL="0" lvl="0" indent="0" algn="ctr" defTabSz="2444750">
            <a:lnSpc>
              <a:spcPct val="90000"/>
            </a:lnSpc>
            <a:spcBef>
              <a:spcPct val="0"/>
            </a:spcBef>
            <a:spcAft>
              <a:spcPct val="35000"/>
            </a:spcAft>
            <a:buNone/>
          </a:pPr>
          <a:r>
            <a:rPr lang="en-US" sz="5500" kern="1200" dirty="0">
              <a:solidFill>
                <a:srgbClr val="2C2C2C"/>
              </a:solidFill>
            </a:rPr>
            <a:t>A</a:t>
          </a:r>
        </a:p>
      </dsp:txBody>
      <dsp:txXfrm>
        <a:off x="53185" y="1199427"/>
        <a:ext cx="2889433" cy="983131"/>
      </dsp:txXfrm>
    </dsp:sp>
    <dsp:sp modelId="{1E033C9D-6286-C14C-9290-32D88B183CB1}">
      <dsp:nvSpPr>
        <dsp:cNvPr id="0" name=""/>
        <dsp:cNvSpPr/>
      </dsp:nvSpPr>
      <dsp:spPr>
        <a:xfrm rot="5400000">
          <a:off x="5222938" y="172033"/>
          <a:ext cx="871601" cy="5325872"/>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Goal-setting and self-regulation</a:t>
          </a:r>
        </a:p>
      </dsp:txBody>
      <dsp:txXfrm rot="-5400000">
        <a:off x="2995803" y="2441716"/>
        <a:ext cx="5283324" cy="786505"/>
      </dsp:txXfrm>
    </dsp:sp>
    <dsp:sp modelId="{C4614551-274F-754D-ADB3-02F8E4B23FF0}">
      <dsp:nvSpPr>
        <dsp:cNvPr id="0" name=""/>
        <dsp:cNvSpPr/>
      </dsp:nvSpPr>
      <dsp:spPr>
        <a:xfrm>
          <a:off x="0" y="2290219"/>
          <a:ext cx="2995803" cy="1089501"/>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9550" tIns="104775" rIns="209550" bIns="104775" numCol="1" spcCol="1270" anchor="ctr" anchorCtr="0">
          <a:noAutofit/>
        </a:bodyPr>
        <a:lstStyle/>
        <a:p>
          <a:pPr marL="0" lvl="0" indent="0" algn="ctr" defTabSz="2444750">
            <a:lnSpc>
              <a:spcPct val="90000"/>
            </a:lnSpc>
            <a:spcBef>
              <a:spcPct val="0"/>
            </a:spcBef>
            <a:spcAft>
              <a:spcPct val="35000"/>
            </a:spcAft>
            <a:buNone/>
          </a:pPr>
          <a:r>
            <a:rPr lang="en-US" sz="5500" kern="1200" dirty="0">
              <a:solidFill>
                <a:srgbClr val="2C2C2C"/>
              </a:solidFill>
            </a:rPr>
            <a:t>G</a:t>
          </a:r>
        </a:p>
      </dsp:txBody>
      <dsp:txXfrm>
        <a:off x="53185" y="2343404"/>
        <a:ext cx="2889433" cy="983131"/>
      </dsp:txXfrm>
    </dsp:sp>
    <dsp:sp modelId="{29D4E479-6765-1D47-9B1E-D95657526DEB}">
      <dsp:nvSpPr>
        <dsp:cNvPr id="0" name=""/>
        <dsp:cNvSpPr/>
      </dsp:nvSpPr>
      <dsp:spPr>
        <a:xfrm rot="5400000">
          <a:off x="5222938" y="1316010"/>
          <a:ext cx="871601" cy="5325872"/>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Engagement and motivation</a:t>
          </a:r>
        </a:p>
      </dsp:txBody>
      <dsp:txXfrm rot="-5400000">
        <a:off x="2995803" y="3585693"/>
        <a:ext cx="5283324" cy="786505"/>
      </dsp:txXfrm>
    </dsp:sp>
    <dsp:sp modelId="{608CAB4D-5BA6-3C46-ACD6-FD1D4EA2F681}">
      <dsp:nvSpPr>
        <dsp:cNvPr id="0" name=""/>
        <dsp:cNvSpPr/>
      </dsp:nvSpPr>
      <dsp:spPr>
        <a:xfrm>
          <a:off x="0" y="3434195"/>
          <a:ext cx="2995803" cy="1089501"/>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9550" tIns="104775" rIns="209550" bIns="104775" numCol="1" spcCol="1270" anchor="ctr" anchorCtr="0">
          <a:noAutofit/>
        </a:bodyPr>
        <a:lstStyle/>
        <a:p>
          <a:pPr marL="0" lvl="0" indent="0" algn="ctr" defTabSz="2444750">
            <a:lnSpc>
              <a:spcPct val="90000"/>
            </a:lnSpc>
            <a:spcBef>
              <a:spcPct val="0"/>
            </a:spcBef>
            <a:spcAft>
              <a:spcPct val="35000"/>
            </a:spcAft>
            <a:buNone/>
          </a:pPr>
          <a:r>
            <a:rPr lang="en-US" sz="5500" kern="1200" dirty="0">
              <a:solidFill>
                <a:srgbClr val="2C2C2C"/>
              </a:solidFill>
            </a:rPr>
            <a:t>E</a:t>
          </a:r>
        </a:p>
      </dsp:txBody>
      <dsp:txXfrm>
        <a:off x="53185" y="3487380"/>
        <a:ext cx="2889433" cy="98313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96332"/>
          </a:xfrm>
          <a:prstGeom prst="rect">
            <a:avLst/>
          </a:prstGeom>
        </p:spPr>
        <p:txBody>
          <a:bodyPr vert="horz" lIns="91431" tIns="45716" rIns="91431" bIns="45716"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777608" y="0"/>
            <a:ext cx="2889938" cy="496332"/>
          </a:xfrm>
          <a:prstGeom prst="rect">
            <a:avLst/>
          </a:prstGeom>
        </p:spPr>
        <p:txBody>
          <a:bodyPr vert="horz" lIns="91431" tIns="45716" rIns="91431" bIns="45716" rtlCol="0"/>
          <a:lstStyle>
            <a:lvl1pPr algn="r" fontAlgn="auto">
              <a:spcBef>
                <a:spcPts val="0"/>
              </a:spcBef>
              <a:spcAft>
                <a:spcPts val="0"/>
              </a:spcAft>
              <a:defRPr sz="1200" smtClean="0">
                <a:latin typeface="+mn-lt"/>
                <a:cs typeface="+mn-cs"/>
              </a:defRPr>
            </a:lvl1pPr>
          </a:lstStyle>
          <a:p>
            <a:pPr>
              <a:defRPr/>
            </a:pPr>
            <a:fld id="{F4125AF0-A3BC-4119-8801-E6FE4985024D}" type="datetimeFigureOut">
              <a:rPr lang="en-GB"/>
              <a:pPr>
                <a:defRPr/>
              </a:pPr>
              <a:t>26/06/2018</a:t>
            </a:fld>
            <a:endParaRPr lang="en-GB"/>
          </a:p>
        </p:txBody>
      </p:sp>
      <p:sp>
        <p:nvSpPr>
          <p:cNvPr id="4" name="Footer Placeholder 3"/>
          <p:cNvSpPr>
            <a:spLocks noGrp="1"/>
          </p:cNvSpPr>
          <p:nvPr>
            <p:ph type="ftr" sz="quarter" idx="2"/>
          </p:nvPr>
        </p:nvSpPr>
        <p:spPr>
          <a:xfrm>
            <a:off x="1" y="9428583"/>
            <a:ext cx="2889938" cy="496332"/>
          </a:xfrm>
          <a:prstGeom prst="rect">
            <a:avLst/>
          </a:prstGeom>
        </p:spPr>
        <p:txBody>
          <a:bodyPr vert="horz" lIns="91431" tIns="45716" rIns="91431" bIns="45716"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777608" y="9428583"/>
            <a:ext cx="2889938" cy="496332"/>
          </a:xfrm>
          <a:prstGeom prst="rect">
            <a:avLst/>
          </a:prstGeom>
        </p:spPr>
        <p:txBody>
          <a:bodyPr vert="horz" wrap="square" lIns="91431" tIns="45716" rIns="91431" bIns="45716" numCol="1" anchor="b" anchorCtr="0" compatLnSpc="1">
            <a:prstTxWarp prst="textNoShape">
              <a:avLst/>
            </a:prstTxWarp>
          </a:bodyPr>
          <a:lstStyle>
            <a:lvl1pPr algn="r">
              <a:defRPr sz="1200">
                <a:latin typeface="Calibri" panose="020F0502020204030204" pitchFamily="34" charset="0"/>
              </a:defRPr>
            </a:lvl1pPr>
          </a:lstStyle>
          <a:p>
            <a:fld id="{03F3BBF6-5EB3-4254-A644-13060B4DEE11}" type="slidenum">
              <a:rPr lang="en-GB" altLang="en-US"/>
              <a:pPr/>
              <a:t>‹#›</a:t>
            </a:fld>
            <a:endParaRPr lang="en-GB" altLang="en-US"/>
          </a:p>
        </p:txBody>
      </p:sp>
    </p:spTree>
    <p:extLst>
      <p:ext uri="{BB962C8B-B14F-4D97-AF65-F5344CB8AC3E}">
        <p14:creationId xmlns:p14="http://schemas.microsoft.com/office/powerpoint/2010/main" val="1568981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96332"/>
          </a:xfrm>
          <a:prstGeom prst="rect">
            <a:avLst/>
          </a:prstGeom>
        </p:spPr>
        <p:txBody>
          <a:bodyPr vert="horz" lIns="91431" tIns="45716" rIns="91431" bIns="45716"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777608" y="0"/>
            <a:ext cx="2889938" cy="496332"/>
          </a:xfrm>
          <a:prstGeom prst="rect">
            <a:avLst/>
          </a:prstGeom>
        </p:spPr>
        <p:txBody>
          <a:bodyPr vert="horz" lIns="91431" tIns="45716" rIns="91431" bIns="45716" rtlCol="0"/>
          <a:lstStyle>
            <a:lvl1pPr algn="r" fontAlgn="auto">
              <a:spcBef>
                <a:spcPts val="0"/>
              </a:spcBef>
              <a:spcAft>
                <a:spcPts val="0"/>
              </a:spcAft>
              <a:defRPr sz="1200" smtClean="0">
                <a:latin typeface="+mn-lt"/>
                <a:cs typeface="+mn-cs"/>
              </a:defRPr>
            </a:lvl1pPr>
          </a:lstStyle>
          <a:p>
            <a:pPr>
              <a:defRPr/>
            </a:pPr>
            <a:fld id="{A610F23A-3672-4CC0-A9C6-B7E60E085D3C}" type="datetimeFigureOut">
              <a:rPr lang="en-GB"/>
              <a:pPr>
                <a:defRPr/>
              </a:pPr>
              <a:t>26/06/2018</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31" tIns="45716" rIns="91431" bIns="45716" rtlCol="0" anchor="ctr"/>
          <a:lstStyle/>
          <a:p>
            <a:pPr lvl="0"/>
            <a:endParaRPr lang="en-GB" noProof="0"/>
          </a:p>
        </p:txBody>
      </p:sp>
      <p:sp>
        <p:nvSpPr>
          <p:cNvPr id="5" name="Notes Placeholder 4"/>
          <p:cNvSpPr>
            <a:spLocks noGrp="1"/>
          </p:cNvSpPr>
          <p:nvPr>
            <p:ph type="body" sz="quarter" idx="3"/>
          </p:nvPr>
        </p:nvSpPr>
        <p:spPr>
          <a:xfrm>
            <a:off x="666909" y="4715154"/>
            <a:ext cx="5335270" cy="4466987"/>
          </a:xfrm>
          <a:prstGeom prst="rect">
            <a:avLst/>
          </a:prstGeom>
        </p:spPr>
        <p:txBody>
          <a:bodyPr vert="horz" lIns="91431" tIns="45716" rIns="91431" bIns="4571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1" y="9428583"/>
            <a:ext cx="2889938" cy="496332"/>
          </a:xfrm>
          <a:prstGeom prst="rect">
            <a:avLst/>
          </a:prstGeom>
        </p:spPr>
        <p:txBody>
          <a:bodyPr vert="horz" lIns="91431" tIns="45716" rIns="91431" bIns="45716"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777608" y="9428583"/>
            <a:ext cx="2889938" cy="496332"/>
          </a:xfrm>
          <a:prstGeom prst="rect">
            <a:avLst/>
          </a:prstGeom>
        </p:spPr>
        <p:txBody>
          <a:bodyPr vert="horz" wrap="square" lIns="91431" tIns="45716" rIns="91431" bIns="45716" numCol="1" anchor="b" anchorCtr="0" compatLnSpc="1">
            <a:prstTxWarp prst="textNoShape">
              <a:avLst/>
            </a:prstTxWarp>
          </a:bodyPr>
          <a:lstStyle>
            <a:lvl1pPr algn="r">
              <a:defRPr sz="1200">
                <a:latin typeface="Calibri" panose="020F0502020204030204" pitchFamily="34" charset="0"/>
              </a:defRPr>
            </a:lvl1pPr>
          </a:lstStyle>
          <a:p>
            <a:fld id="{CDAD641C-3037-4CE1-B672-27F27671D77B}" type="slidenum">
              <a:rPr lang="en-GB" altLang="en-US"/>
              <a:pPr/>
              <a:t>‹#›</a:t>
            </a:fld>
            <a:endParaRPr lang="en-GB" altLang="en-US"/>
          </a:p>
        </p:txBody>
      </p:sp>
    </p:spTree>
    <p:extLst>
      <p:ext uri="{BB962C8B-B14F-4D97-AF65-F5344CB8AC3E}">
        <p14:creationId xmlns:p14="http://schemas.microsoft.com/office/powerpoint/2010/main" val="133833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2m3K2IbSJhE" TargetMode="External"/><Relationship Id="rId2" Type="http://schemas.openxmlformats.org/officeDocument/2006/relationships/slide" Target="../slides/slide58.xml"/><Relationship Id="rId1" Type="http://schemas.openxmlformats.org/officeDocument/2006/relationships/notesMaster" Target="../notesMasters/notesMaster1.xml"/><Relationship Id="rId4" Type="http://schemas.openxmlformats.org/officeDocument/2006/relationships/hyperlink" Target="https://www.youtube.com/watch?v=QuLaQoQP9oo"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GB" dirty="0"/>
              <a:t>Welcome.</a:t>
            </a:r>
          </a:p>
          <a:p>
            <a:pPr fontAlgn="auto">
              <a:spcBef>
                <a:spcPts val="0"/>
              </a:spcBef>
              <a:spcAft>
                <a:spcPts val="0"/>
              </a:spcAft>
              <a:defRPr/>
            </a:pPr>
            <a:endParaRPr lang="en-GB" dirty="0"/>
          </a:p>
          <a:p>
            <a:pPr fontAlgn="auto">
              <a:spcBef>
                <a:spcPts val="0"/>
              </a:spcBef>
              <a:spcAft>
                <a:spcPts val="0"/>
              </a:spcAft>
              <a:defRPr/>
            </a:pPr>
            <a:r>
              <a:rPr lang="en-GB" dirty="0"/>
              <a:t>Thanks for coming. Promises to be a great day.</a:t>
            </a:r>
          </a:p>
          <a:p>
            <a:pPr fontAlgn="auto">
              <a:spcBef>
                <a:spcPts val="0"/>
              </a:spcBef>
              <a:spcAft>
                <a:spcPts val="0"/>
              </a:spcAft>
              <a:defRPr/>
            </a:pPr>
            <a:endParaRPr lang="en-GB" dirty="0"/>
          </a:p>
          <a:p>
            <a:pPr fontAlgn="auto">
              <a:spcBef>
                <a:spcPts val="0"/>
              </a:spcBef>
              <a:spcAft>
                <a:spcPts val="0"/>
              </a:spcAft>
              <a:defRPr/>
            </a:pPr>
            <a:r>
              <a:rPr lang="en-GB" dirty="0"/>
              <a:t>No planned fire alarms.</a:t>
            </a:r>
          </a:p>
          <a:p>
            <a:pPr fontAlgn="auto">
              <a:spcBef>
                <a:spcPts val="0"/>
              </a:spcBef>
              <a:spcAft>
                <a:spcPts val="0"/>
              </a:spcAft>
              <a:defRPr/>
            </a:pPr>
            <a:endParaRPr lang="en-GB" dirty="0"/>
          </a:p>
          <a:p>
            <a:pPr fontAlgn="auto">
              <a:spcBef>
                <a:spcPts val="0"/>
              </a:spcBef>
              <a:spcAft>
                <a:spcPts val="0"/>
              </a:spcAft>
              <a:defRPr/>
            </a:pPr>
            <a:r>
              <a:rPr lang="en-GB" dirty="0"/>
              <a:t>Toilets.</a:t>
            </a:r>
          </a:p>
          <a:p>
            <a:pPr fontAlgn="auto">
              <a:spcBef>
                <a:spcPts val="0"/>
              </a:spcBef>
              <a:spcAft>
                <a:spcPts val="0"/>
              </a:spcAft>
              <a:defRPr/>
            </a:pPr>
            <a:endParaRPr lang="en-GB" dirty="0"/>
          </a:p>
          <a:p>
            <a:pPr fontAlgn="auto">
              <a:spcBef>
                <a:spcPts val="0"/>
              </a:spcBef>
              <a:spcAft>
                <a:spcPts val="0"/>
              </a:spcAft>
              <a:defRPr/>
            </a:pPr>
            <a:r>
              <a:rPr lang="en-GB" dirty="0"/>
              <a:t>Lunch.</a:t>
            </a:r>
          </a:p>
          <a:p>
            <a:pPr fontAlgn="auto">
              <a:spcBef>
                <a:spcPts val="0"/>
              </a:spcBef>
              <a:spcAft>
                <a:spcPts val="0"/>
              </a:spcAft>
              <a:defRPr/>
            </a:pPr>
            <a:endParaRPr lang="en-GB" dirty="0"/>
          </a:p>
          <a:p>
            <a:pPr fontAlgn="auto">
              <a:spcBef>
                <a:spcPts val="0"/>
              </a:spcBef>
              <a:spcAft>
                <a:spcPts val="0"/>
              </a:spcAft>
              <a:defRPr/>
            </a:pPr>
            <a:endParaRPr lang="en-GB" dirty="0"/>
          </a:p>
          <a:p>
            <a:pPr fontAlgn="auto">
              <a:spcBef>
                <a:spcPts val="0"/>
              </a:spcBef>
              <a:spcAft>
                <a:spcPts val="0"/>
              </a:spcAft>
              <a:defRPr/>
            </a:pPr>
            <a:endParaRPr lang="en-GB"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876" indent="-285722">
              <a:defRPr>
                <a:solidFill>
                  <a:schemeClr val="tx1"/>
                </a:solidFill>
                <a:latin typeface="Arial" panose="020B0604020202020204" pitchFamily="34" charset="0"/>
              </a:defRPr>
            </a:lvl2pPr>
            <a:lvl3pPr marL="1142886" indent="-228578">
              <a:defRPr>
                <a:solidFill>
                  <a:schemeClr val="tx1"/>
                </a:solidFill>
                <a:latin typeface="Arial" panose="020B0604020202020204" pitchFamily="34" charset="0"/>
              </a:defRPr>
            </a:lvl3pPr>
            <a:lvl4pPr marL="1600041" indent="-228578">
              <a:defRPr>
                <a:solidFill>
                  <a:schemeClr val="tx1"/>
                </a:solidFill>
                <a:latin typeface="Arial" panose="020B0604020202020204" pitchFamily="34" charset="0"/>
              </a:defRPr>
            </a:lvl4pPr>
            <a:lvl5pPr marL="2057196" indent="-228578">
              <a:defRPr>
                <a:solidFill>
                  <a:schemeClr val="tx1"/>
                </a:solidFill>
                <a:latin typeface="Arial" panose="020B0604020202020204" pitchFamily="34" charset="0"/>
              </a:defRPr>
            </a:lvl5pPr>
            <a:lvl6pPr marL="2514350" indent="-228578" fontAlgn="base">
              <a:spcBef>
                <a:spcPct val="0"/>
              </a:spcBef>
              <a:spcAft>
                <a:spcPct val="0"/>
              </a:spcAft>
              <a:defRPr>
                <a:solidFill>
                  <a:schemeClr val="tx1"/>
                </a:solidFill>
                <a:latin typeface="Arial" panose="020B0604020202020204" pitchFamily="34" charset="0"/>
              </a:defRPr>
            </a:lvl6pPr>
            <a:lvl7pPr marL="2971505" indent="-228578" fontAlgn="base">
              <a:spcBef>
                <a:spcPct val="0"/>
              </a:spcBef>
              <a:spcAft>
                <a:spcPct val="0"/>
              </a:spcAft>
              <a:defRPr>
                <a:solidFill>
                  <a:schemeClr val="tx1"/>
                </a:solidFill>
                <a:latin typeface="Arial" panose="020B0604020202020204" pitchFamily="34" charset="0"/>
              </a:defRPr>
            </a:lvl7pPr>
            <a:lvl8pPr marL="3428660" indent="-228578" fontAlgn="base">
              <a:spcBef>
                <a:spcPct val="0"/>
              </a:spcBef>
              <a:spcAft>
                <a:spcPct val="0"/>
              </a:spcAft>
              <a:defRPr>
                <a:solidFill>
                  <a:schemeClr val="tx1"/>
                </a:solidFill>
                <a:latin typeface="Arial" panose="020B0604020202020204" pitchFamily="34" charset="0"/>
              </a:defRPr>
            </a:lvl8pPr>
            <a:lvl9pPr marL="3885814" indent="-228578" fontAlgn="base">
              <a:spcBef>
                <a:spcPct val="0"/>
              </a:spcBef>
              <a:spcAft>
                <a:spcPct val="0"/>
              </a:spcAft>
              <a:defRPr>
                <a:solidFill>
                  <a:schemeClr val="tx1"/>
                </a:solidFill>
                <a:latin typeface="Arial" panose="020B0604020202020204" pitchFamily="34" charset="0"/>
              </a:defRPr>
            </a:lvl9pPr>
          </a:lstStyle>
          <a:p>
            <a:fld id="{30258E35-5A7E-40FE-A6D3-C98CAAE20D0B}" type="slidenum">
              <a:rPr lang="en-GB" altLang="en-US">
                <a:latin typeface="Calibri" panose="020F0502020204030204" pitchFamily="34" charset="0"/>
              </a:rPr>
              <a:pPr/>
              <a:t>1</a:t>
            </a:fld>
            <a:endParaRPr lang="en-GB" altLang="en-US">
              <a:latin typeface="Calibri" panose="020F0502020204030204" pitchFamily="34" charset="0"/>
            </a:endParaRPr>
          </a:p>
        </p:txBody>
      </p:sp>
    </p:spTree>
    <p:extLst>
      <p:ext uri="{BB962C8B-B14F-4D97-AF65-F5344CB8AC3E}">
        <p14:creationId xmlns:p14="http://schemas.microsoft.com/office/powerpoint/2010/main" val="2704382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 like to thank all the contributors to today’s event in advance. Focus On projects only work because of your willingness to share your experiences, but the highs and the lows and help other people learn from them and I appreciate your effort in making today so good.</a:t>
            </a:r>
          </a:p>
        </p:txBody>
      </p:sp>
      <p:sp>
        <p:nvSpPr>
          <p:cNvPr id="4" name="Slide Number Placeholder 3"/>
          <p:cNvSpPr>
            <a:spLocks noGrp="1"/>
          </p:cNvSpPr>
          <p:nvPr>
            <p:ph type="sldNum" sz="quarter" idx="10"/>
          </p:nvPr>
        </p:nvSpPr>
        <p:spPr/>
        <p:txBody>
          <a:bodyPr/>
          <a:lstStyle/>
          <a:p>
            <a:fld id="{CDAD641C-3037-4CE1-B672-27F27671D77B}" type="slidenum">
              <a:rPr lang="en-GB" altLang="en-US" smtClean="0"/>
              <a:pPr/>
              <a:t>10</a:t>
            </a:fld>
            <a:endParaRPr lang="en-GB" altLang="en-US"/>
          </a:p>
        </p:txBody>
      </p:sp>
    </p:spTree>
    <p:extLst>
      <p:ext uri="{BB962C8B-B14F-4D97-AF65-F5344CB8AC3E}">
        <p14:creationId xmlns:p14="http://schemas.microsoft.com/office/powerpoint/2010/main" val="2288198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GB" dirty="0"/>
              <a:t>Introduce Paul </a:t>
            </a:r>
            <a:r>
              <a:rPr lang="en-GB" dirty="0" err="1"/>
              <a:t>Orsmond</a:t>
            </a:r>
            <a:endParaRPr lang="en-GB" dirty="0"/>
          </a:p>
          <a:p>
            <a:pPr fontAlgn="auto">
              <a:spcBef>
                <a:spcPts val="0"/>
              </a:spcBef>
              <a:spcAft>
                <a:spcPts val="0"/>
              </a:spcAf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Paul is a Senior Lecturer in biology at Staffordshire University and he also teaches in the medical school at Birmingham University. He has </a:t>
            </a:r>
            <a:r>
              <a:rPr lang="en-GB" b="1" dirty="0">
                <a:highlight>
                  <a:srgbClr val="FFFF00"/>
                </a:highlight>
              </a:rPr>
              <a:t>researched and written extensively on the impact of feedback on assessment on the student learning experience</a:t>
            </a:r>
            <a:r>
              <a:rPr lang="en-GB" dirty="0"/>
              <a:t>. He is particularly interested in the </a:t>
            </a:r>
            <a:r>
              <a:rPr lang="en-GB" b="1" dirty="0"/>
              <a:t>communities of learning that students develop and the social interaction that they undertake outside the overt curriculum, all whilst carrying out self- and peer-assessment practices in order to make sense of their learning experiences</a:t>
            </a:r>
            <a:r>
              <a:rPr lang="en-GB" dirty="0"/>
              <a:t>. His work on staff development has been widely recognised and he has worked with different Centres for Excellence as well as being part of the </a:t>
            </a:r>
            <a:r>
              <a:rPr lang="en-GB" dirty="0" err="1"/>
              <a:t>ASKe</a:t>
            </a:r>
            <a:r>
              <a:rPr lang="en-GB" dirty="0"/>
              <a:t> (Assessment Standards Knowledge Exchange) work at a national level on assessment and feedback.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Today he is asking the question, ‘ Feedback – it’s all about human interactions isn’t it?’. I hope you will enjoy the session and (check when PO wants questions).</a:t>
            </a:r>
          </a:p>
          <a:p>
            <a:pPr fontAlgn="auto">
              <a:spcBef>
                <a:spcPts val="0"/>
              </a:spcBef>
              <a:spcAft>
                <a:spcPts val="0"/>
              </a:spcAft>
              <a:defRPr/>
            </a:pPr>
            <a:endParaRPr lang="en-GB"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876" indent="-285722">
              <a:defRPr>
                <a:solidFill>
                  <a:schemeClr val="tx1"/>
                </a:solidFill>
                <a:latin typeface="Arial" panose="020B0604020202020204" pitchFamily="34" charset="0"/>
              </a:defRPr>
            </a:lvl2pPr>
            <a:lvl3pPr marL="1142886" indent="-228578">
              <a:defRPr>
                <a:solidFill>
                  <a:schemeClr val="tx1"/>
                </a:solidFill>
                <a:latin typeface="Arial" panose="020B0604020202020204" pitchFamily="34" charset="0"/>
              </a:defRPr>
            </a:lvl3pPr>
            <a:lvl4pPr marL="1600041" indent="-228578">
              <a:defRPr>
                <a:solidFill>
                  <a:schemeClr val="tx1"/>
                </a:solidFill>
                <a:latin typeface="Arial" panose="020B0604020202020204" pitchFamily="34" charset="0"/>
              </a:defRPr>
            </a:lvl4pPr>
            <a:lvl5pPr marL="2057196" indent="-228578">
              <a:defRPr>
                <a:solidFill>
                  <a:schemeClr val="tx1"/>
                </a:solidFill>
                <a:latin typeface="Arial" panose="020B0604020202020204" pitchFamily="34" charset="0"/>
              </a:defRPr>
            </a:lvl5pPr>
            <a:lvl6pPr marL="2514350" indent="-228578" fontAlgn="base">
              <a:spcBef>
                <a:spcPct val="0"/>
              </a:spcBef>
              <a:spcAft>
                <a:spcPct val="0"/>
              </a:spcAft>
              <a:defRPr>
                <a:solidFill>
                  <a:schemeClr val="tx1"/>
                </a:solidFill>
                <a:latin typeface="Arial" panose="020B0604020202020204" pitchFamily="34" charset="0"/>
              </a:defRPr>
            </a:lvl6pPr>
            <a:lvl7pPr marL="2971505" indent="-228578" fontAlgn="base">
              <a:spcBef>
                <a:spcPct val="0"/>
              </a:spcBef>
              <a:spcAft>
                <a:spcPct val="0"/>
              </a:spcAft>
              <a:defRPr>
                <a:solidFill>
                  <a:schemeClr val="tx1"/>
                </a:solidFill>
                <a:latin typeface="Arial" panose="020B0604020202020204" pitchFamily="34" charset="0"/>
              </a:defRPr>
            </a:lvl7pPr>
            <a:lvl8pPr marL="3428660" indent="-228578" fontAlgn="base">
              <a:spcBef>
                <a:spcPct val="0"/>
              </a:spcBef>
              <a:spcAft>
                <a:spcPct val="0"/>
              </a:spcAft>
              <a:defRPr>
                <a:solidFill>
                  <a:schemeClr val="tx1"/>
                </a:solidFill>
                <a:latin typeface="Arial" panose="020B0604020202020204" pitchFamily="34" charset="0"/>
              </a:defRPr>
            </a:lvl8pPr>
            <a:lvl9pPr marL="3885814" indent="-228578" fontAlgn="base">
              <a:spcBef>
                <a:spcPct val="0"/>
              </a:spcBef>
              <a:spcAft>
                <a:spcPct val="0"/>
              </a:spcAft>
              <a:defRPr>
                <a:solidFill>
                  <a:schemeClr val="tx1"/>
                </a:solidFill>
                <a:latin typeface="Arial" panose="020B0604020202020204" pitchFamily="34" charset="0"/>
              </a:defRPr>
            </a:lvl9pPr>
          </a:lstStyle>
          <a:p>
            <a:fld id="{30258E35-5A7E-40FE-A6D3-C98CAAE20D0B}" type="slidenum">
              <a:rPr lang="en-GB" altLang="en-US">
                <a:latin typeface="Calibri" panose="020F0502020204030204" pitchFamily="34" charset="0"/>
              </a:rPr>
              <a:pPr/>
              <a:t>11</a:t>
            </a:fld>
            <a:endParaRPr lang="en-GB" altLang="en-US">
              <a:latin typeface="Calibri" panose="020F0502020204030204" pitchFamily="34" charset="0"/>
            </a:endParaRPr>
          </a:p>
        </p:txBody>
      </p:sp>
    </p:spTree>
    <p:extLst>
      <p:ext uri="{BB962C8B-B14F-4D97-AF65-F5344CB8AC3E}">
        <p14:creationId xmlns:p14="http://schemas.microsoft.com/office/powerpoint/2010/main" val="1848555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endParaRPr lang="en-GB"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876" indent="-285722">
              <a:defRPr>
                <a:solidFill>
                  <a:schemeClr val="tx1"/>
                </a:solidFill>
                <a:latin typeface="Arial" panose="020B0604020202020204" pitchFamily="34" charset="0"/>
              </a:defRPr>
            </a:lvl2pPr>
            <a:lvl3pPr marL="1142886" indent="-228578">
              <a:defRPr>
                <a:solidFill>
                  <a:schemeClr val="tx1"/>
                </a:solidFill>
                <a:latin typeface="Arial" panose="020B0604020202020204" pitchFamily="34" charset="0"/>
              </a:defRPr>
            </a:lvl3pPr>
            <a:lvl4pPr marL="1600041" indent="-228578">
              <a:defRPr>
                <a:solidFill>
                  <a:schemeClr val="tx1"/>
                </a:solidFill>
                <a:latin typeface="Arial" panose="020B0604020202020204" pitchFamily="34" charset="0"/>
              </a:defRPr>
            </a:lvl4pPr>
            <a:lvl5pPr marL="2057196" indent="-228578">
              <a:defRPr>
                <a:solidFill>
                  <a:schemeClr val="tx1"/>
                </a:solidFill>
                <a:latin typeface="Arial" panose="020B0604020202020204" pitchFamily="34" charset="0"/>
              </a:defRPr>
            </a:lvl5pPr>
            <a:lvl6pPr marL="2514350" indent="-228578" fontAlgn="base">
              <a:spcBef>
                <a:spcPct val="0"/>
              </a:spcBef>
              <a:spcAft>
                <a:spcPct val="0"/>
              </a:spcAft>
              <a:defRPr>
                <a:solidFill>
                  <a:schemeClr val="tx1"/>
                </a:solidFill>
                <a:latin typeface="Arial" panose="020B0604020202020204" pitchFamily="34" charset="0"/>
              </a:defRPr>
            </a:lvl6pPr>
            <a:lvl7pPr marL="2971505" indent="-228578" fontAlgn="base">
              <a:spcBef>
                <a:spcPct val="0"/>
              </a:spcBef>
              <a:spcAft>
                <a:spcPct val="0"/>
              </a:spcAft>
              <a:defRPr>
                <a:solidFill>
                  <a:schemeClr val="tx1"/>
                </a:solidFill>
                <a:latin typeface="Arial" panose="020B0604020202020204" pitchFamily="34" charset="0"/>
              </a:defRPr>
            </a:lvl7pPr>
            <a:lvl8pPr marL="3428660" indent="-228578" fontAlgn="base">
              <a:spcBef>
                <a:spcPct val="0"/>
              </a:spcBef>
              <a:spcAft>
                <a:spcPct val="0"/>
              </a:spcAft>
              <a:defRPr>
                <a:solidFill>
                  <a:schemeClr val="tx1"/>
                </a:solidFill>
                <a:latin typeface="Arial" panose="020B0604020202020204" pitchFamily="34" charset="0"/>
              </a:defRPr>
            </a:lvl8pPr>
            <a:lvl9pPr marL="3885814" indent="-228578" fontAlgn="base">
              <a:spcBef>
                <a:spcPct val="0"/>
              </a:spcBef>
              <a:spcAft>
                <a:spcPct val="0"/>
              </a:spcAft>
              <a:defRPr>
                <a:solidFill>
                  <a:schemeClr val="tx1"/>
                </a:solidFill>
                <a:latin typeface="Arial" panose="020B0604020202020204" pitchFamily="34" charset="0"/>
              </a:defRPr>
            </a:lvl9pPr>
          </a:lstStyle>
          <a:p>
            <a:fld id="{30258E35-5A7E-40FE-A6D3-C98CAAE20D0B}" type="slidenum">
              <a:rPr lang="en-GB" altLang="en-US">
                <a:latin typeface="Calibri" panose="020F0502020204030204" pitchFamily="34" charset="0"/>
              </a:rPr>
              <a:pPr/>
              <a:t>53</a:t>
            </a:fld>
            <a:endParaRPr lang="en-GB" altLang="en-US">
              <a:latin typeface="Calibri" panose="020F0502020204030204" pitchFamily="34" charset="0"/>
            </a:endParaRPr>
          </a:p>
        </p:txBody>
      </p:sp>
    </p:spTree>
    <p:extLst>
      <p:ext uri="{BB962C8B-B14F-4D97-AF65-F5344CB8AC3E}">
        <p14:creationId xmlns:p14="http://schemas.microsoft.com/office/powerpoint/2010/main" val="2246121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AD641C-3037-4CE1-B672-27F27671D77B}" type="slidenum">
              <a:rPr lang="en-GB" altLang="en-US" smtClean="0"/>
              <a:pPr/>
              <a:t>54</a:t>
            </a:fld>
            <a:endParaRPr lang="en-GB" altLang="en-US"/>
          </a:p>
        </p:txBody>
      </p:sp>
    </p:spTree>
    <p:extLst>
      <p:ext uri="{BB962C8B-B14F-4D97-AF65-F5344CB8AC3E}">
        <p14:creationId xmlns:p14="http://schemas.microsoft.com/office/powerpoint/2010/main" val="4202174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AD641C-3037-4CE1-B672-27F27671D77B}" type="slidenum">
              <a:rPr lang="en-GB" altLang="en-US" smtClean="0"/>
              <a:pPr/>
              <a:t>55</a:t>
            </a:fld>
            <a:endParaRPr lang="en-GB" altLang="en-US"/>
          </a:p>
        </p:txBody>
      </p:sp>
    </p:spTree>
    <p:extLst>
      <p:ext uri="{BB962C8B-B14F-4D97-AF65-F5344CB8AC3E}">
        <p14:creationId xmlns:p14="http://schemas.microsoft.com/office/powerpoint/2010/main" val="2787074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GB" dirty="0"/>
              <a:t>Sharing practice sessions.</a:t>
            </a:r>
          </a:p>
          <a:p>
            <a:pPr fontAlgn="auto">
              <a:spcBef>
                <a:spcPts val="0"/>
              </a:spcBef>
              <a:spcAft>
                <a:spcPts val="0"/>
              </a:spcAft>
              <a:defRPr/>
            </a:pPr>
            <a:endParaRPr lang="en-GB" dirty="0"/>
          </a:p>
          <a:p>
            <a:pPr fontAlgn="auto">
              <a:spcBef>
                <a:spcPts val="0"/>
              </a:spcBef>
              <a:spcAft>
                <a:spcPts val="0"/>
              </a:spcAft>
              <a:defRPr/>
            </a:pPr>
            <a:r>
              <a:rPr lang="en-GB" dirty="0"/>
              <a:t>All rooms on this floor. Out of the main room to the end of the corridor and turn left. </a:t>
            </a:r>
          </a:p>
          <a:p>
            <a:pPr fontAlgn="auto">
              <a:spcBef>
                <a:spcPts val="0"/>
              </a:spcBef>
              <a:spcAft>
                <a:spcPts val="0"/>
              </a:spcAft>
              <a:defRPr/>
            </a:pPr>
            <a:endParaRPr lang="en-GB" dirty="0"/>
          </a:p>
          <a:p>
            <a:pPr fontAlgn="auto">
              <a:spcBef>
                <a:spcPts val="0"/>
              </a:spcBef>
              <a:spcAft>
                <a:spcPts val="0"/>
              </a:spcAft>
              <a:defRPr/>
            </a:pPr>
            <a:r>
              <a:rPr lang="en-GB" dirty="0"/>
              <a:t>You can choose one of the three options on the programme and sessions are first come first served.</a:t>
            </a:r>
          </a:p>
          <a:p>
            <a:pPr fontAlgn="auto">
              <a:spcBef>
                <a:spcPts val="0"/>
              </a:spcBef>
              <a:spcAft>
                <a:spcPts val="0"/>
              </a:spcAft>
              <a:defRPr/>
            </a:pPr>
            <a:endParaRPr lang="en-GB" dirty="0"/>
          </a:p>
          <a:p>
            <a:pPr fontAlgn="auto">
              <a:spcBef>
                <a:spcPts val="0"/>
              </a:spcBef>
              <a:spcAft>
                <a:spcPts val="0"/>
              </a:spcAft>
              <a:defRPr/>
            </a:pPr>
            <a:r>
              <a:rPr lang="en-GB" dirty="0"/>
              <a:t>Each session option includes 2 case study presentations lasting 30 minutes each. Please don’t change room between sessions. There isn’t time.</a:t>
            </a:r>
          </a:p>
          <a:p>
            <a:pPr fontAlgn="auto">
              <a:spcBef>
                <a:spcPts val="0"/>
              </a:spcBef>
              <a:spcAft>
                <a:spcPts val="0"/>
              </a:spcAft>
              <a:defRPr/>
            </a:pPr>
            <a:endParaRPr lang="en-GB" dirty="0"/>
          </a:p>
          <a:p>
            <a:pPr fontAlgn="auto">
              <a:spcBef>
                <a:spcPts val="0"/>
              </a:spcBef>
              <a:spcAft>
                <a:spcPts val="0"/>
              </a:spcAft>
              <a:defRPr/>
            </a:pPr>
            <a:r>
              <a:rPr lang="en-GB" dirty="0"/>
              <a:t>If your first choice session is full, please choose another session. They are all fantastic – you won’t be disappointed.</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876" indent="-285722">
              <a:defRPr>
                <a:solidFill>
                  <a:schemeClr val="tx1"/>
                </a:solidFill>
                <a:latin typeface="Arial" panose="020B0604020202020204" pitchFamily="34" charset="0"/>
              </a:defRPr>
            </a:lvl2pPr>
            <a:lvl3pPr marL="1142886" indent="-228578">
              <a:defRPr>
                <a:solidFill>
                  <a:schemeClr val="tx1"/>
                </a:solidFill>
                <a:latin typeface="Arial" panose="020B0604020202020204" pitchFamily="34" charset="0"/>
              </a:defRPr>
            </a:lvl3pPr>
            <a:lvl4pPr marL="1600041" indent="-228578">
              <a:defRPr>
                <a:solidFill>
                  <a:schemeClr val="tx1"/>
                </a:solidFill>
                <a:latin typeface="Arial" panose="020B0604020202020204" pitchFamily="34" charset="0"/>
              </a:defRPr>
            </a:lvl4pPr>
            <a:lvl5pPr marL="2057196" indent="-228578">
              <a:defRPr>
                <a:solidFill>
                  <a:schemeClr val="tx1"/>
                </a:solidFill>
                <a:latin typeface="Arial" panose="020B0604020202020204" pitchFamily="34" charset="0"/>
              </a:defRPr>
            </a:lvl5pPr>
            <a:lvl6pPr marL="2514350" indent="-228578" fontAlgn="base">
              <a:spcBef>
                <a:spcPct val="0"/>
              </a:spcBef>
              <a:spcAft>
                <a:spcPct val="0"/>
              </a:spcAft>
              <a:defRPr>
                <a:solidFill>
                  <a:schemeClr val="tx1"/>
                </a:solidFill>
                <a:latin typeface="Arial" panose="020B0604020202020204" pitchFamily="34" charset="0"/>
              </a:defRPr>
            </a:lvl6pPr>
            <a:lvl7pPr marL="2971505" indent="-228578" fontAlgn="base">
              <a:spcBef>
                <a:spcPct val="0"/>
              </a:spcBef>
              <a:spcAft>
                <a:spcPct val="0"/>
              </a:spcAft>
              <a:defRPr>
                <a:solidFill>
                  <a:schemeClr val="tx1"/>
                </a:solidFill>
                <a:latin typeface="Arial" panose="020B0604020202020204" pitchFamily="34" charset="0"/>
              </a:defRPr>
            </a:lvl7pPr>
            <a:lvl8pPr marL="3428660" indent="-228578" fontAlgn="base">
              <a:spcBef>
                <a:spcPct val="0"/>
              </a:spcBef>
              <a:spcAft>
                <a:spcPct val="0"/>
              </a:spcAft>
              <a:defRPr>
                <a:solidFill>
                  <a:schemeClr val="tx1"/>
                </a:solidFill>
                <a:latin typeface="Arial" panose="020B0604020202020204" pitchFamily="34" charset="0"/>
              </a:defRPr>
            </a:lvl8pPr>
            <a:lvl9pPr marL="3885814" indent="-228578" fontAlgn="base">
              <a:spcBef>
                <a:spcPct val="0"/>
              </a:spcBef>
              <a:spcAft>
                <a:spcPct val="0"/>
              </a:spcAft>
              <a:defRPr>
                <a:solidFill>
                  <a:schemeClr val="tx1"/>
                </a:solidFill>
                <a:latin typeface="Arial" panose="020B0604020202020204" pitchFamily="34" charset="0"/>
              </a:defRPr>
            </a:lvl9pPr>
          </a:lstStyle>
          <a:p>
            <a:fld id="{30258E35-5A7E-40FE-A6D3-C98CAAE20D0B}" type="slidenum">
              <a:rPr lang="en-GB" altLang="en-US">
                <a:latin typeface="Calibri" panose="020F0502020204030204" pitchFamily="34" charset="0"/>
              </a:rPr>
              <a:pPr/>
              <a:t>56</a:t>
            </a:fld>
            <a:endParaRPr lang="en-GB" altLang="en-US">
              <a:latin typeface="Calibri" panose="020F0502020204030204" pitchFamily="34" charset="0"/>
            </a:endParaRPr>
          </a:p>
        </p:txBody>
      </p:sp>
    </p:spTree>
    <p:extLst>
      <p:ext uri="{BB962C8B-B14F-4D97-AF65-F5344CB8AC3E}">
        <p14:creationId xmlns:p14="http://schemas.microsoft.com/office/powerpoint/2010/main" val="3780071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GB" dirty="0"/>
              <a:t>Welcome Naomi</a:t>
            </a:r>
          </a:p>
          <a:p>
            <a:pPr fontAlgn="auto">
              <a:spcBef>
                <a:spcPts val="0"/>
              </a:spcBef>
              <a:spcAft>
                <a:spcPts val="0"/>
              </a:spcAf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Naomi is a cognitive psychologist specialising in learning behaviour and engagement with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Naomi’s research focuses on the processing and implementation of feedback, educational transitions, and educational identities.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Naomi has extensive experience of academic leadership, having held the positions of Director of Undergraduate Studies and Director of Learning and Teaching in the School of Psychology at the University of Surrey, and Associate Dean (Learning and Teaching) in the Faculty of Health and Medical Sciences at the University of Surrey.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She also runs CPD events and workshops at Universities, Schools and Colleges across the UK, to support educators and students to enhance the impact of assessment and feedback on learning and development. Naomi is a Senior Fellow of the Higher Education Academy, and a National Teaching Fellow. </a:t>
            </a:r>
          </a:p>
          <a:p>
            <a:pPr fontAlgn="auto">
              <a:spcBef>
                <a:spcPts val="0"/>
              </a:spcBef>
              <a:spcAft>
                <a:spcPts val="0"/>
              </a:spcAft>
              <a:defRPr/>
            </a:pPr>
            <a:endParaRPr lang="en-GB"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876" indent="-285722">
              <a:defRPr>
                <a:solidFill>
                  <a:schemeClr val="tx1"/>
                </a:solidFill>
                <a:latin typeface="Arial" panose="020B0604020202020204" pitchFamily="34" charset="0"/>
              </a:defRPr>
            </a:lvl2pPr>
            <a:lvl3pPr marL="1142886" indent="-228578">
              <a:defRPr>
                <a:solidFill>
                  <a:schemeClr val="tx1"/>
                </a:solidFill>
                <a:latin typeface="Arial" panose="020B0604020202020204" pitchFamily="34" charset="0"/>
              </a:defRPr>
            </a:lvl3pPr>
            <a:lvl4pPr marL="1600041" indent="-228578">
              <a:defRPr>
                <a:solidFill>
                  <a:schemeClr val="tx1"/>
                </a:solidFill>
                <a:latin typeface="Arial" panose="020B0604020202020204" pitchFamily="34" charset="0"/>
              </a:defRPr>
            </a:lvl4pPr>
            <a:lvl5pPr marL="2057196" indent="-228578">
              <a:defRPr>
                <a:solidFill>
                  <a:schemeClr val="tx1"/>
                </a:solidFill>
                <a:latin typeface="Arial" panose="020B0604020202020204" pitchFamily="34" charset="0"/>
              </a:defRPr>
            </a:lvl5pPr>
            <a:lvl6pPr marL="2514350" indent="-228578" fontAlgn="base">
              <a:spcBef>
                <a:spcPct val="0"/>
              </a:spcBef>
              <a:spcAft>
                <a:spcPct val="0"/>
              </a:spcAft>
              <a:defRPr>
                <a:solidFill>
                  <a:schemeClr val="tx1"/>
                </a:solidFill>
                <a:latin typeface="Arial" panose="020B0604020202020204" pitchFamily="34" charset="0"/>
              </a:defRPr>
            </a:lvl6pPr>
            <a:lvl7pPr marL="2971505" indent="-228578" fontAlgn="base">
              <a:spcBef>
                <a:spcPct val="0"/>
              </a:spcBef>
              <a:spcAft>
                <a:spcPct val="0"/>
              </a:spcAft>
              <a:defRPr>
                <a:solidFill>
                  <a:schemeClr val="tx1"/>
                </a:solidFill>
                <a:latin typeface="Arial" panose="020B0604020202020204" pitchFamily="34" charset="0"/>
              </a:defRPr>
            </a:lvl7pPr>
            <a:lvl8pPr marL="3428660" indent="-228578" fontAlgn="base">
              <a:spcBef>
                <a:spcPct val="0"/>
              </a:spcBef>
              <a:spcAft>
                <a:spcPct val="0"/>
              </a:spcAft>
              <a:defRPr>
                <a:solidFill>
                  <a:schemeClr val="tx1"/>
                </a:solidFill>
                <a:latin typeface="Arial" panose="020B0604020202020204" pitchFamily="34" charset="0"/>
              </a:defRPr>
            </a:lvl8pPr>
            <a:lvl9pPr marL="3885814" indent="-228578" fontAlgn="base">
              <a:spcBef>
                <a:spcPct val="0"/>
              </a:spcBef>
              <a:spcAft>
                <a:spcPct val="0"/>
              </a:spcAft>
              <a:defRPr>
                <a:solidFill>
                  <a:schemeClr val="tx1"/>
                </a:solidFill>
                <a:latin typeface="Arial" panose="020B0604020202020204" pitchFamily="34" charset="0"/>
              </a:defRPr>
            </a:lvl9pPr>
          </a:lstStyle>
          <a:p>
            <a:fld id="{30258E35-5A7E-40FE-A6D3-C98CAAE20D0B}" type="slidenum">
              <a:rPr lang="en-GB" altLang="en-US">
                <a:latin typeface="Calibri" panose="020F0502020204030204" pitchFamily="34" charset="0"/>
              </a:rPr>
              <a:pPr/>
              <a:t>57</a:t>
            </a:fld>
            <a:endParaRPr lang="en-GB" altLang="en-US">
              <a:latin typeface="Calibri" panose="020F0502020204030204" pitchFamily="34" charset="0"/>
            </a:endParaRPr>
          </a:p>
        </p:txBody>
      </p:sp>
    </p:spTree>
    <p:extLst>
      <p:ext uri="{BB962C8B-B14F-4D97-AF65-F5344CB8AC3E}">
        <p14:creationId xmlns:p14="http://schemas.microsoft.com/office/powerpoint/2010/main" val="3809766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a:solidFill>
                  <a:schemeClr val="tx1"/>
                </a:solidFill>
                <a:effectLst/>
                <a:latin typeface="+mn-lt"/>
                <a:ea typeface="+mn-ea"/>
                <a:cs typeface="+mn-cs"/>
                <a:hlinkClick r:id="rId3"/>
              </a:rPr>
              <a:t>https://www.youtube.com/watch?v=2m3K2IbSJhE</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u="sng" kern="1200" dirty="0">
                <a:solidFill>
                  <a:schemeClr val="tx1"/>
                </a:solidFill>
                <a:effectLst/>
                <a:latin typeface="+mn-lt"/>
                <a:ea typeface="+mn-ea"/>
                <a:cs typeface="+mn-cs"/>
                <a:hlinkClick r:id="rId4"/>
              </a:rPr>
              <a:t>https://www.youtube.com/watch?v=QuLaQoQP9oo</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3933D-1E76-4EFE-BA04-09064FB914E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011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kern="1200" dirty="0">
                <a:solidFill>
                  <a:schemeClr val="tx1"/>
                </a:solidFill>
                <a:effectLst/>
                <a:latin typeface="+mn-lt"/>
                <a:ea typeface="+mn-ea"/>
                <a:cs typeface="+mn-cs"/>
              </a:rPr>
              <a:t>The only thing that matters is what students do with it</a:t>
            </a:r>
            <a:r>
              <a:rPr lang="en-GB" sz="1200" b="0" i="0" kern="1200" dirty="0">
                <a:solidFill>
                  <a:schemeClr val="tx1"/>
                </a:solidFill>
                <a:effectLst/>
                <a:latin typeface="+mn-lt"/>
                <a:ea typeface="+mn-ea"/>
                <a:cs typeface="+mn-cs"/>
              </a:rPr>
              <a:t>. No matter how well the feedback is designed, if students do not use the feedback to move their own learning forward, it’s a waste of time.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EF00DC-B05A-421B-952A-A2F0FEAA0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692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Effectiveness about what educator or student does?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EF00DC-B05A-421B-952A-A2F0FEAA0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576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876" indent="-285722">
              <a:defRPr>
                <a:solidFill>
                  <a:schemeClr val="tx1"/>
                </a:solidFill>
                <a:latin typeface="Arial" panose="020B0604020202020204" pitchFamily="34" charset="0"/>
              </a:defRPr>
            </a:lvl2pPr>
            <a:lvl3pPr marL="1142886" indent="-228578">
              <a:defRPr>
                <a:solidFill>
                  <a:schemeClr val="tx1"/>
                </a:solidFill>
                <a:latin typeface="Arial" panose="020B0604020202020204" pitchFamily="34" charset="0"/>
              </a:defRPr>
            </a:lvl3pPr>
            <a:lvl4pPr marL="1600041" indent="-228578">
              <a:defRPr>
                <a:solidFill>
                  <a:schemeClr val="tx1"/>
                </a:solidFill>
                <a:latin typeface="Arial" panose="020B0604020202020204" pitchFamily="34" charset="0"/>
              </a:defRPr>
            </a:lvl4pPr>
            <a:lvl5pPr marL="2057196" indent="-228578">
              <a:defRPr>
                <a:solidFill>
                  <a:schemeClr val="tx1"/>
                </a:solidFill>
                <a:latin typeface="Arial" panose="020B0604020202020204" pitchFamily="34" charset="0"/>
              </a:defRPr>
            </a:lvl5pPr>
            <a:lvl6pPr marL="2514350" indent="-228578" fontAlgn="base">
              <a:spcBef>
                <a:spcPct val="0"/>
              </a:spcBef>
              <a:spcAft>
                <a:spcPct val="0"/>
              </a:spcAft>
              <a:defRPr>
                <a:solidFill>
                  <a:schemeClr val="tx1"/>
                </a:solidFill>
                <a:latin typeface="Arial" panose="020B0604020202020204" pitchFamily="34" charset="0"/>
              </a:defRPr>
            </a:lvl6pPr>
            <a:lvl7pPr marL="2971505" indent="-228578" fontAlgn="base">
              <a:spcBef>
                <a:spcPct val="0"/>
              </a:spcBef>
              <a:spcAft>
                <a:spcPct val="0"/>
              </a:spcAft>
              <a:defRPr>
                <a:solidFill>
                  <a:schemeClr val="tx1"/>
                </a:solidFill>
                <a:latin typeface="Arial" panose="020B0604020202020204" pitchFamily="34" charset="0"/>
              </a:defRPr>
            </a:lvl7pPr>
            <a:lvl8pPr marL="3428660" indent="-228578" fontAlgn="base">
              <a:spcBef>
                <a:spcPct val="0"/>
              </a:spcBef>
              <a:spcAft>
                <a:spcPct val="0"/>
              </a:spcAft>
              <a:defRPr>
                <a:solidFill>
                  <a:schemeClr val="tx1"/>
                </a:solidFill>
                <a:latin typeface="Arial" panose="020B0604020202020204" pitchFamily="34" charset="0"/>
              </a:defRPr>
            </a:lvl8pPr>
            <a:lvl9pPr marL="3885814" indent="-228578" fontAlgn="base">
              <a:spcBef>
                <a:spcPct val="0"/>
              </a:spcBef>
              <a:spcAft>
                <a:spcPct val="0"/>
              </a:spcAft>
              <a:defRPr>
                <a:solidFill>
                  <a:schemeClr val="tx1"/>
                </a:solidFill>
                <a:latin typeface="Arial" panose="020B0604020202020204" pitchFamily="34" charset="0"/>
              </a:defRPr>
            </a:lvl9pPr>
          </a:lstStyle>
          <a:p>
            <a:fld id="{11E182F1-D956-4B50-95DD-C6E521D27A94}" type="slidenum">
              <a:rPr lang="en-GB" altLang="en-US">
                <a:latin typeface="Calibri" panose="020F0502020204030204" pitchFamily="34" charset="0"/>
              </a:rPr>
              <a:pPr/>
              <a:t>2</a:t>
            </a:fld>
            <a:endParaRPr lang="en-GB" altLang="en-US" dirty="0">
              <a:latin typeface="Calibri" panose="020F0502020204030204" pitchFamily="34" charset="0"/>
            </a:endParaRPr>
          </a:p>
        </p:txBody>
      </p:sp>
    </p:spTree>
    <p:extLst>
      <p:ext uri="{BB962C8B-B14F-4D97-AF65-F5344CB8AC3E}">
        <p14:creationId xmlns:p14="http://schemas.microsoft.com/office/powerpoint/2010/main" val="3287805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Grade justification</a:t>
            </a:r>
          </a:p>
          <a:p>
            <a:r>
              <a:rPr lang="en-GB" dirty="0"/>
              <a:t>timing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EF00DC-B05A-421B-952A-A2F0FEAA0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496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EF00DC-B05A-421B-952A-A2F0FEAA0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9078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EF00DC-B05A-421B-952A-A2F0FEAA0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7106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D8E22C-0445-48D1-A5B0-C054137410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122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D8E22C-0445-48D1-A5B0-C054137410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489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D8E22C-0445-48D1-A5B0-C054137410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920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EF00DC-B05A-421B-952A-A2F0FEAA0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5083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D8E22C-0445-48D1-A5B0-C054137410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74655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Grade justification vs learning</a:t>
            </a:r>
          </a:p>
          <a:p>
            <a:r>
              <a:rPr lang="en-GB" dirty="0"/>
              <a:t>Opportunity- when</a:t>
            </a:r>
            <a:r>
              <a:rPr lang="en-GB" baseline="0" dirty="0"/>
              <a:t> does feedback come?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EF00DC-B05A-421B-952A-A2F0FEAA0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064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EF00DC-B05A-421B-952A-A2F0FEAA0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249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I know that some of you are familiar with FO. For those that aren’t:</a:t>
            </a:r>
          </a:p>
          <a:p>
            <a:pPr>
              <a:spcBef>
                <a:spcPct val="0"/>
              </a:spcBef>
            </a:pPr>
            <a:endParaRPr lang="en-US" altLang="en-US" dirty="0"/>
          </a:p>
          <a:p>
            <a:pPr>
              <a:spcBef>
                <a:spcPct val="0"/>
              </a:spcBef>
            </a:pPr>
            <a:r>
              <a:rPr lang="en-US" altLang="en-US" dirty="0"/>
              <a:t>Can’t explain FO without starting with enhancement.</a:t>
            </a:r>
          </a:p>
          <a:p>
            <a:pPr>
              <a:spcBef>
                <a:spcPct val="0"/>
              </a:spcBef>
            </a:pPr>
            <a:endParaRPr lang="en-US" altLang="en-US" dirty="0"/>
          </a:p>
          <a:p>
            <a:pPr>
              <a:spcBef>
                <a:spcPct val="0"/>
              </a:spcBef>
            </a:pPr>
            <a:r>
              <a:rPr lang="en-US" altLang="en-US" dirty="0"/>
              <a:t>A bit more about what enhancement is, it is:</a:t>
            </a:r>
          </a:p>
          <a:p>
            <a:pPr>
              <a:spcBef>
                <a:spcPct val="0"/>
              </a:spcBef>
            </a:pPr>
            <a:endParaRPr lang="en-US" altLang="en-US" dirty="0"/>
          </a:p>
          <a:p>
            <a:pPr defTabSz="914310">
              <a:spcBef>
                <a:spcPct val="0"/>
              </a:spcBef>
              <a:defRPr/>
            </a:pPr>
            <a:r>
              <a:rPr lang="en-GB" b="1" i="1" dirty="0">
                <a:solidFill>
                  <a:schemeClr val="accent1"/>
                </a:solidFill>
                <a:latin typeface="Calibri" panose="020F0502020204030204" pitchFamily="34" charset="0"/>
              </a:rPr>
              <a:t>Deliberate </a:t>
            </a:r>
            <a:r>
              <a:rPr lang="en-GB" i="1" dirty="0">
                <a:solidFill>
                  <a:schemeClr val="accent1"/>
                </a:solidFill>
                <a:latin typeface="Calibri" panose="020F0502020204030204" pitchFamily="34" charset="0"/>
              </a:rPr>
              <a:t>steps to bring about </a:t>
            </a:r>
            <a:r>
              <a:rPr lang="en-GB" b="1" i="1" dirty="0">
                <a:solidFill>
                  <a:schemeClr val="accent1"/>
                </a:solidFill>
                <a:latin typeface="Calibri" panose="020F0502020204030204" pitchFamily="34" charset="0"/>
              </a:rPr>
              <a:t>improvement </a:t>
            </a:r>
            <a:r>
              <a:rPr lang="en-GB" i="1" dirty="0">
                <a:solidFill>
                  <a:schemeClr val="accent1"/>
                </a:solidFill>
                <a:latin typeface="Calibri" panose="020F0502020204030204" pitchFamily="34" charset="0"/>
              </a:rPr>
              <a:t>in the effectiveness of the learning </a:t>
            </a:r>
            <a:r>
              <a:rPr lang="en-GB" b="1" i="1" dirty="0">
                <a:solidFill>
                  <a:schemeClr val="accent1"/>
                </a:solidFill>
                <a:latin typeface="Calibri" panose="020F0502020204030204" pitchFamily="34" charset="0"/>
              </a:rPr>
              <a:t>experiences </a:t>
            </a:r>
            <a:r>
              <a:rPr lang="en-GB" i="1" dirty="0">
                <a:solidFill>
                  <a:schemeClr val="accent1"/>
                </a:solidFill>
                <a:latin typeface="Calibri" panose="020F0502020204030204" pitchFamily="34" charset="0"/>
              </a:rPr>
              <a:t>of </a:t>
            </a:r>
            <a:r>
              <a:rPr lang="en-GB" b="1" i="1" dirty="0">
                <a:solidFill>
                  <a:schemeClr val="accent1"/>
                </a:solidFill>
                <a:latin typeface="Calibri" panose="020F0502020204030204" pitchFamily="34" charset="0"/>
              </a:rPr>
              <a:t>students</a:t>
            </a:r>
          </a:p>
          <a:p>
            <a:pPr defTabSz="914310">
              <a:spcBef>
                <a:spcPct val="0"/>
              </a:spcBef>
              <a:defRPr/>
            </a:pPr>
            <a:endParaRPr lang="en-GB" b="1" i="1" dirty="0">
              <a:solidFill>
                <a:schemeClr val="accent1"/>
              </a:solidFill>
              <a:latin typeface="Calibri" panose="020F0502020204030204" pitchFamily="34" charset="0"/>
            </a:endParaRPr>
          </a:p>
          <a:p>
            <a:pPr marL="1085742" lvl="1" indent="-342866">
              <a:buFont typeface="Arial" panose="020B0604020202020204" pitchFamily="34" charset="0"/>
              <a:buChar char="•"/>
            </a:pPr>
            <a:r>
              <a:rPr lang="en-GB" dirty="0">
                <a:solidFill>
                  <a:schemeClr val="accent5"/>
                </a:solidFill>
                <a:latin typeface="Calibri" panose="020F0502020204030204" pitchFamily="34" charset="0"/>
              </a:rPr>
              <a:t>Aims to enhance the student learning experience and encourage student engagement and participation in learning and in quality processes</a:t>
            </a:r>
          </a:p>
          <a:p>
            <a:pPr marL="1085742" lvl="1" indent="-342866">
              <a:buFont typeface="Arial" panose="020B0604020202020204" pitchFamily="34" charset="0"/>
              <a:buChar char="•"/>
            </a:pPr>
            <a:r>
              <a:rPr lang="en-GB" dirty="0">
                <a:solidFill>
                  <a:schemeClr val="accent5"/>
                </a:solidFill>
                <a:latin typeface="Calibri" panose="020F0502020204030204" pitchFamily="34" charset="0"/>
              </a:rPr>
              <a:t>Emphasis is the quality of the student experience of learning rather than on QA systems and processes themselves</a:t>
            </a:r>
          </a:p>
          <a:p>
            <a:pPr defTabSz="914310">
              <a:spcBef>
                <a:spcPct val="0"/>
              </a:spcBef>
              <a:defRPr/>
            </a:pPr>
            <a:endParaRPr lang="en-GB" b="1" i="1" dirty="0">
              <a:solidFill>
                <a:schemeClr val="accent1"/>
              </a:solidFill>
              <a:latin typeface="Calibri" panose="020F0502020204030204" pitchFamily="34" charset="0"/>
            </a:endParaRPr>
          </a:p>
          <a:p>
            <a:pPr>
              <a:spcBef>
                <a:spcPct val="0"/>
              </a:spcBef>
            </a:pPr>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876" indent="-285722">
              <a:defRPr>
                <a:solidFill>
                  <a:schemeClr val="tx1"/>
                </a:solidFill>
                <a:latin typeface="Arial" panose="020B0604020202020204" pitchFamily="34" charset="0"/>
              </a:defRPr>
            </a:lvl2pPr>
            <a:lvl3pPr marL="1142886" indent="-228578">
              <a:defRPr>
                <a:solidFill>
                  <a:schemeClr val="tx1"/>
                </a:solidFill>
                <a:latin typeface="Arial" panose="020B0604020202020204" pitchFamily="34" charset="0"/>
              </a:defRPr>
            </a:lvl3pPr>
            <a:lvl4pPr marL="1600041" indent="-228578">
              <a:defRPr>
                <a:solidFill>
                  <a:schemeClr val="tx1"/>
                </a:solidFill>
                <a:latin typeface="Arial" panose="020B0604020202020204" pitchFamily="34" charset="0"/>
              </a:defRPr>
            </a:lvl4pPr>
            <a:lvl5pPr marL="2057196" indent="-228578">
              <a:defRPr>
                <a:solidFill>
                  <a:schemeClr val="tx1"/>
                </a:solidFill>
                <a:latin typeface="Arial" panose="020B0604020202020204" pitchFamily="34" charset="0"/>
              </a:defRPr>
            </a:lvl5pPr>
            <a:lvl6pPr marL="2514350" indent="-228578" fontAlgn="base">
              <a:spcBef>
                <a:spcPct val="0"/>
              </a:spcBef>
              <a:spcAft>
                <a:spcPct val="0"/>
              </a:spcAft>
              <a:defRPr>
                <a:solidFill>
                  <a:schemeClr val="tx1"/>
                </a:solidFill>
                <a:latin typeface="Arial" panose="020B0604020202020204" pitchFamily="34" charset="0"/>
              </a:defRPr>
            </a:lvl6pPr>
            <a:lvl7pPr marL="2971505" indent="-228578" fontAlgn="base">
              <a:spcBef>
                <a:spcPct val="0"/>
              </a:spcBef>
              <a:spcAft>
                <a:spcPct val="0"/>
              </a:spcAft>
              <a:defRPr>
                <a:solidFill>
                  <a:schemeClr val="tx1"/>
                </a:solidFill>
                <a:latin typeface="Arial" panose="020B0604020202020204" pitchFamily="34" charset="0"/>
              </a:defRPr>
            </a:lvl7pPr>
            <a:lvl8pPr marL="3428660" indent="-228578" fontAlgn="base">
              <a:spcBef>
                <a:spcPct val="0"/>
              </a:spcBef>
              <a:spcAft>
                <a:spcPct val="0"/>
              </a:spcAft>
              <a:defRPr>
                <a:solidFill>
                  <a:schemeClr val="tx1"/>
                </a:solidFill>
                <a:latin typeface="Arial" panose="020B0604020202020204" pitchFamily="34" charset="0"/>
              </a:defRPr>
            </a:lvl8pPr>
            <a:lvl9pPr marL="3885814" indent="-228578" fontAlgn="base">
              <a:spcBef>
                <a:spcPct val="0"/>
              </a:spcBef>
              <a:spcAft>
                <a:spcPct val="0"/>
              </a:spcAft>
              <a:defRPr>
                <a:solidFill>
                  <a:schemeClr val="tx1"/>
                </a:solidFill>
                <a:latin typeface="Arial" panose="020B0604020202020204" pitchFamily="34" charset="0"/>
              </a:defRPr>
            </a:lvl9pPr>
          </a:lstStyle>
          <a:p>
            <a:fld id="{42428263-204E-4D15-BBD8-5BDCDC18BCF8}" type="slidenum">
              <a:rPr lang="en-GB" altLang="en-US">
                <a:latin typeface="Calibri" panose="020F0502020204030204" pitchFamily="34" charset="0"/>
              </a:rPr>
              <a:pPr/>
              <a:t>3</a:t>
            </a:fld>
            <a:endParaRPr lang="en-GB" altLang="en-US" dirty="0">
              <a:latin typeface="Calibri" panose="020F0502020204030204" pitchFamily="34" charset="0"/>
            </a:endParaRPr>
          </a:p>
        </p:txBody>
      </p:sp>
    </p:spTree>
    <p:extLst>
      <p:ext uri="{BB962C8B-B14F-4D97-AF65-F5344CB8AC3E}">
        <p14:creationId xmlns:p14="http://schemas.microsoft.com/office/powerpoint/2010/main" val="19014143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D8E22C-0445-48D1-A5B0-C054137410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18058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D8E22C-0445-48D1-A5B0-C054137410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79963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D8E22C-0445-48D1-A5B0-C054137410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82991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D8E22C-0445-48D1-A5B0-C054137410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53215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D8E22C-0445-48D1-A5B0-C054137410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1415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D8E22C-0445-48D1-A5B0-C054137410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64646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D8E22C-0445-48D1-A5B0-C054137410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9386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D8E22C-0445-48D1-A5B0-C054137410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4994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D8E22C-0445-48D1-A5B0-C054137410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7048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1F5AB-F162-44FD-B166-38F12F41446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298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dirty="0"/>
              <a:t>Has anyone been involved in Enhancement-led</a:t>
            </a:r>
            <a:r>
              <a:rPr lang="en-US" altLang="en-US" baseline="0" dirty="0"/>
              <a:t> Institution Review?</a:t>
            </a:r>
            <a:endParaRPr lang="en-US" altLang="en-US" dirty="0"/>
          </a:p>
          <a:p>
            <a:pPr>
              <a:spcBef>
                <a:spcPct val="0"/>
              </a:spcBef>
            </a:pPr>
            <a:endParaRPr lang="en-US" altLang="en-US" dirty="0"/>
          </a:p>
          <a:p>
            <a:pPr>
              <a:spcBef>
                <a:spcPct val="0"/>
              </a:spcBef>
            </a:pPr>
            <a:r>
              <a:rPr lang="en-US" altLang="en-US" dirty="0"/>
              <a:t>Discuss</a:t>
            </a:r>
            <a:r>
              <a:rPr lang="en-US" altLang="en-US" baseline="0" dirty="0"/>
              <a:t> ELIR process</a:t>
            </a:r>
          </a:p>
          <a:p>
            <a:pPr>
              <a:spcBef>
                <a:spcPct val="0"/>
              </a:spcBef>
            </a:pPr>
            <a:endParaRPr lang="en-US" altLang="en-US" baseline="0" dirty="0"/>
          </a:p>
          <a:p>
            <a:pPr>
              <a:spcBef>
                <a:spcPct val="0"/>
              </a:spcBef>
            </a:pPr>
            <a:r>
              <a:rPr lang="en-US" altLang="en-US" baseline="0" dirty="0"/>
              <a:t>Process - Reflective Analysis/AIS/Visits/Judgement/Reports:</a:t>
            </a:r>
          </a:p>
          <a:p>
            <a:pPr>
              <a:spcBef>
                <a:spcPct val="0"/>
              </a:spcBef>
            </a:pPr>
            <a:endParaRPr lang="en-US" altLang="en-US" baseline="0" dirty="0"/>
          </a:p>
          <a:p>
            <a:r>
              <a:rPr lang="en-GB" dirty="0">
                <a:effectLst/>
              </a:rPr>
              <a:t>The institution undergoing ELIR submits a self-evaluation document called a Reflective Analysis (RA). The ELIR team uses this document and initial meetings with staff and students to develop themes for exploration during the review visits. These themes relate to broad areas of institutional activity: </a:t>
            </a:r>
            <a:br>
              <a:rPr lang="en-GB" dirty="0">
                <a:effectLst/>
              </a:rPr>
            </a:br>
            <a:r>
              <a:rPr lang="en-GB" dirty="0">
                <a:effectLst/>
              </a:rPr>
              <a:t>​</a:t>
            </a:r>
          </a:p>
          <a:p>
            <a:r>
              <a:rPr lang="en-GB" dirty="0">
                <a:effectLst/>
              </a:rPr>
              <a:t>(Contextual information about the institution</a:t>
            </a:r>
            <a:r>
              <a:rPr lang="en-GB" baseline="0" dirty="0">
                <a:effectLst/>
              </a:rPr>
              <a:t> and the</a:t>
            </a:r>
            <a:r>
              <a:rPr lang="en-GB" dirty="0">
                <a:effectLst/>
              </a:rPr>
              <a:t> student population,</a:t>
            </a:r>
            <a:r>
              <a:rPr lang="en-GB" baseline="0" dirty="0">
                <a:effectLst/>
              </a:rPr>
              <a:t> </a:t>
            </a:r>
            <a:r>
              <a:rPr lang="en-GB" dirty="0">
                <a:effectLst/>
              </a:rPr>
              <a:t>Enhancing the student learning experience,</a:t>
            </a:r>
            <a:r>
              <a:rPr lang="en-GB" baseline="0" dirty="0">
                <a:effectLst/>
              </a:rPr>
              <a:t> </a:t>
            </a:r>
            <a:r>
              <a:rPr lang="en-GB" dirty="0">
                <a:effectLst/>
              </a:rPr>
              <a:t>Strategy and practice for enhancing learning and teaching,</a:t>
            </a:r>
            <a:r>
              <a:rPr lang="en-GB" baseline="0" dirty="0">
                <a:effectLst/>
              </a:rPr>
              <a:t> </a:t>
            </a:r>
            <a:r>
              <a:rPr lang="en-GB" dirty="0">
                <a:effectLst/>
              </a:rPr>
              <a:t>Academic standards and quality processes</a:t>
            </a:r>
            <a:r>
              <a:rPr lang="en-GB" baseline="0" dirty="0">
                <a:effectLst/>
              </a:rPr>
              <a:t> and Collaborative Practice)</a:t>
            </a:r>
            <a:endParaRPr lang="en-GB" dirty="0">
              <a:effectLst/>
            </a:endParaRPr>
          </a:p>
          <a:p>
            <a:endParaRPr lang="en-GB" dirty="0">
              <a:effectLst/>
            </a:endParaRPr>
          </a:p>
          <a:p>
            <a:r>
              <a:rPr lang="en-GB" dirty="0">
                <a:effectLst/>
              </a:rPr>
              <a:t>At the end of the review, the ELIR team produces an Outcome report (covering the overarching judgment, the commendations and the recommendations) and a more detailed Technical report.</a:t>
            </a:r>
          </a:p>
          <a:p>
            <a:pPr>
              <a:spcBef>
                <a:spcPct val="0"/>
              </a:spcBef>
            </a:pPr>
            <a:endParaRPr lang="en-US" altLang="en-US" baseline="0" dirty="0"/>
          </a:p>
          <a:p>
            <a:pPr>
              <a:spcBef>
                <a:spcPct val="0"/>
              </a:spcBef>
            </a:pPr>
            <a:r>
              <a:rPr lang="en-US" altLang="en-US" baseline="0" dirty="0"/>
              <a:t>The ELIR 4 cycle began with reviews this year at QMU and RCS and these are happening now.</a:t>
            </a:r>
            <a:endParaRPr lang="en-US"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876" indent="-285722">
              <a:defRPr>
                <a:solidFill>
                  <a:schemeClr val="tx1"/>
                </a:solidFill>
                <a:latin typeface="Arial" panose="020B0604020202020204" pitchFamily="34" charset="0"/>
              </a:defRPr>
            </a:lvl2pPr>
            <a:lvl3pPr marL="1142886" indent="-228578">
              <a:defRPr>
                <a:solidFill>
                  <a:schemeClr val="tx1"/>
                </a:solidFill>
                <a:latin typeface="Arial" panose="020B0604020202020204" pitchFamily="34" charset="0"/>
              </a:defRPr>
            </a:lvl3pPr>
            <a:lvl4pPr marL="1600041" indent="-228578">
              <a:defRPr>
                <a:solidFill>
                  <a:schemeClr val="tx1"/>
                </a:solidFill>
                <a:latin typeface="Arial" panose="020B0604020202020204" pitchFamily="34" charset="0"/>
              </a:defRPr>
            </a:lvl4pPr>
            <a:lvl5pPr marL="2057196" indent="-228578">
              <a:defRPr>
                <a:solidFill>
                  <a:schemeClr val="tx1"/>
                </a:solidFill>
                <a:latin typeface="Arial" panose="020B0604020202020204" pitchFamily="34" charset="0"/>
              </a:defRPr>
            </a:lvl5pPr>
            <a:lvl6pPr marL="2514350" indent="-228578" fontAlgn="base">
              <a:spcBef>
                <a:spcPct val="0"/>
              </a:spcBef>
              <a:spcAft>
                <a:spcPct val="0"/>
              </a:spcAft>
              <a:defRPr>
                <a:solidFill>
                  <a:schemeClr val="tx1"/>
                </a:solidFill>
                <a:latin typeface="Arial" panose="020B0604020202020204" pitchFamily="34" charset="0"/>
              </a:defRPr>
            </a:lvl6pPr>
            <a:lvl7pPr marL="2971505" indent="-228578" fontAlgn="base">
              <a:spcBef>
                <a:spcPct val="0"/>
              </a:spcBef>
              <a:spcAft>
                <a:spcPct val="0"/>
              </a:spcAft>
              <a:defRPr>
                <a:solidFill>
                  <a:schemeClr val="tx1"/>
                </a:solidFill>
                <a:latin typeface="Arial" panose="020B0604020202020204" pitchFamily="34" charset="0"/>
              </a:defRPr>
            </a:lvl7pPr>
            <a:lvl8pPr marL="3428660" indent="-228578" fontAlgn="base">
              <a:spcBef>
                <a:spcPct val="0"/>
              </a:spcBef>
              <a:spcAft>
                <a:spcPct val="0"/>
              </a:spcAft>
              <a:defRPr>
                <a:solidFill>
                  <a:schemeClr val="tx1"/>
                </a:solidFill>
                <a:latin typeface="Arial" panose="020B0604020202020204" pitchFamily="34" charset="0"/>
              </a:defRPr>
            </a:lvl8pPr>
            <a:lvl9pPr marL="3885814" indent="-228578" fontAlgn="base">
              <a:spcBef>
                <a:spcPct val="0"/>
              </a:spcBef>
              <a:spcAft>
                <a:spcPct val="0"/>
              </a:spcAft>
              <a:defRPr>
                <a:solidFill>
                  <a:schemeClr val="tx1"/>
                </a:solidFill>
                <a:latin typeface="Arial" panose="020B0604020202020204" pitchFamily="34" charset="0"/>
              </a:defRPr>
            </a:lvl9pPr>
          </a:lstStyle>
          <a:p>
            <a:fld id="{1CD58E5D-E3E9-4DE4-95C5-0650271ADD12}" type="slidenum">
              <a:rPr lang="en-GB" altLang="en-US">
                <a:latin typeface="Calibri" panose="020F0502020204030204" pitchFamily="34" charset="0"/>
              </a:rPr>
              <a:pPr/>
              <a:t>4</a:t>
            </a:fld>
            <a:endParaRPr lang="en-GB" altLang="en-US" dirty="0">
              <a:latin typeface="Calibri" panose="020F0502020204030204" pitchFamily="34" charset="0"/>
            </a:endParaRPr>
          </a:p>
        </p:txBody>
      </p:sp>
    </p:spTree>
    <p:extLst>
      <p:ext uri="{BB962C8B-B14F-4D97-AF65-F5344CB8AC3E}">
        <p14:creationId xmlns:p14="http://schemas.microsoft.com/office/powerpoint/2010/main" val="16267601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GB" dirty="0"/>
              <a:t>Welcome Naomi</a:t>
            </a:r>
          </a:p>
          <a:p>
            <a:pPr fontAlgn="auto">
              <a:spcBef>
                <a:spcPts val="0"/>
              </a:spcBef>
              <a:spcAft>
                <a:spcPts val="0"/>
              </a:spcAf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Naomi is a cognitive psychologist specialising in learning behaviour and engagement with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Naomi’s research focuses on the processing and implementation of feedback, educational transitions, and educational identities.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Naomi has extensive experience of academic leadership, having held the positions of Director of Undergraduate Studies and Director of Learning and Teaching in the School of Psychology at the University of Surrey, and Associate Dean (Learning and Teaching) in the Faculty of Health and Medical Sciences at the University of Surrey.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She also runs CPD events and workshops at Universities, Schools and Colleges across the UK, to support educators and students to enhance the impact of assessment and feedback on learning and development. Naomi is a Senior Fellow of the Higher Education Academy, and a National Teaching Fellow. </a:t>
            </a:r>
          </a:p>
          <a:p>
            <a:pPr fontAlgn="auto">
              <a:spcBef>
                <a:spcPts val="0"/>
              </a:spcBef>
              <a:spcAft>
                <a:spcPts val="0"/>
              </a:spcAft>
              <a:defRPr/>
            </a:pPr>
            <a:endParaRPr lang="en-GB"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876" indent="-285722">
              <a:defRPr>
                <a:solidFill>
                  <a:schemeClr val="tx1"/>
                </a:solidFill>
                <a:latin typeface="Arial" panose="020B0604020202020204" pitchFamily="34" charset="0"/>
              </a:defRPr>
            </a:lvl2pPr>
            <a:lvl3pPr marL="1142886" indent="-228578">
              <a:defRPr>
                <a:solidFill>
                  <a:schemeClr val="tx1"/>
                </a:solidFill>
                <a:latin typeface="Arial" panose="020B0604020202020204" pitchFamily="34" charset="0"/>
              </a:defRPr>
            </a:lvl3pPr>
            <a:lvl4pPr marL="1600041" indent="-228578">
              <a:defRPr>
                <a:solidFill>
                  <a:schemeClr val="tx1"/>
                </a:solidFill>
                <a:latin typeface="Arial" panose="020B0604020202020204" pitchFamily="34" charset="0"/>
              </a:defRPr>
            </a:lvl4pPr>
            <a:lvl5pPr marL="2057196" indent="-228578">
              <a:defRPr>
                <a:solidFill>
                  <a:schemeClr val="tx1"/>
                </a:solidFill>
                <a:latin typeface="Arial" panose="020B0604020202020204" pitchFamily="34" charset="0"/>
              </a:defRPr>
            </a:lvl5pPr>
            <a:lvl6pPr marL="2514350" indent="-228578" fontAlgn="base">
              <a:spcBef>
                <a:spcPct val="0"/>
              </a:spcBef>
              <a:spcAft>
                <a:spcPct val="0"/>
              </a:spcAft>
              <a:defRPr>
                <a:solidFill>
                  <a:schemeClr val="tx1"/>
                </a:solidFill>
                <a:latin typeface="Arial" panose="020B0604020202020204" pitchFamily="34" charset="0"/>
              </a:defRPr>
            </a:lvl6pPr>
            <a:lvl7pPr marL="2971505" indent="-228578" fontAlgn="base">
              <a:spcBef>
                <a:spcPct val="0"/>
              </a:spcBef>
              <a:spcAft>
                <a:spcPct val="0"/>
              </a:spcAft>
              <a:defRPr>
                <a:solidFill>
                  <a:schemeClr val="tx1"/>
                </a:solidFill>
                <a:latin typeface="Arial" panose="020B0604020202020204" pitchFamily="34" charset="0"/>
              </a:defRPr>
            </a:lvl7pPr>
            <a:lvl8pPr marL="3428660" indent="-228578" fontAlgn="base">
              <a:spcBef>
                <a:spcPct val="0"/>
              </a:spcBef>
              <a:spcAft>
                <a:spcPct val="0"/>
              </a:spcAft>
              <a:defRPr>
                <a:solidFill>
                  <a:schemeClr val="tx1"/>
                </a:solidFill>
                <a:latin typeface="Arial" panose="020B0604020202020204" pitchFamily="34" charset="0"/>
              </a:defRPr>
            </a:lvl8pPr>
            <a:lvl9pPr marL="3885814" indent="-228578" fontAlgn="base">
              <a:spcBef>
                <a:spcPct val="0"/>
              </a:spcBef>
              <a:spcAft>
                <a:spcPct val="0"/>
              </a:spcAft>
              <a:defRPr>
                <a:solidFill>
                  <a:schemeClr val="tx1"/>
                </a:solidFill>
                <a:latin typeface="Arial" panose="020B0604020202020204" pitchFamily="34" charset="0"/>
              </a:defRPr>
            </a:lvl9pPr>
          </a:lstStyle>
          <a:p>
            <a:fld id="{30258E35-5A7E-40FE-A6D3-C98CAAE20D0B}" type="slidenum">
              <a:rPr lang="en-GB" altLang="en-US">
                <a:latin typeface="Calibri" panose="020F0502020204030204" pitchFamily="34" charset="0"/>
              </a:rPr>
              <a:pPr/>
              <a:t>82</a:t>
            </a:fld>
            <a:endParaRPr lang="en-GB" altLang="en-US">
              <a:latin typeface="Calibri" panose="020F0502020204030204" pitchFamily="34" charset="0"/>
            </a:endParaRPr>
          </a:p>
        </p:txBody>
      </p:sp>
    </p:spTree>
    <p:extLst>
      <p:ext uri="{BB962C8B-B14F-4D97-AF65-F5344CB8AC3E}">
        <p14:creationId xmlns:p14="http://schemas.microsoft.com/office/powerpoint/2010/main" val="38946245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1"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E8056C-4840-49F5-9946-570592A4C96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972802" name="Rectangle 2"/>
          <p:cNvSpPr>
            <a:spLocks noGrp="1" noRot="1" noChangeAspect="1" noChangeArrowheads="1" noTextEdit="1"/>
          </p:cNvSpPr>
          <p:nvPr>
            <p:ph type="sldImg"/>
          </p:nvPr>
        </p:nvSpPr>
        <p:spPr>
          <a:xfrm>
            <a:off x="381000" y="685800"/>
            <a:ext cx="6096000" cy="3429000"/>
          </a:xfrm>
          <a:ln/>
        </p:spPr>
      </p:sp>
      <p:sp>
        <p:nvSpPr>
          <p:cNvPr id="972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699328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Usual overview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DD5E7-4D59-45A9-BF4F-738A2F177C0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5704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GB" dirty="0"/>
              <a:t>Welcome Naomi</a:t>
            </a:r>
          </a:p>
          <a:p>
            <a:pPr fontAlgn="auto">
              <a:spcBef>
                <a:spcPts val="0"/>
              </a:spcBef>
              <a:spcAft>
                <a:spcPts val="0"/>
              </a:spcAf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Naomi is a cognitive psychologist specialising in learning behaviour and engagement with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Naomi’s research focuses on the processing and implementation of feedback, educational transitions, and educational identities.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Naomi has extensive experience of academic leadership, having held the positions of Director of Undergraduate Studies and Director of Learning and Teaching in the School of Psychology at the University of Surrey, and Associate Dean (Learning and Teaching) in the Faculty of Health and Medical Sciences at the University of Surrey.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She also runs CPD events and workshops at Universities, Schools and Colleges across the UK, to support educators and students to enhance the impact of assessment and feedback on learning and development. Naomi is a Senior Fellow of the Higher Education Academy, and a National Teaching Fellow. </a:t>
            </a:r>
          </a:p>
          <a:p>
            <a:pPr fontAlgn="auto">
              <a:spcBef>
                <a:spcPts val="0"/>
              </a:spcBef>
              <a:spcAft>
                <a:spcPts val="0"/>
              </a:spcAft>
              <a:defRPr/>
            </a:pPr>
            <a:endParaRPr lang="en-GB"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876" indent="-285722">
              <a:defRPr>
                <a:solidFill>
                  <a:schemeClr val="tx1"/>
                </a:solidFill>
                <a:latin typeface="Arial" panose="020B0604020202020204" pitchFamily="34" charset="0"/>
              </a:defRPr>
            </a:lvl2pPr>
            <a:lvl3pPr marL="1142886" indent="-228578">
              <a:defRPr>
                <a:solidFill>
                  <a:schemeClr val="tx1"/>
                </a:solidFill>
                <a:latin typeface="Arial" panose="020B0604020202020204" pitchFamily="34" charset="0"/>
              </a:defRPr>
            </a:lvl3pPr>
            <a:lvl4pPr marL="1600041" indent="-228578">
              <a:defRPr>
                <a:solidFill>
                  <a:schemeClr val="tx1"/>
                </a:solidFill>
                <a:latin typeface="Arial" panose="020B0604020202020204" pitchFamily="34" charset="0"/>
              </a:defRPr>
            </a:lvl4pPr>
            <a:lvl5pPr marL="2057196" indent="-228578">
              <a:defRPr>
                <a:solidFill>
                  <a:schemeClr val="tx1"/>
                </a:solidFill>
                <a:latin typeface="Arial" panose="020B0604020202020204" pitchFamily="34" charset="0"/>
              </a:defRPr>
            </a:lvl5pPr>
            <a:lvl6pPr marL="2514350" indent="-228578" fontAlgn="base">
              <a:spcBef>
                <a:spcPct val="0"/>
              </a:spcBef>
              <a:spcAft>
                <a:spcPct val="0"/>
              </a:spcAft>
              <a:defRPr>
                <a:solidFill>
                  <a:schemeClr val="tx1"/>
                </a:solidFill>
                <a:latin typeface="Arial" panose="020B0604020202020204" pitchFamily="34" charset="0"/>
              </a:defRPr>
            </a:lvl6pPr>
            <a:lvl7pPr marL="2971505" indent="-228578" fontAlgn="base">
              <a:spcBef>
                <a:spcPct val="0"/>
              </a:spcBef>
              <a:spcAft>
                <a:spcPct val="0"/>
              </a:spcAft>
              <a:defRPr>
                <a:solidFill>
                  <a:schemeClr val="tx1"/>
                </a:solidFill>
                <a:latin typeface="Arial" panose="020B0604020202020204" pitchFamily="34" charset="0"/>
              </a:defRPr>
            </a:lvl7pPr>
            <a:lvl8pPr marL="3428660" indent="-228578" fontAlgn="base">
              <a:spcBef>
                <a:spcPct val="0"/>
              </a:spcBef>
              <a:spcAft>
                <a:spcPct val="0"/>
              </a:spcAft>
              <a:defRPr>
                <a:solidFill>
                  <a:schemeClr val="tx1"/>
                </a:solidFill>
                <a:latin typeface="Arial" panose="020B0604020202020204" pitchFamily="34" charset="0"/>
              </a:defRPr>
            </a:lvl8pPr>
            <a:lvl9pPr marL="3885814" indent="-228578" fontAlgn="base">
              <a:spcBef>
                <a:spcPct val="0"/>
              </a:spcBef>
              <a:spcAft>
                <a:spcPct val="0"/>
              </a:spcAft>
              <a:defRPr>
                <a:solidFill>
                  <a:schemeClr val="tx1"/>
                </a:solidFill>
                <a:latin typeface="Arial" panose="020B0604020202020204" pitchFamily="34" charset="0"/>
              </a:defRPr>
            </a:lvl9pPr>
          </a:lstStyle>
          <a:p>
            <a:fld id="{30258E35-5A7E-40FE-A6D3-C98CAAE20D0B}" type="slidenum">
              <a:rPr lang="en-GB" altLang="en-US">
                <a:latin typeface="Calibri" panose="020F0502020204030204" pitchFamily="34" charset="0"/>
              </a:rPr>
              <a:pPr/>
              <a:t>103</a:t>
            </a:fld>
            <a:endParaRPr lang="en-GB" altLang="en-US">
              <a:latin typeface="Calibri" panose="020F0502020204030204" pitchFamily="34" charset="0"/>
            </a:endParaRPr>
          </a:p>
        </p:txBody>
      </p:sp>
    </p:spTree>
    <p:extLst>
      <p:ext uri="{BB962C8B-B14F-4D97-AF65-F5344CB8AC3E}">
        <p14:creationId xmlns:p14="http://schemas.microsoft.com/office/powerpoint/2010/main" val="3283243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Run by QAA</a:t>
            </a:r>
          </a:p>
          <a:p>
            <a:pPr>
              <a:spcBef>
                <a:spcPct val="0"/>
              </a:spcBef>
            </a:pPr>
            <a:endParaRPr lang="en-US" altLang="en-US" dirty="0"/>
          </a:p>
          <a:p>
            <a:pPr>
              <a:spcBef>
                <a:spcPct val="0"/>
              </a:spcBef>
            </a:pPr>
            <a:r>
              <a:rPr lang="en-US" altLang="en-US" dirty="0"/>
              <a:t>Can be topics arising from </a:t>
            </a:r>
            <a:r>
              <a:rPr lang="en-US" altLang="en-US" dirty="0" err="1"/>
              <a:t>reccs</a:t>
            </a:r>
            <a:r>
              <a:rPr lang="en-US" altLang="en-US" dirty="0"/>
              <a:t> or commendations</a:t>
            </a:r>
          </a:p>
          <a:p>
            <a:pPr>
              <a:spcBef>
                <a:spcPct val="0"/>
              </a:spcBef>
            </a:pPr>
            <a:endParaRPr lang="en-US" altLang="en-US" dirty="0"/>
          </a:p>
          <a:p>
            <a:pPr>
              <a:spcBef>
                <a:spcPct val="0"/>
              </a:spcBef>
            </a:pPr>
            <a:r>
              <a:rPr lang="en-US" altLang="en-US" dirty="0"/>
              <a:t>Topic chosen by SHEEC</a:t>
            </a:r>
          </a:p>
          <a:p>
            <a:pPr>
              <a:spcBef>
                <a:spcPct val="0"/>
              </a:spcBef>
            </a:pPr>
            <a:endParaRPr lang="en-US" altLang="en-US" dirty="0"/>
          </a:p>
          <a:p>
            <a:pPr>
              <a:spcBef>
                <a:spcPct val="0"/>
              </a:spcBef>
            </a:pPr>
            <a:r>
              <a:rPr lang="en-US" altLang="en-US" dirty="0"/>
              <a:t>Scoping exercise to determine priorities</a:t>
            </a:r>
          </a:p>
          <a:p>
            <a:pPr>
              <a:spcBef>
                <a:spcPct val="0"/>
              </a:spcBef>
            </a:pPr>
            <a:endParaRPr lang="en-US" altLang="en-US" dirty="0"/>
          </a:p>
          <a:p>
            <a:pPr>
              <a:spcBef>
                <a:spcPct val="0"/>
              </a:spcBef>
            </a:pPr>
            <a:r>
              <a:rPr lang="en-US" altLang="en-US" dirty="0"/>
              <a:t>Previous topics:</a:t>
            </a:r>
          </a:p>
          <a:p>
            <a:pPr>
              <a:spcBef>
                <a:spcPct val="0"/>
              </a:spcBef>
            </a:pPr>
            <a:endParaRPr lang="en-US" altLang="en-US" dirty="0"/>
          </a:p>
          <a:p>
            <a:pPr marL="342866" indent="-342866">
              <a:spcBef>
                <a:spcPct val="20000"/>
              </a:spcBef>
              <a:buFont typeface="Arial" pitchFamily="34" charset="0"/>
              <a:buChar char="•"/>
              <a:defRPr/>
            </a:pPr>
            <a:r>
              <a:rPr lang="en-GB" dirty="0">
                <a:cs typeface="Arial" pitchFamily="34" charset="0"/>
              </a:rPr>
              <a:t>Assessment and feedback</a:t>
            </a:r>
            <a:br>
              <a:rPr lang="en-GB" dirty="0">
                <a:cs typeface="Arial" pitchFamily="34" charset="0"/>
              </a:rPr>
            </a:br>
            <a:endParaRPr lang="en-GB" dirty="0">
              <a:cs typeface="Arial" pitchFamily="34" charset="0"/>
            </a:endParaRPr>
          </a:p>
          <a:p>
            <a:pPr marL="342866" indent="-342866">
              <a:spcBef>
                <a:spcPct val="20000"/>
              </a:spcBef>
              <a:buFont typeface="Arial" pitchFamily="34" charset="0"/>
              <a:buChar char="•"/>
              <a:defRPr/>
            </a:pPr>
            <a:r>
              <a:rPr lang="en-GB" dirty="0"/>
              <a:t>Collaborative Activity</a:t>
            </a:r>
            <a:br>
              <a:rPr lang="en-GB" dirty="0"/>
            </a:br>
            <a:endParaRPr lang="en-GB" dirty="0"/>
          </a:p>
          <a:p>
            <a:pPr marL="342866" indent="-342866">
              <a:spcBef>
                <a:spcPct val="20000"/>
              </a:spcBef>
              <a:buFont typeface="Arial" pitchFamily="34" charset="0"/>
              <a:buChar char="•"/>
              <a:defRPr/>
            </a:pPr>
            <a:r>
              <a:rPr lang="en-GB" dirty="0">
                <a:cs typeface="Arial" pitchFamily="34" charset="0"/>
              </a:rPr>
              <a:t>Institution-led review</a:t>
            </a:r>
            <a:br>
              <a:rPr lang="en-GB" dirty="0">
                <a:cs typeface="Arial" pitchFamily="34" charset="0"/>
              </a:rPr>
            </a:br>
            <a:endParaRPr lang="en-GB" dirty="0">
              <a:cs typeface="Arial" pitchFamily="34" charset="0"/>
            </a:endParaRPr>
          </a:p>
          <a:p>
            <a:pPr marL="342866" indent="-342866">
              <a:spcBef>
                <a:spcPct val="20000"/>
              </a:spcBef>
              <a:buFont typeface="Arial" pitchFamily="34" charset="0"/>
              <a:buChar char="•"/>
              <a:defRPr/>
            </a:pPr>
            <a:r>
              <a:rPr lang="en-GB" dirty="0">
                <a:cs typeface="Arial" pitchFamily="34" charset="0"/>
              </a:rPr>
              <a:t>The  postgraduate research student experience</a:t>
            </a:r>
            <a:br>
              <a:rPr lang="en-GB" dirty="0">
                <a:cs typeface="Arial" pitchFamily="34" charset="0"/>
              </a:rPr>
            </a:br>
            <a:endParaRPr lang="en-GB" dirty="0">
              <a:cs typeface="Arial" pitchFamily="34" charset="0"/>
            </a:endParaRPr>
          </a:p>
          <a:p>
            <a:pPr>
              <a:spcBef>
                <a:spcPct val="0"/>
              </a:spcBef>
            </a:pPr>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876" indent="-285722">
              <a:defRPr>
                <a:solidFill>
                  <a:schemeClr val="tx1"/>
                </a:solidFill>
                <a:latin typeface="Arial" panose="020B0604020202020204" pitchFamily="34" charset="0"/>
              </a:defRPr>
            </a:lvl2pPr>
            <a:lvl3pPr marL="1142886" indent="-228578">
              <a:defRPr>
                <a:solidFill>
                  <a:schemeClr val="tx1"/>
                </a:solidFill>
                <a:latin typeface="Arial" panose="020B0604020202020204" pitchFamily="34" charset="0"/>
              </a:defRPr>
            </a:lvl3pPr>
            <a:lvl4pPr marL="1600041" indent="-228578">
              <a:defRPr>
                <a:solidFill>
                  <a:schemeClr val="tx1"/>
                </a:solidFill>
                <a:latin typeface="Arial" panose="020B0604020202020204" pitchFamily="34" charset="0"/>
              </a:defRPr>
            </a:lvl4pPr>
            <a:lvl5pPr marL="2057196" indent="-228578">
              <a:defRPr>
                <a:solidFill>
                  <a:schemeClr val="tx1"/>
                </a:solidFill>
                <a:latin typeface="Arial" panose="020B0604020202020204" pitchFamily="34" charset="0"/>
              </a:defRPr>
            </a:lvl5pPr>
            <a:lvl6pPr marL="2514350" indent="-228578" fontAlgn="base">
              <a:spcBef>
                <a:spcPct val="0"/>
              </a:spcBef>
              <a:spcAft>
                <a:spcPct val="0"/>
              </a:spcAft>
              <a:defRPr>
                <a:solidFill>
                  <a:schemeClr val="tx1"/>
                </a:solidFill>
                <a:latin typeface="Arial" panose="020B0604020202020204" pitchFamily="34" charset="0"/>
              </a:defRPr>
            </a:lvl6pPr>
            <a:lvl7pPr marL="2971505" indent="-228578" fontAlgn="base">
              <a:spcBef>
                <a:spcPct val="0"/>
              </a:spcBef>
              <a:spcAft>
                <a:spcPct val="0"/>
              </a:spcAft>
              <a:defRPr>
                <a:solidFill>
                  <a:schemeClr val="tx1"/>
                </a:solidFill>
                <a:latin typeface="Arial" panose="020B0604020202020204" pitchFamily="34" charset="0"/>
              </a:defRPr>
            </a:lvl7pPr>
            <a:lvl8pPr marL="3428660" indent="-228578" fontAlgn="base">
              <a:spcBef>
                <a:spcPct val="0"/>
              </a:spcBef>
              <a:spcAft>
                <a:spcPct val="0"/>
              </a:spcAft>
              <a:defRPr>
                <a:solidFill>
                  <a:schemeClr val="tx1"/>
                </a:solidFill>
                <a:latin typeface="Arial" panose="020B0604020202020204" pitchFamily="34" charset="0"/>
              </a:defRPr>
            </a:lvl8pPr>
            <a:lvl9pPr marL="3885814" indent="-228578" fontAlgn="base">
              <a:spcBef>
                <a:spcPct val="0"/>
              </a:spcBef>
              <a:spcAft>
                <a:spcPct val="0"/>
              </a:spcAft>
              <a:defRPr>
                <a:solidFill>
                  <a:schemeClr val="tx1"/>
                </a:solidFill>
                <a:latin typeface="Arial" panose="020B0604020202020204" pitchFamily="34" charset="0"/>
              </a:defRPr>
            </a:lvl9pPr>
          </a:lstStyle>
          <a:p>
            <a:fld id="{42428263-204E-4D15-BBD8-5BDCDC18BCF8}" type="slidenum">
              <a:rPr lang="en-GB" altLang="en-US">
                <a:latin typeface="Calibri" panose="020F0502020204030204" pitchFamily="34" charset="0"/>
              </a:rPr>
              <a:pPr/>
              <a:t>5</a:t>
            </a:fld>
            <a:endParaRPr lang="en-GB" altLang="en-US" dirty="0">
              <a:latin typeface="Calibri" panose="020F0502020204030204" pitchFamily="34" charset="0"/>
            </a:endParaRPr>
          </a:p>
        </p:txBody>
      </p:sp>
    </p:spTree>
    <p:extLst>
      <p:ext uri="{BB962C8B-B14F-4D97-AF65-F5344CB8AC3E}">
        <p14:creationId xmlns:p14="http://schemas.microsoft.com/office/powerpoint/2010/main" val="423430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information above is taken from points arising in ELIR Outcome reports. Further information on the Feedback from Assessment is included in the longer ELIR Technical reports. Information from </a:t>
            </a:r>
            <a:r>
              <a:rPr lang="en-GB" dirty="0" err="1"/>
              <a:t>theTechnical</a:t>
            </a:r>
            <a:r>
              <a:rPr lang="en-GB" dirty="0"/>
              <a:t> reports is shared with the sector in Thematic reports and we updated the report on Assessment and feedback in July 2017.</a:t>
            </a:r>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fld id="{CDAD641C-3037-4CE1-B672-27F27671D77B}" type="slidenum">
              <a:rPr lang="en-GB" altLang="en-US" smtClean="0"/>
              <a:pPr/>
              <a:t>6</a:t>
            </a:fld>
            <a:endParaRPr lang="en-GB" altLang="en-US"/>
          </a:p>
        </p:txBody>
      </p:sp>
    </p:spTree>
    <p:extLst>
      <p:ext uri="{BB962C8B-B14F-4D97-AF65-F5344CB8AC3E}">
        <p14:creationId xmlns:p14="http://schemas.microsoft.com/office/powerpoint/2010/main" val="2266130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t>Feedback from assessment: what do students think?</a:t>
            </a:r>
          </a:p>
          <a:p>
            <a:endParaRPr lang="en-GB" dirty="0"/>
          </a:p>
          <a:p>
            <a:r>
              <a:rPr lang="en-GB" dirty="0"/>
              <a:t>We want to work with a wide range of students at all stages of study in a variety of institution types and look at what the evidence might be telling us. Part of today aims to consider student views of feedback from assessment and whether we need to rethink our approaches based on the evidence we have.</a:t>
            </a:r>
          </a:p>
          <a:p>
            <a:endParaRPr lang="en-GB" dirty="0"/>
          </a:p>
          <a:p>
            <a:r>
              <a:rPr lang="en-GB" b="1" dirty="0"/>
              <a:t>Following up: how far have we come and where are we now?</a:t>
            </a:r>
            <a:endParaRPr lang="en-GB" dirty="0"/>
          </a:p>
          <a:p>
            <a:endParaRPr lang="en-GB" dirty="0"/>
          </a:p>
          <a:p>
            <a:r>
              <a:rPr lang="en-GB" dirty="0"/>
              <a:t>If you are a tutor – what have you done differently in providing feedback since 2015? Is it working? </a:t>
            </a:r>
          </a:p>
          <a:p>
            <a:endParaRPr lang="en-GB" dirty="0"/>
          </a:p>
          <a:p>
            <a:r>
              <a:rPr lang="en-GB" dirty="0"/>
              <a:t>If you are a student – how are you working with feedback? Has your feedback been useful? Are you making the most of it? What do you need that you don’t get?</a:t>
            </a:r>
          </a:p>
          <a:p>
            <a:endParaRPr lang="en-GB" dirty="0"/>
          </a:p>
          <a:p>
            <a:r>
              <a:rPr lang="en-GB" dirty="0"/>
              <a:t>If you are a policy maker – what has changed since 2015? Have you adopted new policies and procedures? Are they working? Are they operational (turnaround times) or transformational in terms of the quality of feedback?</a:t>
            </a:r>
          </a:p>
        </p:txBody>
      </p:sp>
      <p:sp>
        <p:nvSpPr>
          <p:cNvPr id="4" name="Slide Number Placeholder 3"/>
          <p:cNvSpPr>
            <a:spLocks noGrp="1"/>
          </p:cNvSpPr>
          <p:nvPr>
            <p:ph type="sldNum" sz="quarter" idx="10"/>
          </p:nvPr>
        </p:nvSpPr>
        <p:spPr/>
        <p:txBody>
          <a:bodyPr/>
          <a:lstStyle/>
          <a:p>
            <a:fld id="{CDAD641C-3037-4CE1-B672-27F27671D77B}" type="slidenum">
              <a:rPr lang="en-GB" altLang="en-US" smtClean="0"/>
              <a:pPr/>
              <a:t>7</a:t>
            </a:fld>
            <a:endParaRPr lang="en-GB" altLang="en-US"/>
          </a:p>
        </p:txBody>
      </p:sp>
    </p:spTree>
    <p:extLst>
      <p:ext uri="{BB962C8B-B14F-4D97-AF65-F5344CB8AC3E}">
        <p14:creationId xmlns:p14="http://schemas.microsoft.com/office/powerpoint/2010/main" val="4235612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text on feedback from TAs both where institutions have a distinct feedback category and more widely where feedback is mentioned.</a:t>
            </a:r>
          </a:p>
          <a:p>
            <a:r>
              <a:rPr lang="en-GB" dirty="0"/>
              <a:t>We are still looking for more institutions to participate in this project with us, and we will be in touch again later this month to give you a further opportunity to take part.</a:t>
            </a:r>
          </a:p>
        </p:txBody>
      </p:sp>
      <p:sp>
        <p:nvSpPr>
          <p:cNvPr id="4" name="Slide Number Placeholder 3"/>
          <p:cNvSpPr>
            <a:spLocks noGrp="1"/>
          </p:cNvSpPr>
          <p:nvPr>
            <p:ph type="sldNum" sz="quarter" idx="10"/>
          </p:nvPr>
        </p:nvSpPr>
        <p:spPr/>
        <p:txBody>
          <a:bodyPr/>
          <a:lstStyle/>
          <a:p>
            <a:fld id="{CDAD641C-3037-4CE1-B672-27F27671D77B}" type="slidenum">
              <a:rPr lang="en-GB" altLang="en-US" smtClean="0"/>
              <a:pPr/>
              <a:t>8</a:t>
            </a:fld>
            <a:endParaRPr lang="en-GB" altLang="en-US"/>
          </a:p>
        </p:txBody>
      </p:sp>
    </p:spTree>
    <p:extLst>
      <p:ext uri="{BB962C8B-B14F-4D97-AF65-F5344CB8AC3E}">
        <p14:creationId xmlns:p14="http://schemas.microsoft.com/office/powerpoint/2010/main" val="1825188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t>Short films </a:t>
            </a:r>
          </a:p>
          <a:p>
            <a:endParaRPr lang="en-GB" dirty="0"/>
          </a:p>
          <a:p>
            <a:r>
              <a:rPr lang="en-GB" dirty="0"/>
              <a:t>You may have noticed our cameras. You will have the opportunity during the day to contribute to our films if you want to.  We are filming today and next week to produce the films outlined.</a:t>
            </a:r>
          </a:p>
          <a:p>
            <a:endParaRPr lang="en-GB" dirty="0"/>
          </a:p>
          <a:p>
            <a:r>
              <a:rPr lang="en-GB" b="1" dirty="0"/>
              <a:t>Webinar series &amp; </a:t>
            </a:r>
            <a:r>
              <a:rPr lang="en-GB" b="1" dirty="0" err="1"/>
              <a:t>Twitterchats</a:t>
            </a:r>
            <a:endParaRPr lang="en-GB" b="1" dirty="0"/>
          </a:p>
          <a:p>
            <a:endParaRPr lang="en-GB" b="1" dirty="0"/>
          </a:p>
          <a:p>
            <a:r>
              <a:rPr lang="en-GB" b="0" dirty="0"/>
              <a:t>During the day, we want to know what topics you would like to see us address further through webinars and other means.</a:t>
            </a:r>
          </a:p>
          <a:p>
            <a:endParaRPr lang="en-GB" dirty="0"/>
          </a:p>
          <a:p>
            <a:endParaRPr lang="en-GB" dirty="0"/>
          </a:p>
        </p:txBody>
      </p:sp>
      <p:sp>
        <p:nvSpPr>
          <p:cNvPr id="4" name="Slide Number Placeholder 3"/>
          <p:cNvSpPr>
            <a:spLocks noGrp="1"/>
          </p:cNvSpPr>
          <p:nvPr>
            <p:ph type="sldNum" sz="quarter" idx="10"/>
          </p:nvPr>
        </p:nvSpPr>
        <p:spPr/>
        <p:txBody>
          <a:bodyPr/>
          <a:lstStyle/>
          <a:p>
            <a:fld id="{CDAD641C-3037-4CE1-B672-27F27671D77B}" type="slidenum">
              <a:rPr lang="en-GB" altLang="en-US" smtClean="0"/>
              <a:pPr/>
              <a:t>9</a:t>
            </a:fld>
            <a:endParaRPr lang="en-GB" altLang="en-US"/>
          </a:p>
        </p:txBody>
      </p:sp>
    </p:spTree>
    <p:extLst>
      <p:ext uri="{BB962C8B-B14F-4D97-AF65-F5344CB8AC3E}">
        <p14:creationId xmlns:p14="http://schemas.microsoft.com/office/powerpoint/2010/main" val="603843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24075" y="922338"/>
            <a:ext cx="3960813"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
          <p:cNvSpPr>
            <a:spLocks noGrp="1"/>
          </p:cNvSpPr>
          <p:nvPr>
            <p:ph type="body" sz="quarter" idx="13"/>
          </p:nvPr>
        </p:nvSpPr>
        <p:spPr>
          <a:xfrm>
            <a:off x="683568" y="2708920"/>
            <a:ext cx="7777360" cy="1584523"/>
          </a:xfrm>
          <a:prstGeom prst="rect">
            <a:avLst/>
          </a:prstGeom>
        </p:spPr>
        <p:txBody>
          <a:bodyPr/>
          <a:lstStyle>
            <a:lvl1pPr marL="0" indent="0" algn="ctr">
              <a:buNone/>
              <a:defRPr sz="4000"/>
            </a:lvl1pPr>
          </a:lstStyle>
          <a:p>
            <a:pPr lvl="0"/>
            <a:r>
              <a:rPr lang="en-US"/>
              <a:t>Click to edit Master text styles</a:t>
            </a:r>
          </a:p>
        </p:txBody>
      </p:sp>
      <p:sp>
        <p:nvSpPr>
          <p:cNvPr id="6" name="Text Placeholder 2"/>
          <p:cNvSpPr>
            <a:spLocks noGrp="1"/>
          </p:cNvSpPr>
          <p:nvPr>
            <p:ph type="body" sz="quarter" idx="14"/>
          </p:nvPr>
        </p:nvSpPr>
        <p:spPr>
          <a:xfrm>
            <a:off x="683568" y="4365104"/>
            <a:ext cx="7776864" cy="792088"/>
          </a:xfrm>
          <a:prstGeom prst="rect">
            <a:avLst/>
          </a:prstGeom>
        </p:spPr>
        <p:txBody>
          <a:bodyPr>
            <a:normAutofit/>
          </a:bodyPr>
          <a:lstStyle>
            <a:lvl1pPr marL="0" indent="0" algn="ctr">
              <a:buNone/>
              <a:defRPr/>
            </a:lvl1pPr>
          </a:lstStyle>
          <a:p>
            <a:pPr lvl="0"/>
            <a:r>
              <a:rPr lang="en-US"/>
              <a:t>Click to edit Master text styles</a:t>
            </a:r>
          </a:p>
        </p:txBody>
      </p:sp>
      <p:sp>
        <p:nvSpPr>
          <p:cNvPr id="8" name="Text Placeholder 2"/>
          <p:cNvSpPr>
            <a:spLocks noGrp="1"/>
          </p:cNvSpPr>
          <p:nvPr>
            <p:ph type="body" sz="quarter" idx="15"/>
          </p:nvPr>
        </p:nvSpPr>
        <p:spPr>
          <a:xfrm>
            <a:off x="683568" y="5445224"/>
            <a:ext cx="7776864" cy="792088"/>
          </a:xfrm>
          <a:prstGeom prst="rect">
            <a:avLst/>
          </a:prstGeom>
        </p:spPr>
        <p:txBody>
          <a:bodyPr>
            <a:normAutofit/>
          </a:bodyPr>
          <a:lstStyle>
            <a:lvl1pPr marL="0" indent="0" algn="ctr">
              <a:buNone/>
              <a:defRPr baseline="0">
                <a:solidFill>
                  <a:srgbClr val="BB9709"/>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01386746"/>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6157913"/>
            <a:ext cx="10080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12"/>
          <p:cNvSpPr>
            <a:spLocks noGrp="1"/>
          </p:cNvSpPr>
          <p:nvPr>
            <p:ph type="pic" sz="quarter" idx="17"/>
          </p:nvPr>
        </p:nvSpPr>
        <p:spPr>
          <a:xfrm>
            <a:off x="755576" y="1556792"/>
            <a:ext cx="3744416" cy="4032821"/>
          </a:xfrm>
          <a:prstGeom prst="rect">
            <a:avLst/>
          </a:prstGeom>
        </p:spPr>
        <p:txBody>
          <a:bodyPr/>
          <a:lstStyle>
            <a:lvl1pPr>
              <a:buFontTx/>
              <a:buNone/>
              <a:defRPr/>
            </a:lvl1pPr>
          </a:lstStyle>
          <a:p>
            <a:pPr lvl="0"/>
            <a:r>
              <a:rPr lang="en-US" noProof="0"/>
              <a:t>Click icon to add picture</a:t>
            </a:r>
            <a:endParaRPr lang="en-GB" noProof="0"/>
          </a:p>
        </p:txBody>
      </p:sp>
      <p:sp>
        <p:nvSpPr>
          <p:cNvPr id="14" name="Text Placeholder 17"/>
          <p:cNvSpPr>
            <a:spLocks noGrp="1"/>
          </p:cNvSpPr>
          <p:nvPr>
            <p:ph type="body" sz="quarter" idx="19"/>
          </p:nvPr>
        </p:nvSpPr>
        <p:spPr>
          <a:xfrm>
            <a:off x="4572000" y="1556792"/>
            <a:ext cx="3744416" cy="4032448"/>
          </a:xfrm>
          <a:prstGeom prst="rect">
            <a:avLst/>
          </a:prstGeom>
        </p:spPr>
        <p:txBody>
          <a:bodyPr>
            <a:noAutofit/>
          </a:bodyPr>
          <a:lstStyle>
            <a:lvl1pPr marL="0" indent="0">
              <a:buNone/>
              <a:defRPr sz="3200" baseline="0"/>
            </a:lvl1pPr>
            <a:lvl2pPr indent="0">
              <a:buNone/>
              <a:defRPr sz="2400"/>
            </a:lvl2pPr>
            <a:lvl3pPr indent="0">
              <a:buNone/>
              <a:defRPr sz="2400"/>
            </a:lvl3pPr>
            <a:lvl4pPr indent="0">
              <a:buNone/>
              <a:defRPr sz="2400"/>
            </a:lvl4pPr>
            <a:lvl5pPr indent="0">
              <a:buNone/>
              <a:defRPr sz="2400"/>
            </a:lvl5pPr>
          </a:lstStyle>
          <a:p>
            <a:pPr lvl="0"/>
            <a:r>
              <a:rPr lang="en-US"/>
              <a:t>Click to edit Master text styles</a:t>
            </a:r>
          </a:p>
        </p:txBody>
      </p:sp>
      <p:sp>
        <p:nvSpPr>
          <p:cNvPr id="8" name="Text Placeholder 14"/>
          <p:cNvSpPr>
            <a:spLocks noGrp="1"/>
          </p:cNvSpPr>
          <p:nvPr>
            <p:ph type="body" sz="quarter" idx="14"/>
          </p:nvPr>
        </p:nvSpPr>
        <p:spPr>
          <a:xfrm>
            <a:off x="755576" y="836712"/>
            <a:ext cx="7560840" cy="720080"/>
          </a:xfrm>
          <a:prstGeom prst="rect">
            <a:avLst/>
          </a:prstGeom>
        </p:spPr>
        <p:txBody>
          <a:bodyPr/>
          <a:lstStyle>
            <a:lvl1pPr marL="0" indent="0" algn="l">
              <a:buFontTx/>
              <a:buNone/>
              <a:defRPr sz="4000" baseline="0"/>
            </a:lvl1pPr>
            <a:lvl2pPr algn="l">
              <a:buFontTx/>
              <a:buNone/>
              <a:defRPr/>
            </a:lvl2pPr>
          </a:lstStyle>
          <a:p>
            <a:pPr lvl="0"/>
            <a:r>
              <a:rPr lang="en-US"/>
              <a:t>Click to edit Master text styles</a:t>
            </a:r>
          </a:p>
        </p:txBody>
      </p:sp>
    </p:spTree>
    <p:extLst>
      <p:ext uri="{BB962C8B-B14F-4D97-AF65-F5344CB8AC3E}">
        <p14:creationId xmlns:p14="http://schemas.microsoft.com/office/powerpoint/2010/main" val="363293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6157913"/>
            <a:ext cx="10080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4"/>
          </p:nvPr>
        </p:nvSpPr>
        <p:spPr>
          <a:xfrm>
            <a:off x="755576" y="836712"/>
            <a:ext cx="7560840" cy="720080"/>
          </a:xfrm>
          <a:prstGeom prst="rect">
            <a:avLst/>
          </a:prstGeom>
        </p:spPr>
        <p:txBody>
          <a:bodyPr/>
          <a:lstStyle>
            <a:lvl1pPr marL="0" indent="0" algn="l">
              <a:buFontTx/>
              <a:buNone/>
              <a:defRPr sz="4000" baseline="0"/>
            </a:lvl1pPr>
            <a:lvl2pPr algn="l">
              <a:buFontTx/>
              <a:buNone/>
              <a:defRPr/>
            </a:lvl2pPr>
          </a:lstStyle>
          <a:p>
            <a:pPr lvl="0"/>
            <a:r>
              <a:rPr lang="en-US"/>
              <a:t>Click to edit Master text styles</a:t>
            </a:r>
          </a:p>
        </p:txBody>
      </p:sp>
      <p:sp>
        <p:nvSpPr>
          <p:cNvPr id="18" name="Text Placeholder 17"/>
          <p:cNvSpPr>
            <a:spLocks noGrp="1"/>
          </p:cNvSpPr>
          <p:nvPr>
            <p:ph type="body" sz="quarter" idx="16"/>
          </p:nvPr>
        </p:nvSpPr>
        <p:spPr>
          <a:xfrm>
            <a:off x="755576" y="5589240"/>
            <a:ext cx="3744416" cy="360065"/>
          </a:xfrm>
          <a:prstGeom prst="rect">
            <a:avLst/>
          </a:prstGeom>
        </p:spPr>
        <p:txBody>
          <a:bodyPr>
            <a:noAutofit/>
          </a:bodyPr>
          <a:lstStyle>
            <a:lvl1pPr marL="0" indent="0">
              <a:buNone/>
              <a:defRPr sz="1800" baseline="0"/>
            </a:lvl1pPr>
            <a:lvl2pPr indent="0">
              <a:buNone/>
              <a:defRPr sz="2400"/>
            </a:lvl2pPr>
            <a:lvl3pPr indent="0">
              <a:buNone/>
              <a:defRPr sz="2400"/>
            </a:lvl3pPr>
            <a:lvl4pPr indent="0">
              <a:buNone/>
              <a:defRPr sz="2400"/>
            </a:lvl4pPr>
            <a:lvl5pPr indent="0">
              <a:buNone/>
              <a:defRPr sz="2400"/>
            </a:lvl5pPr>
          </a:lstStyle>
          <a:p>
            <a:pPr lvl="0"/>
            <a:r>
              <a:rPr lang="en-US"/>
              <a:t>Click to edit Master text styles</a:t>
            </a:r>
          </a:p>
        </p:txBody>
      </p:sp>
      <p:sp>
        <p:nvSpPr>
          <p:cNvPr id="13" name="Picture Placeholder 12"/>
          <p:cNvSpPr>
            <a:spLocks noGrp="1"/>
          </p:cNvSpPr>
          <p:nvPr>
            <p:ph type="pic" sz="quarter" idx="17"/>
          </p:nvPr>
        </p:nvSpPr>
        <p:spPr>
          <a:xfrm>
            <a:off x="755576" y="1628800"/>
            <a:ext cx="3744416" cy="3960813"/>
          </a:xfrm>
          <a:prstGeom prst="rect">
            <a:avLst/>
          </a:prstGeom>
        </p:spPr>
        <p:txBody>
          <a:bodyPr/>
          <a:lstStyle>
            <a:lvl1pPr>
              <a:buFontTx/>
              <a:buNone/>
              <a:defRPr/>
            </a:lvl1pPr>
          </a:lstStyle>
          <a:p>
            <a:pPr lvl="0"/>
            <a:r>
              <a:rPr lang="en-US" noProof="0"/>
              <a:t>Click icon to add picture</a:t>
            </a:r>
            <a:endParaRPr lang="en-GB" noProof="0"/>
          </a:p>
        </p:txBody>
      </p:sp>
      <p:sp>
        <p:nvSpPr>
          <p:cNvPr id="12" name="Picture Placeholder 12"/>
          <p:cNvSpPr>
            <a:spLocks noGrp="1"/>
          </p:cNvSpPr>
          <p:nvPr>
            <p:ph type="pic" sz="quarter" idx="18"/>
          </p:nvPr>
        </p:nvSpPr>
        <p:spPr>
          <a:xfrm>
            <a:off x="4572000" y="1628800"/>
            <a:ext cx="3744416" cy="3960813"/>
          </a:xfrm>
          <a:prstGeom prst="rect">
            <a:avLst/>
          </a:prstGeom>
        </p:spPr>
        <p:txBody>
          <a:bodyPr/>
          <a:lstStyle>
            <a:lvl1pPr>
              <a:buFontTx/>
              <a:buNone/>
              <a:defRPr/>
            </a:lvl1pPr>
          </a:lstStyle>
          <a:p>
            <a:pPr lvl="0"/>
            <a:r>
              <a:rPr lang="en-US" noProof="0"/>
              <a:t>Click icon to add picture</a:t>
            </a:r>
            <a:endParaRPr lang="en-GB" noProof="0"/>
          </a:p>
        </p:txBody>
      </p:sp>
      <p:sp>
        <p:nvSpPr>
          <p:cNvPr id="14" name="Text Placeholder 17"/>
          <p:cNvSpPr>
            <a:spLocks noGrp="1"/>
          </p:cNvSpPr>
          <p:nvPr>
            <p:ph type="body" sz="quarter" idx="19"/>
          </p:nvPr>
        </p:nvSpPr>
        <p:spPr>
          <a:xfrm>
            <a:off x="4572000" y="5589240"/>
            <a:ext cx="3744416" cy="360065"/>
          </a:xfrm>
          <a:prstGeom prst="rect">
            <a:avLst/>
          </a:prstGeom>
        </p:spPr>
        <p:txBody>
          <a:bodyPr>
            <a:noAutofit/>
          </a:bodyPr>
          <a:lstStyle>
            <a:lvl1pPr marL="0" indent="0">
              <a:buNone/>
              <a:defRPr sz="1800" baseline="0"/>
            </a:lvl1pPr>
            <a:lvl2pPr indent="0">
              <a:buNone/>
              <a:defRPr sz="2400"/>
            </a:lvl2pPr>
            <a:lvl3pPr indent="0">
              <a:buNone/>
              <a:defRPr sz="2400"/>
            </a:lvl3pPr>
            <a:lvl4pPr indent="0">
              <a:buNone/>
              <a:defRPr sz="2400"/>
            </a:lvl4pPr>
            <a:lvl5pPr indent="0">
              <a:buNone/>
              <a:defRPr sz="2400"/>
            </a:lvl5pPr>
          </a:lstStyle>
          <a:p>
            <a:pPr lvl="0"/>
            <a:r>
              <a:rPr lang="en-US"/>
              <a:t>Click to edit Master text styles</a:t>
            </a:r>
          </a:p>
        </p:txBody>
      </p:sp>
    </p:spTree>
    <p:extLst>
      <p:ext uri="{BB962C8B-B14F-4D97-AF65-F5344CB8AC3E}">
        <p14:creationId xmlns:p14="http://schemas.microsoft.com/office/powerpoint/2010/main" val="1831369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6157913"/>
            <a:ext cx="10080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3"/>
          <p:cNvSpPr>
            <a:spLocks noGrp="1"/>
          </p:cNvSpPr>
          <p:nvPr>
            <p:ph type="pic" sz="quarter" idx="10"/>
          </p:nvPr>
        </p:nvSpPr>
        <p:spPr>
          <a:xfrm>
            <a:off x="0" y="0"/>
            <a:ext cx="9144000" cy="6858000"/>
          </a:xfrm>
          <a:prstGeom prst="rect">
            <a:avLst/>
          </a:prstGeom>
        </p:spPr>
        <p:txBody>
          <a:bodyPr/>
          <a:lstStyle>
            <a:lvl1pPr>
              <a:buFontTx/>
              <a:buNone/>
              <a:defRPr/>
            </a:lvl1pPr>
          </a:lstStyle>
          <a:p>
            <a:pPr lvl="0"/>
            <a:r>
              <a:rPr lang="en-US" noProof="0"/>
              <a:t>Click icon to add picture</a:t>
            </a:r>
            <a:endParaRPr lang="en-GB" noProof="0"/>
          </a:p>
        </p:txBody>
      </p:sp>
    </p:spTree>
    <p:extLst>
      <p:ext uri="{BB962C8B-B14F-4D97-AF65-F5344CB8AC3E}">
        <p14:creationId xmlns:p14="http://schemas.microsoft.com/office/powerpoint/2010/main" val="1679680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ull colour slide">
    <p:spTree>
      <p:nvGrpSpPr>
        <p:cNvPr id="1" name=""/>
        <p:cNvGrpSpPr/>
        <p:nvPr/>
      </p:nvGrpSpPr>
      <p:grpSpPr>
        <a:xfrm>
          <a:off x="0" y="0"/>
          <a:ext cx="0" cy="0"/>
          <a:chOff x="0" y="0"/>
          <a:chExt cx="0" cy="0"/>
        </a:xfrm>
      </p:grpSpPr>
      <p:pic>
        <p:nvPicPr>
          <p:cNvPr id="2" name="Picture Placeholder 2"/>
          <p:cNvPicPr>
            <a:picLocks noChangeAspect="1"/>
          </p:cNvPicPr>
          <p:nvPr userDrawn="1"/>
        </p:nvPicPr>
        <p:blipFill>
          <a:blip r:embed="rId2"/>
          <a:stretch>
            <a:fillRect/>
          </a:stretch>
        </p:blipFill>
        <p:spPr>
          <a:xfrm>
            <a:off x="1588" y="-9525"/>
            <a:ext cx="9178925" cy="6884988"/>
          </a:xfrm>
          <a:prstGeom prst="rect">
            <a:avLst/>
          </a:prstGeom>
          <a:solidFill>
            <a:schemeClr val="accent1">
              <a:lumMod val="75000"/>
            </a:schemeClr>
          </a:solidFill>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6157913"/>
            <a:ext cx="10080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571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footer">
    <p:spTree>
      <p:nvGrpSpPr>
        <p:cNvPr id="1" name=""/>
        <p:cNvGrpSpPr/>
        <p:nvPr/>
      </p:nvGrpSpPr>
      <p:grpSpPr>
        <a:xfrm>
          <a:off x="0" y="0"/>
          <a:ext cx="0" cy="0"/>
          <a:chOff x="0" y="0"/>
          <a:chExt cx="0" cy="0"/>
        </a:xfrm>
      </p:grpSpPr>
      <p:pic>
        <p:nvPicPr>
          <p:cNvPr id="2" name="Picture 1" descr="Full.png"/>
          <p:cNvPicPr>
            <a:picLocks noChangeAspect="1"/>
          </p:cNvPicPr>
          <p:nvPr userDrawn="1"/>
        </p:nvPicPr>
        <p:blipFill>
          <a:blip r:embed="rId2"/>
          <a:stretch>
            <a:fillRect/>
          </a:stretch>
        </p:blipFill>
        <p:spPr>
          <a:xfrm>
            <a:off x="0" y="0"/>
            <a:ext cx="9144000" cy="6858000"/>
          </a:xfrm>
          <a:prstGeom prst="rect">
            <a:avLst/>
          </a:prstGeom>
          <a:solidFill>
            <a:schemeClr val="accent1">
              <a:lumMod val="75000"/>
            </a:schemeClr>
          </a:solidFill>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6157913"/>
            <a:ext cx="10080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6593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Subtitle 2"/>
          <p:cNvSpPr txBox="1">
            <a:spLocks/>
          </p:cNvSpPr>
          <p:nvPr userDrawn="1"/>
        </p:nvSpPr>
        <p:spPr>
          <a:xfrm>
            <a:off x="1116013" y="3357563"/>
            <a:ext cx="7920037" cy="1800225"/>
          </a:xfrm>
          <a:prstGeom prst="rect">
            <a:avLst/>
          </a:prstGeom>
        </p:spPr>
        <p:txBody>
          <a:bodyPr/>
          <a:lstStyle>
            <a:lvl1pPr>
              <a:buNone/>
              <a:defRPr baseline="0"/>
            </a:lvl1pPr>
          </a:lstStyle>
          <a:p>
            <a:pPr fontAlgn="auto">
              <a:spcBef>
                <a:spcPts val="0"/>
              </a:spcBef>
              <a:spcAft>
                <a:spcPts val="0"/>
              </a:spcAft>
              <a:defRPr/>
            </a:pPr>
            <a:r>
              <a:rPr lang="en-GB" sz="3200" baseline="30000" dirty="0">
                <a:latin typeface="+mn-lt"/>
                <a:cs typeface="+mn-cs"/>
              </a:rPr>
              <a:t>qaa.ac.uk</a:t>
            </a:r>
          </a:p>
          <a:p>
            <a:pPr fontAlgn="auto">
              <a:spcBef>
                <a:spcPts val="0"/>
              </a:spcBef>
              <a:spcAft>
                <a:spcPts val="0"/>
              </a:spcAft>
              <a:defRPr/>
            </a:pPr>
            <a:endParaRPr lang="en-GB" sz="3200" baseline="30000" dirty="0">
              <a:latin typeface="+mn-lt"/>
              <a:cs typeface="+mn-cs"/>
            </a:endParaRPr>
          </a:p>
          <a:p>
            <a:pPr fontAlgn="auto">
              <a:spcBef>
                <a:spcPts val="0"/>
              </a:spcBef>
              <a:spcAft>
                <a:spcPts val="0"/>
              </a:spcAft>
              <a:defRPr/>
            </a:pPr>
            <a:r>
              <a:rPr lang="en-GB" sz="3200" baseline="30000" dirty="0">
                <a:latin typeface="+mn-lt"/>
                <a:cs typeface="+mn-cs"/>
              </a:rPr>
              <a:t>enquiries@qaa.ac.uk</a:t>
            </a:r>
          </a:p>
          <a:p>
            <a:pPr fontAlgn="auto">
              <a:spcBef>
                <a:spcPts val="0"/>
              </a:spcBef>
              <a:spcAft>
                <a:spcPts val="0"/>
              </a:spcAft>
              <a:defRPr/>
            </a:pPr>
            <a:endParaRPr lang="en-GB" sz="3200" baseline="30000" dirty="0">
              <a:latin typeface="+mn-lt"/>
              <a:cs typeface="+mn-cs"/>
            </a:endParaRPr>
          </a:p>
          <a:p>
            <a:pPr fontAlgn="auto">
              <a:spcBef>
                <a:spcPts val="0"/>
              </a:spcBef>
              <a:spcAft>
                <a:spcPts val="0"/>
              </a:spcAft>
              <a:defRPr/>
            </a:pPr>
            <a:r>
              <a:rPr lang="en-GB" sz="3200" baseline="30000" dirty="0">
                <a:latin typeface="+mn-lt"/>
                <a:cs typeface="+mn-cs"/>
              </a:rPr>
              <a:t>+44 (0) 141 5723420</a:t>
            </a:r>
          </a:p>
        </p:txBody>
      </p:sp>
      <p:pic>
        <p:nvPicPr>
          <p:cNvPr id="3" name="Picture 2" descr="Call.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4508500"/>
            <a:ext cx="52546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all.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3824288"/>
            <a:ext cx="52546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all.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8313" y="3141663"/>
            <a:ext cx="525462"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userDrawn="1"/>
        </p:nvSpPr>
        <p:spPr>
          <a:xfrm>
            <a:off x="395288" y="5300663"/>
            <a:ext cx="8353425" cy="936625"/>
          </a:xfrm>
          <a:prstGeom prst="rect">
            <a:avLst/>
          </a:prstGeom>
        </p:spPr>
        <p:txBody>
          <a:bodyPr>
            <a:normAutofit/>
          </a:bodyPr>
          <a:lstStyle>
            <a:lvl1pPr>
              <a:buNone/>
              <a:defRPr baseline="0"/>
            </a:lvl1pPr>
          </a:lstStyle>
          <a:p>
            <a:pPr fontAlgn="auto">
              <a:spcBef>
                <a:spcPts val="0"/>
              </a:spcBef>
              <a:spcAft>
                <a:spcPts val="0"/>
              </a:spcAft>
              <a:defRPr/>
            </a:pPr>
            <a:r>
              <a:rPr lang="en-GB" sz="2000" baseline="30000" dirty="0">
                <a:latin typeface="+mn-lt"/>
                <a:cs typeface="+mn-cs"/>
              </a:rPr>
              <a:t>© The Quality Assurance Agency for Higher Education 2015 </a:t>
            </a:r>
          </a:p>
          <a:p>
            <a:pPr fontAlgn="auto">
              <a:spcBef>
                <a:spcPts val="0"/>
              </a:spcBef>
              <a:spcAft>
                <a:spcPts val="0"/>
              </a:spcAft>
              <a:defRPr/>
            </a:pPr>
            <a:r>
              <a:rPr lang="en-GB" sz="2000" baseline="30000" dirty="0">
                <a:latin typeface="+mn-lt"/>
                <a:cs typeface="+mn-cs"/>
              </a:rPr>
              <a:t>Registered charity numbers 1062746 and SC037786</a:t>
            </a:r>
            <a:endParaRPr lang="en-GB" sz="2000" dirty="0">
              <a:latin typeface="+mn-lt"/>
            </a:endParaRPr>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8313" y="6157913"/>
            <a:ext cx="10080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0917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5" name="Picture 4" descr="M9635 Powerpoint template 16 9 blacklines.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467544" y="644692"/>
            <a:ext cx="8496944" cy="1470025"/>
          </a:xfrm>
          <a:prstGeom prst="rect">
            <a:avLst/>
          </a:prstGeom>
        </p:spPr>
        <p:txBody>
          <a:bodyPr/>
          <a:lstStyle>
            <a:lvl1pPr algn="l">
              <a:defRPr sz="4400" b="0" i="0" cap="none" baseline="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en-GB" dirty="0"/>
          </a:p>
        </p:txBody>
      </p:sp>
      <p:sp>
        <p:nvSpPr>
          <p:cNvPr id="7" name="Subtitle 2"/>
          <p:cNvSpPr>
            <a:spLocks noGrp="1"/>
          </p:cNvSpPr>
          <p:nvPr>
            <p:ph type="subTitle" idx="1" hasCustomPrompt="1"/>
          </p:nvPr>
        </p:nvSpPr>
        <p:spPr>
          <a:xfrm>
            <a:off x="467544" y="2828528"/>
            <a:ext cx="8496943" cy="1752600"/>
          </a:xfrm>
          <a:prstGeom prst="rect">
            <a:avLst/>
          </a:prstGeom>
        </p:spPr>
        <p:txBody>
          <a:bodyPr/>
          <a:lstStyle>
            <a:lvl1pPr marL="0" indent="0" algn="l">
              <a:buNone/>
              <a:defRPr sz="2200" b="0" baseline="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513613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1571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67544" y="653819"/>
            <a:ext cx="8229599" cy="1143000"/>
          </a:xfrm>
          <a:prstGeom prst="rect">
            <a:avLst/>
          </a:prstGeom>
        </p:spPr>
        <p:txBody>
          <a:bodyPr/>
          <a:lstStyle>
            <a:lvl1pPr algn="l">
              <a:defRPr sz="3200" b="0" i="0" cap="none"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4" name="Content Placeholder 2"/>
          <p:cNvSpPr>
            <a:spLocks noGrp="1"/>
          </p:cNvSpPr>
          <p:nvPr>
            <p:ph idx="1"/>
          </p:nvPr>
        </p:nvSpPr>
        <p:spPr>
          <a:xfrm>
            <a:off x="467543" y="1796818"/>
            <a:ext cx="8229600" cy="3744417"/>
          </a:xfrm>
          <a:prstGeom prst="rect">
            <a:avLst/>
          </a:prstGeom>
        </p:spPr>
        <p:txBody>
          <a:bodyPr/>
          <a:lstStyle>
            <a:lvl1pPr>
              <a:defRPr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a:defRPr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a:defRPr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a:defRPr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a:defRPr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38524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UniOfSurrey - Photo Cov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81540" y="1300266"/>
            <a:ext cx="5775157" cy="1098697"/>
          </a:xfrm>
          <a:effectLst>
            <a:glow rad="63500">
              <a:schemeClr val="accent1">
                <a:satMod val="175000"/>
                <a:alpha val="40000"/>
              </a:schemeClr>
            </a:glow>
          </a:effectLst>
        </p:spPr>
        <p:txBody>
          <a:bodyPr anchor="b">
            <a:noAutofit/>
          </a:bodyPr>
          <a:lstStyle>
            <a:lvl1pPr algn="ctr">
              <a:defRPr sz="2400" b="0" cap="none" spc="0" baseline="0">
                <a:ln>
                  <a:noFill/>
                </a:ln>
                <a:solidFill>
                  <a:schemeClr val="tx1"/>
                </a:solidFill>
                <a:effectLst/>
              </a:defRPr>
            </a:lvl1pPr>
          </a:lstStyle>
          <a:p>
            <a:r>
              <a:rPr lang="en-GB" dirty="0"/>
              <a:t>Presentation title goes here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7FC8C1-3DB2-3F45-8BC1-9188FA4D6B6C}" type="datetime2">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Tuesday, 26 June 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625EC3-6C33-CC45-91BB-212F920403D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userDrawn="1"/>
        </p:nvCxnSpPr>
        <p:spPr>
          <a:xfrm>
            <a:off x="-5763" y="2460500"/>
            <a:ext cx="9149763" cy="0"/>
          </a:xfrm>
          <a:prstGeom prst="line">
            <a:avLst/>
          </a:prstGeom>
          <a:ln w="6350" cmpd="sng">
            <a:solidFill>
              <a:srgbClr val="203D75"/>
            </a:solidFill>
          </a:ln>
        </p:spPr>
        <p:style>
          <a:lnRef idx="1">
            <a:schemeClr val="accent1"/>
          </a:lnRef>
          <a:fillRef idx="0">
            <a:schemeClr val="accent1"/>
          </a:fillRef>
          <a:effectRef idx="0">
            <a:schemeClr val="accent1"/>
          </a:effectRef>
          <a:fontRef idx="minor">
            <a:schemeClr val="tx1"/>
          </a:fontRef>
        </p:style>
      </p:cxnSp>
      <p:pic>
        <p:nvPicPr>
          <p:cNvPr id="10" name="Picture 9" descr="UniversityofSurreyColourBlue.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62935" y="267251"/>
            <a:ext cx="1569855" cy="462600"/>
          </a:xfrm>
          <a:prstGeom prst="rect">
            <a:avLst/>
          </a:prstGeom>
        </p:spPr>
      </p:pic>
      <p:sp>
        <p:nvSpPr>
          <p:cNvPr id="8" name="Text Placeholder 13"/>
          <p:cNvSpPr>
            <a:spLocks noGrp="1"/>
          </p:cNvSpPr>
          <p:nvPr>
            <p:ph type="body" sz="quarter" idx="12" hasCustomPrompt="1"/>
          </p:nvPr>
        </p:nvSpPr>
        <p:spPr>
          <a:xfrm>
            <a:off x="1681163" y="2540373"/>
            <a:ext cx="5775325" cy="1119187"/>
          </a:xfrm>
        </p:spPr>
        <p:txBody>
          <a:bodyPr/>
          <a:lstStyle>
            <a:lvl1pPr algn="ctr">
              <a:defRPr>
                <a:solidFill>
                  <a:srgbClr val="203D75"/>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GB" dirty="0"/>
              <a:t>Presentation subtitle / presenter here</a:t>
            </a:r>
          </a:p>
        </p:txBody>
      </p:sp>
    </p:spTree>
    <p:extLst>
      <p:ext uri="{BB962C8B-B14F-4D97-AF65-F5344CB8AC3E}">
        <p14:creationId xmlns:p14="http://schemas.microsoft.com/office/powerpoint/2010/main" val="13450839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ernativ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6157913"/>
            <a:ext cx="10080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18"/>
          <p:cNvSpPr>
            <a:spLocks noGrp="1"/>
          </p:cNvSpPr>
          <p:nvPr>
            <p:ph type="body" sz="quarter" idx="13"/>
          </p:nvPr>
        </p:nvSpPr>
        <p:spPr>
          <a:xfrm>
            <a:off x="754063" y="848073"/>
            <a:ext cx="7777360" cy="1584523"/>
          </a:xfrm>
          <a:prstGeom prst="rect">
            <a:avLst/>
          </a:prstGeom>
        </p:spPr>
        <p:txBody>
          <a:bodyPr>
            <a:normAutofit/>
          </a:bodyPr>
          <a:lstStyle>
            <a:lvl1pPr marL="0" indent="0">
              <a:buFontTx/>
              <a:buNone/>
              <a:defRPr sz="4000" baseline="0"/>
            </a:lvl1pPr>
          </a:lstStyle>
          <a:p>
            <a:pPr lvl="0"/>
            <a:r>
              <a:rPr lang="en-US"/>
              <a:t>Click to edit Master text styles</a:t>
            </a:r>
          </a:p>
        </p:txBody>
      </p:sp>
      <p:sp>
        <p:nvSpPr>
          <p:cNvPr id="20" name="Text Placeholder 18"/>
          <p:cNvSpPr>
            <a:spLocks noGrp="1"/>
          </p:cNvSpPr>
          <p:nvPr>
            <p:ph type="body" sz="quarter" idx="14"/>
          </p:nvPr>
        </p:nvSpPr>
        <p:spPr>
          <a:xfrm>
            <a:off x="754063" y="2492896"/>
            <a:ext cx="7776864" cy="792088"/>
          </a:xfrm>
          <a:prstGeom prst="rect">
            <a:avLst/>
          </a:prstGeom>
        </p:spPr>
        <p:txBody>
          <a:bodyPr>
            <a:normAutofit/>
          </a:bodyPr>
          <a:lstStyle>
            <a:lvl1pPr marL="0" indent="0">
              <a:buFontTx/>
              <a:buNone/>
              <a:defRPr sz="3200" baseline="0">
                <a:solidFill>
                  <a:schemeClr val="accent3"/>
                </a:solidFill>
              </a:defRPr>
            </a:lvl1pPr>
          </a:lstStyle>
          <a:p>
            <a:pPr lvl="0"/>
            <a:r>
              <a:rPr lang="en-US"/>
              <a:t>Click to edit Master text styles</a:t>
            </a:r>
          </a:p>
        </p:txBody>
      </p:sp>
    </p:spTree>
    <p:extLst>
      <p:ext uri="{BB962C8B-B14F-4D97-AF65-F5344CB8AC3E}">
        <p14:creationId xmlns:p14="http://schemas.microsoft.com/office/powerpoint/2010/main" val="161647314"/>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UniOfSurrey - Standard Slide">
    <p:spTree>
      <p:nvGrpSpPr>
        <p:cNvPr id="1" name=""/>
        <p:cNvGrpSpPr/>
        <p:nvPr/>
      </p:nvGrpSpPr>
      <p:grpSpPr>
        <a:xfrm>
          <a:off x="0" y="0"/>
          <a:ext cx="0" cy="0"/>
          <a:chOff x="0" y="0"/>
          <a:chExt cx="0" cy="0"/>
        </a:xfrm>
      </p:grpSpPr>
      <p:sp>
        <p:nvSpPr>
          <p:cNvPr id="16" name="Rectangle 15"/>
          <p:cNvSpPr/>
          <p:nvPr userDrawn="1"/>
        </p:nvSpPr>
        <p:spPr>
          <a:xfrm>
            <a:off x="0" y="0"/>
            <a:ext cx="9144000" cy="873198"/>
          </a:xfrm>
          <a:prstGeom prst="rect">
            <a:avLst/>
          </a:prstGeom>
          <a:solidFill>
            <a:srgbClr val="203D75"/>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57199" y="1600200"/>
            <a:ext cx="8321443" cy="4525963"/>
          </a:xfrm>
          <a:prstGeom prst="rect">
            <a:avLst/>
          </a:prstGeom>
        </p:spPr>
        <p:txBody>
          <a:bodyPr>
            <a:normAutofit/>
          </a:bodyPr>
          <a:lstStyle>
            <a:lvl1pPr>
              <a:defRPr sz="1800">
                <a:solidFill>
                  <a:schemeClr val="tx1">
                    <a:lumMod val="50000"/>
                  </a:schemeClr>
                </a:solidFill>
                <a:latin typeface="Arial"/>
                <a:cs typeface="Arial"/>
              </a:defRPr>
            </a:lvl1pPr>
            <a:lvl2pPr>
              <a:defRPr sz="1800">
                <a:solidFill>
                  <a:srgbClr val="203D75"/>
                </a:solidFill>
                <a:latin typeface="Arial"/>
                <a:cs typeface="Arial"/>
              </a:defRPr>
            </a:lvl2pPr>
            <a:lvl3pPr>
              <a:defRPr sz="1800">
                <a:solidFill>
                  <a:srgbClr val="556169"/>
                </a:solidFill>
                <a:latin typeface="Arial"/>
                <a:cs typeface="Arial"/>
              </a:defRPr>
            </a:lvl3pPr>
            <a:lvl4pPr>
              <a:defRPr sz="1800">
                <a:solidFill>
                  <a:srgbClr val="006AA0"/>
                </a:solidFill>
                <a:latin typeface="Arial"/>
                <a:cs typeface="Arial"/>
              </a:defRPr>
            </a:lvl4pPr>
            <a:lvl5pPr>
              <a:defRPr sz="1800">
                <a:solidFill>
                  <a:srgbClr val="556169"/>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solidFill>
                  <a:srgbClr val="203D75"/>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45C5B80-30DB-F945-8F28-4F1279430857}" type="datetime2">
              <a:rPr kumimoji="0" lang="en-GB" sz="1200" b="0" i="0" u="none" strike="noStrike" kern="1200" cap="none" spc="0" normalizeH="0" baseline="0" noProof="0" smtClean="0">
                <a:ln>
                  <a:noFill/>
                </a:ln>
                <a:solidFill>
                  <a:srgbClr val="203D75"/>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Tuesday, 26 June 2018</a:t>
            </a:fld>
            <a:endParaRPr kumimoji="0" lang="en-US" sz="1200" b="0" i="0" u="none" strike="noStrike" kern="1200" cap="none" spc="0" normalizeH="0" baseline="0" noProof="0" dirty="0">
              <a:ln>
                <a:noFill/>
              </a:ln>
              <a:solidFill>
                <a:srgbClr val="203D75"/>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solidFill>
                  <a:srgbClr val="203D75"/>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625EC3-6C33-CC45-91BB-212F920403D2}" type="slidenum">
              <a:rPr kumimoji="0" lang="en-US" sz="1200" b="0" i="0" u="none" strike="noStrike" kern="1200" cap="none" spc="0" normalizeH="0" baseline="0" noProof="0" smtClean="0">
                <a:ln>
                  <a:noFill/>
                </a:ln>
                <a:solidFill>
                  <a:srgbClr val="203D7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203D75"/>
              </a:solidFill>
              <a:effectLst/>
              <a:uLnTx/>
              <a:uFillTx/>
              <a:latin typeface="Calibri" panose="020F0502020204030204"/>
              <a:ea typeface="+mn-ea"/>
              <a:cs typeface="+mn-cs"/>
            </a:endParaRPr>
          </a:p>
        </p:txBody>
      </p:sp>
      <p:sp>
        <p:nvSpPr>
          <p:cNvPr id="10" name="Text Placeholder 9"/>
          <p:cNvSpPr>
            <a:spLocks noGrp="1"/>
          </p:cNvSpPr>
          <p:nvPr>
            <p:ph type="body" sz="quarter" idx="13" hasCustomPrompt="1"/>
          </p:nvPr>
        </p:nvSpPr>
        <p:spPr>
          <a:xfrm>
            <a:off x="457200" y="936625"/>
            <a:ext cx="8321442" cy="384175"/>
          </a:xfrm>
          <a:prstGeom prst="rect">
            <a:avLst/>
          </a:prstGeom>
        </p:spPr>
        <p:txBody>
          <a:bodyPr>
            <a:normAutofit/>
          </a:bodyPr>
          <a:lstStyle>
            <a:lvl1pPr marL="0" indent="0">
              <a:buNone/>
              <a:defRPr sz="1600" baseline="0">
                <a:solidFill>
                  <a:srgbClr val="556169"/>
                </a:solidFill>
                <a:latin typeface="Georgia"/>
                <a:cs typeface="Georgia"/>
              </a:defRPr>
            </a:lvl1pPr>
          </a:lstStyle>
          <a:p>
            <a:pPr lvl="0"/>
            <a:r>
              <a:rPr lang="en-US" dirty="0"/>
              <a:t>Sub line / Content Title goes here</a:t>
            </a:r>
          </a:p>
        </p:txBody>
      </p:sp>
      <p:cxnSp>
        <p:nvCxnSpPr>
          <p:cNvPr id="12" name="Straight Connector 11"/>
          <p:cNvCxnSpPr/>
          <p:nvPr userDrawn="1"/>
        </p:nvCxnSpPr>
        <p:spPr>
          <a:xfrm>
            <a:off x="0" y="878002"/>
            <a:ext cx="9180000" cy="0"/>
          </a:xfrm>
          <a:prstGeom prst="line">
            <a:avLst/>
          </a:prstGeom>
          <a:ln w="6350" cmpd="sng">
            <a:solidFill>
              <a:srgbClr val="203D75"/>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457200" y="423352"/>
            <a:ext cx="4507927" cy="413268"/>
          </a:xfrm>
        </p:spPr>
        <p:txBody>
          <a:bodyPr/>
          <a:lstStyle>
            <a:lvl1pPr>
              <a:defRPr>
                <a:solidFill>
                  <a:schemeClr val="bg1"/>
                </a:solidFill>
              </a:defRPr>
            </a:lvl1pPr>
          </a:lstStyle>
          <a:p>
            <a:r>
              <a:rPr lang="en-GB" dirty="0"/>
              <a:t>Headline title goes here</a:t>
            </a:r>
            <a:endParaRPr lang="en-US" dirty="0"/>
          </a:p>
        </p:txBody>
      </p:sp>
      <p:pic>
        <p:nvPicPr>
          <p:cNvPr id="14" name="Picture 13" descr="UniOfSurreyPowerPoint.g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70435" y="247091"/>
            <a:ext cx="1542197" cy="462600"/>
          </a:xfrm>
          <a:prstGeom prst="rect">
            <a:avLst/>
          </a:prstGeom>
        </p:spPr>
      </p:pic>
    </p:spTree>
    <p:extLst>
      <p:ext uri="{BB962C8B-B14F-4D97-AF65-F5344CB8AC3E}">
        <p14:creationId xmlns:p14="http://schemas.microsoft.com/office/powerpoint/2010/main" val="19801172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9F6030-4BED-4B36-89EC-E613F0A64652}"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26/06/2018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CFA4E0-7BFD-4D5E-BF27-AAECAAA87F2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177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9F6030-4BED-4B36-89EC-E613F0A64652}"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26/06/2018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CFA4E0-7BFD-4D5E-BF27-AAECAAA87F2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0143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24075" y="922338"/>
            <a:ext cx="3960813"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
          <p:cNvSpPr>
            <a:spLocks noGrp="1"/>
          </p:cNvSpPr>
          <p:nvPr>
            <p:ph type="body" sz="quarter" idx="13"/>
          </p:nvPr>
        </p:nvSpPr>
        <p:spPr>
          <a:xfrm>
            <a:off x="683568" y="2708920"/>
            <a:ext cx="7777360" cy="1584523"/>
          </a:xfrm>
          <a:prstGeom prst="rect">
            <a:avLst/>
          </a:prstGeom>
        </p:spPr>
        <p:txBody>
          <a:bodyPr/>
          <a:lstStyle>
            <a:lvl1pPr marL="0" indent="0" algn="ctr">
              <a:buNone/>
              <a:defRPr sz="4000"/>
            </a:lvl1pPr>
          </a:lstStyle>
          <a:p>
            <a:pPr lvl="0"/>
            <a:r>
              <a:rPr lang="en-US"/>
              <a:t>Click to edit Master text styles</a:t>
            </a:r>
          </a:p>
        </p:txBody>
      </p:sp>
      <p:sp>
        <p:nvSpPr>
          <p:cNvPr id="6" name="Text Placeholder 2"/>
          <p:cNvSpPr>
            <a:spLocks noGrp="1"/>
          </p:cNvSpPr>
          <p:nvPr>
            <p:ph type="body" sz="quarter" idx="14"/>
          </p:nvPr>
        </p:nvSpPr>
        <p:spPr>
          <a:xfrm>
            <a:off x="683568" y="4365104"/>
            <a:ext cx="7776864" cy="792088"/>
          </a:xfrm>
          <a:prstGeom prst="rect">
            <a:avLst/>
          </a:prstGeom>
        </p:spPr>
        <p:txBody>
          <a:bodyPr>
            <a:normAutofit/>
          </a:bodyPr>
          <a:lstStyle>
            <a:lvl1pPr marL="0" indent="0" algn="ctr">
              <a:buNone/>
              <a:defRPr/>
            </a:lvl1pPr>
          </a:lstStyle>
          <a:p>
            <a:pPr lvl="0"/>
            <a:r>
              <a:rPr lang="en-US"/>
              <a:t>Click to edit Master text styles</a:t>
            </a:r>
          </a:p>
        </p:txBody>
      </p:sp>
      <p:sp>
        <p:nvSpPr>
          <p:cNvPr id="8" name="Text Placeholder 2"/>
          <p:cNvSpPr>
            <a:spLocks noGrp="1"/>
          </p:cNvSpPr>
          <p:nvPr>
            <p:ph type="body" sz="quarter" idx="15"/>
          </p:nvPr>
        </p:nvSpPr>
        <p:spPr>
          <a:xfrm>
            <a:off x="683568" y="5445224"/>
            <a:ext cx="7776864" cy="792088"/>
          </a:xfrm>
          <a:prstGeom prst="rect">
            <a:avLst/>
          </a:prstGeom>
        </p:spPr>
        <p:txBody>
          <a:bodyPr>
            <a:normAutofit/>
          </a:bodyPr>
          <a:lstStyle>
            <a:lvl1pPr marL="0" indent="0" algn="ctr">
              <a:buNone/>
              <a:defRPr baseline="0">
                <a:solidFill>
                  <a:srgbClr val="BB9709"/>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63207793"/>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20688"/>
            <a:ext cx="7772400" cy="1683618"/>
          </a:xfrm>
        </p:spPr>
        <p:txBody>
          <a:bodyPr/>
          <a:lstStyle>
            <a:lvl1pPr algn="ctr">
              <a:defRPr b="1"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Presentation Title</a:t>
            </a:r>
            <a:endParaRPr lang="en-GB" dirty="0"/>
          </a:p>
        </p:txBody>
      </p:sp>
      <p:sp>
        <p:nvSpPr>
          <p:cNvPr id="3" name="Subtitle 2"/>
          <p:cNvSpPr>
            <a:spLocks noGrp="1"/>
          </p:cNvSpPr>
          <p:nvPr>
            <p:ph type="subTitle" idx="1" hasCustomPrompt="1"/>
          </p:nvPr>
        </p:nvSpPr>
        <p:spPr>
          <a:xfrm>
            <a:off x="1371600" y="2828528"/>
            <a:ext cx="6400800" cy="1752600"/>
          </a:xfrm>
        </p:spPr>
        <p:txBody>
          <a:bodyPr/>
          <a:lstStyle>
            <a:lvl1pPr marL="0" indent="0" algn="ctr">
              <a:buNone/>
              <a:defRPr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Facilitator name, date etc.</a:t>
            </a:r>
            <a:endParaRPr lang="en-GB" dirty="0"/>
          </a:p>
        </p:txBody>
      </p:sp>
      <p:sp>
        <p:nvSpPr>
          <p:cNvPr id="14" name="TextBox 7"/>
          <p:cNvSpPr txBox="1">
            <a:spLocks noChangeArrowheads="1"/>
          </p:cNvSpPr>
          <p:nvPr userDrawn="1"/>
        </p:nvSpPr>
        <p:spPr bwMode="auto">
          <a:xfrm>
            <a:off x="1442619" y="6165305"/>
            <a:ext cx="62587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altLang="en-US" sz="15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@SRUCSA   #</a:t>
            </a:r>
            <a:r>
              <a:rPr kumimoji="0" lang="en-GB" altLang="en-US" sz="1500" b="0" i="0" u="none" strike="noStrike" kern="120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FocusOnFeedback</a:t>
            </a:r>
            <a:r>
              <a:rPr kumimoji="0" lang="en-GB" altLang="en-US" sz="15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@sparqs_scotland </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5655573"/>
            <a:ext cx="1452153" cy="838378"/>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685" y="4941169"/>
            <a:ext cx="1202230" cy="2267189"/>
          </a:xfrm>
          <a:prstGeom prst="rect">
            <a:avLst/>
          </a:prstGeom>
        </p:spPr>
      </p:pic>
    </p:spTree>
    <p:extLst>
      <p:ext uri="{BB962C8B-B14F-4D97-AF65-F5344CB8AC3E}">
        <p14:creationId xmlns:p14="http://schemas.microsoft.com/office/powerpoint/2010/main" val="1344153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6635080" cy="1354162"/>
          </a:xfrm>
        </p:spPr>
        <p:txBody>
          <a:bodyPr>
            <a:normAutofit/>
          </a:bodyPr>
          <a:lstStyle>
            <a:lvl1pPr algn="l">
              <a:defRPr sz="2700" b="0"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Slide Title</a:t>
            </a:r>
            <a:endParaRPr lang="en-GB" dirty="0"/>
          </a:p>
        </p:txBody>
      </p:sp>
      <p:sp>
        <p:nvSpPr>
          <p:cNvPr id="3" name="Content Placeholder 2"/>
          <p:cNvSpPr>
            <a:spLocks noGrp="1"/>
          </p:cNvSpPr>
          <p:nvPr>
            <p:ph idx="1"/>
          </p:nvPr>
        </p:nvSpPr>
        <p:spPr>
          <a:xfrm>
            <a:off x="457200" y="1844824"/>
            <a:ext cx="8229600" cy="4032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Box 7"/>
          <p:cNvSpPr txBox="1">
            <a:spLocks noChangeArrowheads="1"/>
          </p:cNvSpPr>
          <p:nvPr userDrawn="1"/>
        </p:nvSpPr>
        <p:spPr bwMode="auto">
          <a:xfrm>
            <a:off x="1442619" y="6165305"/>
            <a:ext cx="62587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altLang="en-US" sz="15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@SRUCSA   #</a:t>
            </a:r>
            <a:r>
              <a:rPr kumimoji="0" lang="en-GB" altLang="en-US" sz="1500" b="0" i="0" u="none" strike="noStrike" kern="120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FocusOnFeedback</a:t>
            </a:r>
            <a:r>
              <a:rPr kumimoji="0" lang="en-GB" altLang="en-US" sz="15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@sparqs_scotland </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5655573"/>
            <a:ext cx="1452153" cy="838378"/>
          </a:xfrm>
          <a:prstGeom prst="rect">
            <a:avLst/>
          </a:prstGeom>
          <a:solidFill>
            <a:schemeClr val="bg1">
              <a:alpha val="0"/>
            </a:schemeClr>
          </a:solidFill>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685" y="4941169"/>
            <a:ext cx="1202230" cy="2267189"/>
          </a:xfrm>
          <a:prstGeom prst="rect">
            <a:avLst/>
          </a:prstGeom>
        </p:spPr>
      </p:pic>
    </p:spTree>
    <p:extLst>
      <p:ext uri="{BB962C8B-B14F-4D97-AF65-F5344CB8AC3E}">
        <p14:creationId xmlns:p14="http://schemas.microsoft.com/office/powerpoint/2010/main" val="668111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Slide ">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24075" y="922338"/>
            <a:ext cx="3960813"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
          <p:cNvSpPr>
            <a:spLocks noGrp="1"/>
          </p:cNvSpPr>
          <p:nvPr>
            <p:ph type="body" sz="quarter" idx="13"/>
          </p:nvPr>
        </p:nvSpPr>
        <p:spPr>
          <a:xfrm>
            <a:off x="683568" y="2708920"/>
            <a:ext cx="7777360" cy="1584523"/>
          </a:xfrm>
          <a:prstGeom prst="rect">
            <a:avLst/>
          </a:prstGeom>
        </p:spPr>
        <p:txBody>
          <a:bodyPr/>
          <a:lstStyle>
            <a:lvl1pPr marL="0" indent="0" algn="ctr">
              <a:buNone/>
              <a:defRPr sz="4000"/>
            </a:lvl1pPr>
          </a:lstStyle>
          <a:p>
            <a:pPr lvl="0"/>
            <a:r>
              <a:rPr lang="en-US"/>
              <a:t>Click to edit Master text styles</a:t>
            </a:r>
          </a:p>
        </p:txBody>
      </p:sp>
      <p:sp>
        <p:nvSpPr>
          <p:cNvPr id="6" name="Text Placeholder 2"/>
          <p:cNvSpPr>
            <a:spLocks noGrp="1"/>
          </p:cNvSpPr>
          <p:nvPr>
            <p:ph type="body" sz="quarter" idx="14"/>
          </p:nvPr>
        </p:nvSpPr>
        <p:spPr>
          <a:xfrm>
            <a:off x="683568" y="4365104"/>
            <a:ext cx="7776864" cy="792088"/>
          </a:xfrm>
          <a:prstGeom prst="rect">
            <a:avLst/>
          </a:prstGeom>
        </p:spPr>
        <p:txBody>
          <a:bodyPr>
            <a:normAutofit/>
          </a:bodyPr>
          <a:lstStyle>
            <a:lvl1pPr marL="0" indent="0" algn="ctr">
              <a:buNone/>
              <a:defRPr/>
            </a:lvl1pPr>
          </a:lstStyle>
          <a:p>
            <a:pPr lvl="0"/>
            <a:r>
              <a:rPr lang="en-US"/>
              <a:t>Click to edit Master text styles</a:t>
            </a:r>
          </a:p>
        </p:txBody>
      </p:sp>
      <p:sp>
        <p:nvSpPr>
          <p:cNvPr id="8" name="Text Placeholder 2"/>
          <p:cNvSpPr>
            <a:spLocks noGrp="1"/>
          </p:cNvSpPr>
          <p:nvPr>
            <p:ph type="body" sz="quarter" idx="15"/>
          </p:nvPr>
        </p:nvSpPr>
        <p:spPr>
          <a:xfrm>
            <a:off x="683568" y="5445224"/>
            <a:ext cx="7776864" cy="792088"/>
          </a:xfrm>
          <a:prstGeom prst="rect">
            <a:avLst/>
          </a:prstGeom>
        </p:spPr>
        <p:txBody>
          <a:bodyPr>
            <a:normAutofit/>
          </a:bodyPr>
          <a:lstStyle>
            <a:lvl1pPr marL="0" indent="0" algn="ctr">
              <a:buNone/>
              <a:defRPr baseline="0">
                <a:solidFill>
                  <a:srgbClr val="BB9709"/>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06766430"/>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tement tex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6157913"/>
            <a:ext cx="10080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18"/>
          <p:cNvSpPr>
            <a:spLocks noGrp="1"/>
          </p:cNvSpPr>
          <p:nvPr>
            <p:ph type="body" sz="quarter" idx="13"/>
          </p:nvPr>
        </p:nvSpPr>
        <p:spPr>
          <a:xfrm>
            <a:off x="760835" y="836613"/>
            <a:ext cx="7777360" cy="3528739"/>
          </a:xfrm>
          <a:prstGeom prst="rect">
            <a:avLst/>
          </a:prstGeom>
        </p:spPr>
        <p:txBody>
          <a:bodyPr>
            <a:normAutofit/>
          </a:bodyPr>
          <a:lstStyle>
            <a:lvl1pPr marL="0" indent="0">
              <a:buFontTx/>
              <a:buNone/>
              <a:defRPr sz="4000" baseline="0"/>
            </a:lvl1pPr>
          </a:lstStyle>
          <a:p>
            <a:pPr lvl="0"/>
            <a:r>
              <a:rPr lang="en-US"/>
              <a:t>Click to edit Master text styles</a:t>
            </a:r>
          </a:p>
        </p:txBody>
      </p:sp>
    </p:spTree>
    <p:extLst>
      <p:ext uri="{BB962C8B-B14F-4D97-AF65-F5344CB8AC3E}">
        <p14:creationId xmlns:p14="http://schemas.microsoft.com/office/powerpoint/2010/main" val="189808446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6157913"/>
            <a:ext cx="10080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3"/>
          </p:nvPr>
        </p:nvSpPr>
        <p:spPr>
          <a:xfrm>
            <a:off x="755576" y="1556792"/>
            <a:ext cx="7561263" cy="576287"/>
          </a:xfrm>
          <a:prstGeom prst="rect">
            <a:avLst/>
          </a:prstGeom>
        </p:spPr>
        <p:txBody>
          <a:bodyPr/>
          <a:lstStyle>
            <a:lvl1pPr marL="0">
              <a:buFontTx/>
              <a:buNone/>
              <a:defRPr sz="3200">
                <a:solidFill>
                  <a:schemeClr val="accent3"/>
                </a:solidFill>
              </a:defRPr>
            </a:lvl1pPr>
            <a:lvl2pPr>
              <a:buFontTx/>
              <a:buNone/>
              <a:defRPr sz="2400"/>
            </a:lvl2pPr>
          </a:lstStyle>
          <a:p>
            <a:pPr lvl="0"/>
            <a:r>
              <a:rPr lang="en-US"/>
              <a:t>Click to edit Master text styles</a:t>
            </a:r>
          </a:p>
        </p:txBody>
      </p:sp>
      <p:sp>
        <p:nvSpPr>
          <p:cNvPr id="15" name="Text Placeholder 14"/>
          <p:cNvSpPr>
            <a:spLocks noGrp="1"/>
          </p:cNvSpPr>
          <p:nvPr>
            <p:ph type="body" sz="quarter" idx="14"/>
          </p:nvPr>
        </p:nvSpPr>
        <p:spPr>
          <a:xfrm>
            <a:off x="755576" y="836712"/>
            <a:ext cx="7560840" cy="647700"/>
          </a:xfrm>
          <a:prstGeom prst="rect">
            <a:avLst/>
          </a:prstGeom>
        </p:spPr>
        <p:txBody>
          <a:bodyPr/>
          <a:lstStyle>
            <a:lvl1pPr marL="0">
              <a:buFontTx/>
              <a:buNone/>
              <a:defRPr sz="4000"/>
            </a:lvl1pPr>
          </a:lstStyle>
          <a:p>
            <a:pPr lvl="0"/>
            <a:r>
              <a:rPr lang="en-US"/>
              <a:t>Click to edit Master text styles</a:t>
            </a:r>
          </a:p>
        </p:txBody>
      </p:sp>
      <p:sp>
        <p:nvSpPr>
          <p:cNvPr id="17" name="Text Placeholder 16"/>
          <p:cNvSpPr>
            <a:spLocks noGrp="1"/>
          </p:cNvSpPr>
          <p:nvPr>
            <p:ph type="body" sz="quarter" idx="15"/>
          </p:nvPr>
        </p:nvSpPr>
        <p:spPr>
          <a:xfrm>
            <a:off x="755576" y="2132856"/>
            <a:ext cx="7559675" cy="3600450"/>
          </a:xfrm>
          <a:prstGeom prst="rect">
            <a:avLst/>
          </a:prstGeom>
        </p:spPr>
        <p:txBody>
          <a:bodyPr/>
          <a:lstStyle>
            <a:lvl1pPr marL="0" indent="0">
              <a:buFontTx/>
              <a:buNone/>
              <a:defRPr sz="2400"/>
            </a:lvl1pPr>
            <a:lvl2pPr>
              <a:buFontTx/>
              <a:buNone/>
              <a:defRPr/>
            </a:lvl2pPr>
            <a:lvl3pPr>
              <a:buFontTx/>
              <a:buNone/>
              <a:defRPr/>
            </a:lvl3pPr>
            <a:lvl4pPr>
              <a:buFontTx/>
              <a:buNone/>
              <a:defRPr/>
            </a:lvl4pPr>
            <a:lvl5pPr>
              <a:buFontTx/>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72057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 text">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6157913"/>
            <a:ext cx="10080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4"/>
          </p:nvPr>
        </p:nvSpPr>
        <p:spPr>
          <a:xfrm>
            <a:off x="755576" y="836712"/>
            <a:ext cx="7632848" cy="647700"/>
          </a:xfrm>
          <a:prstGeom prst="rect">
            <a:avLst/>
          </a:prstGeom>
        </p:spPr>
        <p:txBody>
          <a:bodyPr/>
          <a:lstStyle>
            <a:lvl1pPr marL="0">
              <a:buFontTx/>
              <a:buNone/>
              <a:defRPr sz="4000"/>
            </a:lvl1pPr>
          </a:lstStyle>
          <a:p>
            <a:pPr lvl="0"/>
            <a:r>
              <a:rPr lang="en-US"/>
              <a:t>Click to edit Master text styles</a:t>
            </a:r>
          </a:p>
        </p:txBody>
      </p:sp>
      <p:sp>
        <p:nvSpPr>
          <p:cNvPr id="17" name="Text Placeholder 16"/>
          <p:cNvSpPr>
            <a:spLocks noGrp="1"/>
          </p:cNvSpPr>
          <p:nvPr>
            <p:ph type="body" sz="quarter" idx="15"/>
          </p:nvPr>
        </p:nvSpPr>
        <p:spPr>
          <a:xfrm>
            <a:off x="755577" y="1484784"/>
            <a:ext cx="7632847" cy="4248522"/>
          </a:xfrm>
          <a:prstGeom prst="rect">
            <a:avLst/>
          </a:prstGeom>
        </p:spPr>
        <p:txBody>
          <a:bodyPr numCol="2"/>
          <a:lstStyle>
            <a:lvl1pPr marL="0" indent="0">
              <a:buFontTx/>
              <a:buNone/>
              <a:defRPr sz="2400" baseline="0"/>
            </a:lvl1pPr>
            <a:lvl2pPr>
              <a:buFontTx/>
              <a:buNone/>
              <a:defRPr/>
            </a:lvl2pPr>
            <a:lvl3pPr>
              <a:buFontTx/>
              <a:buNone/>
              <a:defRPr/>
            </a:lvl3pPr>
            <a:lvl4pPr>
              <a:buFontTx/>
              <a:buNone/>
              <a:defRPr/>
            </a:lvl4pPr>
            <a:lvl5pPr>
              <a:buFontTx/>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1600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6157913"/>
            <a:ext cx="10080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13"/>
          <p:cNvSpPr>
            <a:spLocks noGrp="1"/>
          </p:cNvSpPr>
          <p:nvPr>
            <p:ph sz="quarter" idx="15"/>
          </p:nvPr>
        </p:nvSpPr>
        <p:spPr>
          <a:xfrm>
            <a:off x="755576" y="1556791"/>
            <a:ext cx="7561336" cy="4175671"/>
          </a:xfrm>
          <a:prstGeom prst="rect">
            <a:avLst/>
          </a:prstGeom>
        </p:spPr>
        <p:txBody>
          <a:bodyPr/>
          <a:lstStyle>
            <a:lvl1pPr>
              <a:defRPr/>
            </a:lvl1pPr>
            <a:lvl2pPr>
              <a:buFont typeface="Wingdings" pitchFamily="2" charset="2"/>
              <a:buChar char="§"/>
              <a:defRPr sz="2400"/>
            </a:lvl2pPr>
            <a:lvl3pPr>
              <a:defRPr sz="2000"/>
            </a:lvl3pPr>
            <a:lvl4pPr>
              <a:buFont typeface="Wingdings" pitchFamily="2" charset="2"/>
              <a:buChar char="§"/>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14"/>
          <p:cNvSpPr>
            <a:spLocks noGrp="1"/>
          </p:cNvSpPr>
          <p:nvPr>
            <p:ph type="body" sz="quarter" idx="14"/>
          </p:nvPr>
        </p:nvSpPr>
        <p:spPr>
          <a:xfrm>
            <a:off x="756072" y="836712"/>
            <a:ext cx="7560840" cy="720080"/>
          </a:xfrm>
          <a:prstGeom prst="rect">
            <a:avLst/>
          </a:prstGeom>
        </p:spPr>
        <p:txBody>
          <a:bodyPr/>
          <a:lstStyle>
            <a:lvl1pPr marL="0" indent="0" algn="l">
              <a:buFontTx/>
              <a:buNone/>
              <a:defRPr sz="4000" baseline="0"/>
            </a:lvl1pPr>
            <a:lvl2pPr algn="l">
              <a:buFontTx/>
              <a:buNone/>
              <a:defRPr/>
            </a:lvl2pPr>
          </a:lstStyle>
          <a:p>
            <a:pPr lvl="0"/>
            <a:r>
              <a:rPr lang="en-US"/>
              <a:t>Click to edit Master text styles</a:t>
            </a:r>
          </a:p>
        </p:txBody>
      </p:sp>
    </p:spTree>
    <p:extLst>
      <p:ext uri="{BB962C8B-B14F-4D97-AF65-F5344CB8AC3E}">
        <p14:creationId xmlns:p14="http://schemas.microsoft.com/office/powerpoint/2010/main" val="3278679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with tex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6157913"/>
            <a:ext cx="10080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4"/>
          </p:nvPr>
        </p:nvSpPr>
        <p:spPr>
          <a:xfrm>
            <a:off x="756072" y="836712"/>
            <a:ext cx="7560840" cy="720080"/>
          </a:xfrm>
          <a:prstGeom prst="rect">
            <a:avLst/>
          </a:prstGeom>
        </p:spPr>
        <p:txBody>
          <a:bodyPr/>
          <a:lstStyle>
            <a:lvl1pPr marL="0" indent="0" algn="l">
              <a:buFontTx/>
              <a:buNone/>
              <a:defRPr sz="4000" baseline="0"/>
            </a:lvl1pPr>
            <a:lvl2pPr algn="l">
              <a:buFontTx/>
              <a:buNone/>
              <a:defRPr/>
            </a:lvl2pPr>
          </a:lstStyle>
          <a:p>
            <a:pPr lvl="0"/>
            <a:r>
              <a:rPr lang="en-US"/>
              <a:t>Click to edit Master text styles</a:t>
            </a:r>
          </a:p>
        </p:txBody>
      </p:sp>
      <p:sp>
        <p:nvSpPr>
          <p:cNvPr id="14" name="Chart Placeholder 13"/>
          <p:cNvSpPr>
            <a:spLocks noGrp="1"/>
          </p:cNvSpPr>
          <p:nvPr>
            <p:ph type="chart" sz="quarter" idx="15"/>
          </p:nvPr>
        </p:nvSpPr>
        <p:spPr>
          <a:xfrm>
            <a:off x="755576" y="1628775"/>
            <a:ext cx="5041056" cy="3960813"/>
          </a:xfrm>
          <a:prstGeom prst="rect">
            <a:avLst/>
          </a:prstGeom>
        </p:spPr>
        <p:txBody>
          <a:bodyPr/>
          <a:lstStyle>
            <a:lvl1pPr>
              <a:buFontTx/>
              <a:buNone/>
              <a:defRPr/>
            </a:lvl1pPr>
          </a:lstStyle>
          <a:p>
            <a:pPr lvl="0"/>
            <a:r>
              <a:rPr lang="en-US" noProof="0"/>
              <a:t>Click icon to add chart</a:t>
            </a:r>
            <a:endParaRPr lang="en-GB" noProof="0" dirty="0"/>
          </a:p>
        </p:txBody>
      </p:sp>
      <p:sp>
        <p:nvSpPr>
          <p:cNvPr id="18" name="Text Placeholder 17"/>
          <p:cNvSpPr>
            <a:spLocks noGrp="1"/>
          </p:cNvSpPr>
          <p:nvPr>
            <p:ph type="body" sz="quarter" idx="16"/>
          </p:nvPr>
        </p:nvSpPr>
        <p:spPr>
          <a:xfrm>
            <a:off x="5940648" y="1628774"/>
            <a:ext cx="2376190" cy="3960465"/>
          </a:xfrm>
          <a:prstGeom prst="rect">
            <a:avLst/>
          </a:prstGeom>
        </p:spPr>
        <p:txBody>
          <a:bodyPr>
            <a:normAutofit/>
          </a:bodyPr>
          <a:lstStyle>
            <a:lvl1pPr marL="0" indent="0">
              <a:buNone/>
              <a:defRPr sz="2400" baseline="0"/>
            </a:lvl1pPr>
            <a:lvl2pPr indent="0">
              <a:buNone/>
              <a:defRPr sz="2400"/>
            </a:lvl2pPr>
            <a:lvl3pPr indent="0">
              <a:buNone/>
              <a:defRPr sz="2400"/>
            </a:lvl3pPr>
            <a:lvl4pPr indent="0">
              <a:buNone/>
              <a:defRPr sz="2400"/>
            </a:lvl4pPr>
            <a:lvl5pPr indent="0">
              <a:buNone/>
              <a:defRPr sz="2400"/>
            </a:lvl5pPr>
          </a:lstStyle>
          <a:p>
            <a:pPr lvl="0"/>
            <a:r>
              <a:rPr lang="en-US"/>
              <a:t>Click to edit Master text styles</a:t>
            </a:r>
          </a:p>
        </p:txBody>
      </p:sp>
    </p:spTree>
    <p:extLst>
      <p:ext uri="{BB962C8B-B14F-4D97-AF65-F5344CB8AC3E}">
        <p14:creationId xmlns:p14="http://schemas.microsoft.com/office/powerpoint/2010/main" val="765661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e charts">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6157913"/>
            <a:ext cx="10080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4"/>
          </p:nvPr>
        </p:nvSpPr>
        <p:spPr>
          <a:xfrm>
            <a:off x="756072" y="836712"/>
            <a:ext cx="7560840" cy="720080"/>
          </a:xfrm>
          <a:prstGeom prst="rect">
            <a:avLst/>
          </a:prstGeom>
        </p:spPr>
        <p:txBody>
          <a:bodyPr/>
          <a:lstStyle>
            <a:lvl1pPr marL="0" indent="0" algn="l">
              <a:buFontTx/>
              <a:buNone/>
              <a:defRPr sz="4000" baseline="0"/>
            </a:lvl1pPr>
            <a:lvl2pPr algn="l">
              <a:buFontTx/>
              <a:buNone/>
              <a:defRPr/>
            </a:lvl2pPr>
          </a:lstStyle>
          <a:p>
            <a:pPr lvl="0"/>
            <a:r>
              <a:rPr lang="en-US"/>
              <a:t>Click to edit Master text styles</a:t>
            </a:r>
          </a:p>
        </p:txBody>
      </p:sp>
      <p:sp>
        <p:nvSpPr>
          <p:cNvPr id="14" name="Chart Placeholder 13"/>
          <p:cNvSpPr>
            <a:spLocks noGrp="1"/>
          </p:cNvSpPr>
          <p:nvPr>
            <p:ph type="chart" sz="quarter" idx="15"/>
          </p:nvPr>
        </p:nvSpPr>
        <p:spPr>
          <a:xfrm>
            <a:off x="755576" y="1628775"/>
            <a:ext cx="3744912" cy="3960813"/>
          </a:xfrm>
          <a:prstGeom prst="rect">
            <a:avLst/>
          </a:prstGeom>
        </p:spPr>
        <p:txBody>
          <a:bodyPr/>
          <a:lstStyle>
            <a:lvl1pPr>
              <a:buFontTx/>
              <a:buNone/>
              <a:defRPr/>
            </a:lvl1pPr>
          </a:lstStyle>
          <a:p>
            <a:pPr lvl="0"/>
            <a:r>
              <a:rPr lang="en-US" noProof="0"/>
              <a:t>Click icon to add chart</a:t>
            </a:r>
            <a:endParaRPr lang="en-GB" noProof="0" dirty="0"/>
          </a:p>
        </p:txBody>
      </p:sp>
      <p:sp>
        <p:nvSpPr>
          <p:cNvPr id="12" name="Chart Placeholder 13"/>
          <p:cNvSpPr>
            <a:spLocks noGrp="1"/>
          </p:cNvSpPr>
          <p:nvPr>
            <p:ph type="chart" sz="quarter" idx="16"/>
          </p:nvPr>
        </p:nvSpPr>
        <p:spPr>
          <a:xfrm>
            <a:off x="4572496" y="1628800"/>
            <a:ext cx="3744912" cy="3960813"/>
          </a:xfrm>
          <a:prstGeom prst="rect">
            <a:avLst/>
          </a:prstGeom>
        </p:spPr>
        <p:txBody>
          <a:bodyPr/>
          <a:lstStyle>
            <a:lvl1pPr>
              <a:buFontTx/>
              <a:buNone/>
              <a:defRPr/>
            </a:lvl1pPr>
          </a:lstStyle>
          <a:p>
            <a:pPr lvl="0"/>
            <a:r>
              <a:rPr lang="en-US" noProof="0"/>
              <a:t>Click icon to add chart</a:t>
            </a:r>
            <a:endParaRPr lang="en-GB" noProof="0" dirty="0"/>
          </a:p>
        </p:txBody>
      </p:sp>
    </p:spTree>
    <p:extLst>
      <p:ext uri="{BB962C8B-B14F-4D97-AF65-F5344CB8AC3E}">
        <p14:creationId xmlns:p14="http://schemas.microsoft.com/office/powerpoint/2010/main" val="2579000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ing with image and tex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6157913"/>
            <a:ext cx="10080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4"/>
          </p:nvPr>
        </p:nvSpPr>
        <p:spPr>
          <a:xfrm>
            <a:off x="755576" y="836712"/>
            <a:ext cx="7560840" cy="720080"/>
          </a:xfrm>
          <a:prstGeom prst="rect">
            <a:avLst/>
          </a:prstGeom>
        </p:spPr>
        <p:txBody>
          <a:bodyPr/>
          <a:lstStyle>
            <a:lvl1pPr marL="0" indent="0" algn="l">
              <a:buFontTx/>
              <a:buNone/>
              <a:defRPr sz="4000" baseline="0"/>
            </a:lvl1pPr>
            <a:lvl2pPr algn="l">
              <a:buFontTx/>
              <a:buNone/>
              <a:defRPr/>
            </a:lvl2pPr>
          </a:lstStyle>
          <a:p>
            <a:pPr lvl="0"/>
            <a:r>
              <a:rPr lang="en-US"/>
              <a:t>Click to edit Master text styles</a:t>
            </a:r>
          </a:p>
        </p:txBody>
      </p:sp>
      <p:sp>
        <p:nvSpPr>
          <p:cNvPr id="18" name="Text Placeholder 17"/>
          <p:cNvSpPr>
            <a:spLocks noGrp="1"/>
          </p:cNvSpPr>
          <p:nvPr>
            <p:ph type="body" sz="quarter" idx="16"/>
          </p:nvPr>
        </p:nvSpPr>
        <p:spPr>
          <a:xfrm>
            <a:off x="755576" y="1628800"/>
            <a:ext cx="4464496" cy="3960465"/>
          </a:xfrm>
          <a:prstGeom prst="rect">
            <a:avLst/>
          </a:prstGeom>
        </p:spPr>
        <p:txBody>
          <a:bodyPr>
            <a:normAutofit/>
          </a:bodyPr>
          <a:lstStyle>
            <a:lvl1pPr marL="0" indent="0">
              <a:buNone/>
              <a:defRPr sz="2400" baseline="0"/>
            </a:lvl1pPr>
            <a:lvl2pPr indent="0">
              <a:buNone/>
              <a:defRPr sz="2400"/>
            </a:lvl2pPr>
            <a:lvl3pPr indent="0">
              <a:buNone/>
              <a:defRPr sz="2400"/>
            </a:lvl3pPr>
            <a:lvl4pPr indent="0">
              <a:buNone/>
              <a:defRPr sz="2400"/>
            </a:lvl4pPr>
            <a:lvl5pPr indent="0">
              <a:buNone/>
              <a:defRPr sz="2400"/>
            </a:lvl5pPr>
          </a:lstStyle>
          <a:p>
            <a:pPr lvl="0"/>
            <a:r>
              <a:rPr lang="en-US"/>
              <a:t>Click to edit Master text styles</a:t>
            </a:r>
          </a:p>
        </p:txBody>
      </p:sp>
      <p:sp>
        <p:nvSpPr>
          <p:cNvPr id="13" name="Picture Placeholder 12"/>
          <p:cNvSpPr>
            <a:spLocks noGrp="1"/>
          </p:cNvSpPr>
          <p:nvPr>
            <p:ph type="pic" sz="quarter" idx="17"/>
          </p:nvPr>
        </p:nvSpPr>
        <p:spPr>
          <a:xfrm>
            <a:off x="5292155" y="1628775"/>
            <a:ext cx="3024261" cy="3960813"/>
          </a:xfrm>
          <a:prstGeom prst="rect">
            <a:avLst/>
          </a:prstGeom>
        </p:spPr>
        <p:txBody>
          <a:bodyPr/>
          <a:lstStyle>
            <a:lvl1pPr>
              <a:buFontTx/>
              <a:buNone/>
              <a:defRPr/>
            </a:lvl1pPr>
          </a:lstStyle>
          <a:p>
            <a:pPr lvl="0"/>
            <a:r>
              <a:rPr lang="en-US" noProof="0"/>
              <a:t>Click icon to add picture</a:t>
            </a:r>
            <a:endParaRPr lang="en-GB" noProof="0"/>
          </a:p>
        </p:txBody>
      </p:sp>
    </p:spTree>
    <p:extLst>
      <p:ext uri="{BB962C8B-B14F-4D97-AF65-F5344CB8AC3E}">
        <p14:creationId xmlns:p14="http://schemas.microsoft.com/office/powerpoint/2010/main" val="396318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8.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panose="020B0604020202020204" pitchFamily="34" charset="0"/>
        </a:defRPr>
      </a:lvl2pPr>
      <a:lvl3pPr algn="ctr" rtl="0" eaLnBrk="1" fontAlgn="base" hangingPunct="1">
        <a:spcBef>
          <a:spcPct val="0"/>
        </a:spcBef>
        <a:spcAft>
          <a:spcPct val="0"/>
        </a:spcAft>
        <a:defRPr sz="4400">
          <a:solidFill>
            <a:schemeClr val="tx1"/>
          </a:solidFill>
          <a:latin typeface="Arial" panose="020B0604020202020204" pitchFamily="34" charset="0"/>
        </a:defRPr>
      </a:lvl3pPr>
      <a:lvl4pPr algn="ctr" rtl="0" eaLnBrk="1" fontAlgn="base" hangingPunct="1">
        <a:spcBef>
          <a:spcPct val="0"/>
        </a:spcBef>
        <a:spcAft>
          <a:spcPct val="0"/>
        </a:spcAft>
        <a:defRPr sz="4400">
          <a:solidFill>
            <a:schemeClr val="tx1"/>
          </a:solidFill>
          <a:latin typeface="Arial" panose="020B0604020202020204" pitchFamily="34" charset="0"/>
        </a:defRPr>
      </a:lvl4pPr>
      <a:lvl5pPr algn="ctr" rtl="0" eaLnBrk="1" fontAlgn="base" hangingPunct="1">
        <a:spcBef>
          <a:spcPct val="0"/>
        </a:spcBef>
        <a:spcAft>
          <a:spcPct val="0"/>
        </a:spcAft>
        <a:defRPr sz="4400">
          <a:solidFill>
            <a:schemeClr val="tx1"/>
          </a:solidFill>
          <a:latin typeface="Arial" panose="020B0604020202020204" pitchFamily="34" charset="0"/>
        </a:defRPr>
      </a:lvl5pPr>
      <a:lvl6pPr marL="457200" algn="ctr" rtl="0" eaLnBrk="1" fontAlgn="base" hangingPunct="1">
        <a:spcBef>
          <a:spcPct val="0"/>
        </a:spcBef>
        <a:spcAft>
          <a:spcPct val="0"/>
        </a:spcAft>
        <a:defRPr sz="4400">
          <a:solidFill>
            <a:schemeClr val="tx1"/>
          </a:solidFill>
          <a:latin typeface="Arial" panose="020B0604020202020204" pitchFamily="34" charset="0"/>
        </a:defRPr>
      </a:lvl6pPr>
      <a:lvl7pPr marL="914400" algn="ctr" rtl="0" eaLnBrk="1" fontAlgn="base" hangingPunct="1">
        <a:spcBef>
          <a:spcPct val="0"/>
        </a:spcBef>
        <a:spcAft>
          <a:spcPct val="0"/>
        </a:spcAft>
        <a:defRPr sz="4400">
          <a:solidFill>
            <a:schemeClr val="tx1"/>
          </a:solidFill>
          <a:latin typeface="Arial" panose="020B0604020202020204" pitchFamily="34" charset="0"/>
        </a:defRPr>
      </a:lvl7pPr>
      <a:lvl8pPr marL="1371600" algn="ctr" rtl="0" eaLnBrk="1" fontAlgn="base" hangingPunct="1">
        <a:spcBef>
          <a:spcPct val="0"/>
        </a:spcBef>
        <a:spcAft>
          <a:spcPct val="0"/>
        </a:spcAft>
        <a:defRPr sz="4400">
          <a:solidFill>
            <a:schemeClr val="tx1"/>
          </a:solidFill>
          <a:latin typeface="Arial" panose="020B0604020202020204" pitchFamily="34" charset="0"/>
        </a:defRPr>
      </a:lvl8pPr>
      <a:lvl9pPr marL="1828800" algn="ctr" rtl="0" eaLnBrk="1" fontAlgn="base" hangingPunct="1">
        <a:spcBef>
          <a:spcPct val="0"/>
        </a:spcBef>
        <a:spcAft>
          <a:spcPct val="0"/>
        </a:spcAft>
        <a:defRPr sz="4400">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M9635 Powerpoint template 16 9 v210617.pdf"/>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3058866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pitchFamily="-109"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pitchFamily="-109"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pitchFamily="-109"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pitchFamily="-109"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pitchFamily="-109"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pitchFamily="-109"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F6030-4BED-4B36-89EC-E613F0A64652}" type="datetimeFigureOut">
              <a:rPr lang="en-GB" smtClean="0"/>
              <a:t>26/06/2018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FA4E0-7BFD-4D5E-BF27-AAECAAA87F2E}" type="slidenum">
              <a:rPr lang="en-GB" smtClean="0"/>
              <a:t>‹#›</a:t>
            </a:fld>
            <a:endParaRPr lang="en-GB"/>
          </a:p>
        </p:txBody>
      </p:sp>
    </p:spTree>
    <p:extLst>
      <p:ext uri="{BB962C8B-B14F-4D97-AF65-F5344CB8AC3E}">
        <p14:creationId xmlns:p14="http://schemas.microsoft.com/office/powerpoint/2010/main" val="44798691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35E4E04-FA3B-4CC2-B22B-1F4522E7061B}" type="datetimeFigureOut">
              <a:rPr lang="en-GB" smtClean="0"/>
              <a:t>26/06/2018</a:t>
            </a:fld>
            <a:endParaRPr lang="en-GB"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3B817E-3006-4DA7-AB2F-F4226486F436}" type="slidenum">
              <a:rPr lang="en-GB" smtClean="0"/>
              <a:t>‹#›</a:t>
            </a:fld>
            <a:endParaRPr lang="en-GB" dirty="0"/>
          </a:p>
        </p:txBody>
      </p:sp>
    </p:spTree>
    <p:extLst>
      <p:ext uri="{BB962C8B-B14F-4D97-AF65-F5344CB8AC3E}">
        <p14:creationId xmlns:p14="http://schemas.microsoft.com/office/powerpoint/2010/main" val="123640728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txStyles>
    <p:titleStyle>
      <a:lvl1pPr algn="l" defTabSz="685800" rtl="0" eaLnBrk="1" latinLnBrk="0" hangingPunct="1">
        <a:spcBef>
          <a:spcPct val="0"/>
        </a:spcBef>
        <a:buNone/>
        <a:defRPr sz="2700" b="1"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rgbClr val="002060"/>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rgbClr val="002060"/>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rgbClr val="002060"/>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nhancementthemes.ac.uk/focus-o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2.xml.rels><?xml version="1.0" encoding="UTF-8" standalone="yes"?>
<Relationships xmlns="http://schemas.openxmlformats.org/package/2006/relationships"><Relationship Id="rId3" Type="http://schemas.openxmlformats.org/officeDocument/2006/relationships/hyperlink" Target="http://www.sparqs.ac.uk/" TargetMode="External"/><Relationship Id="rId2" Type="http://schemas.openxmlformats.org/officeDocument/2006/relationships/hyperlink" Target="http://www.thestudentsurvey.com/content/NSS2017_Core_Questionnaire.pdf" TargetMode="External"/><Relationship Id="rId1" Type="http://schemas.openxmlformats.org/officeDocument/2006/relationships/slideLayout" Target="../slideLayouts/slideLayout25.xml"/><Relationship Id="rId4" Type="http://schemas.openxmlformats.org/officeDocument/2006/relationships/hyperlink" Target="http://www.srucsa.org.uk/"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enhancementthemes.ac.uk/focus-on" TargetMode="External"/><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hyperlink" Target="http://enhancementthemes.ac.uk/focus-on"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hyperlink" Target="http://enhancementthemes.ac.uk/focus-on"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enhancementthemes.ac.uk/focus-on"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image" Target="../media/image37.png"/><Relationship Id="rId4" Type="http://schemas.openxmlformats.org/officeDocument/2006/relationships/image" Target="../media/image36.png"/></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0.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0.xml"/><Relationship Id="rId1" Type="http://schemas.openxmlformats.org/officeDocument/2006/relationships/slideLayout" Target="../slideLayouts/slideLayout20.xml"/><Relationship Id="rId4" Type="http://schemas.openxmlformats.org/officeDocument/2006/relationships/image" Target="../media/image57.jpe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75.xml.rels><?xml version="1.0" encoding="UTF-8" standalone="yes"?>
<Relationships xmlns="http://schemas.openxmlformats.org/package/2006/relationships"><Relationship Id="rId3" Type="http://schemas.openxmlformats.org/officeDocument/2006/relationships/image" Target="../media/image59.emf"/><Relationship Id="rId7" Type="http://schemas.openxmlformats.org/officeDocument/2006/relationships/hyperlink" Target="https://tinyurl.com/FEATSportfolio" TargetMode="External"/><Relationship Id="rId2" Type="http://schemas.openxmlformats.org/officeDocument/2006/relationships/notesSlide" Target="../notesSlides/notesSlide34.xml"/><Relationship Id="rId1" Type="http://schemas.openxmlformats.org/officeDocument/2006/relationships/slideLayout" Target="../slideLayouts/slideLayout20.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jpg"/></Relationships>
</file>

<file path=ppt/slides/_rels/slide7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6.xml"/><Relationship Id="rId1" Type="http://schemas.openxmlformats.org/officeDocument/2006/relationships/slideLayout" Target="../slideLayouts/slideLayout20.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78.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37.xml"/><Relationship Id="rId1" Type="http://schemas.openxmlformats.org/officeDocument/2006/relationships/slideLayout" Target="../slideLayouts/slideLayout20.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79.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3" Type="http://schemas.openxmlformats.org/officeDocument/2006/relationships/notesSlide" Target="../notesSlides/notesSlide38.xml"/><Relationship Id="rId7" Type="http://schemas.openxmlformats.org/officeDocument/2006/relationships/image" Target="../media/image75.png"/><Relationship Id="rId12" Type="http://schemas.openxmlformats.org/officeDocument/2006/relationships/image" Target="../media/image80.png"/><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emf"/><Relationship Id="rId10" Type="http://schemas.openxmlformats.org/officeDocument/2006/relationships/image" Target="../media/image78.png"/><Relationship Id="rId4" Type="http://schemas.openxmlformats.org/officeDocument/2006/relationships/oleObject" Target="../embeddings/oleObject1.bin"/><Relationship Id="rId9" Type="http://schemas.openxmlformats.org/officeDocument/2006/relationships/image" Target="../media/image77.png"/><Relationship Id="rId14" Type="http://schemas.openxmlformats.org/officeDocument/2006/relationships/image" Target="../media/image82.pn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g"/><Relationship Id="rId9" Type="http://schemas.openxmlformats.org/officeDocument/2006/relationships/image" Target="../media/image27.jpeg"/></Relationships>
</file>

<file path=ppt/slides/_rels/slide8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9.xml"/><Relationship Id="rId1" Type="http://schemas.openxmlformats.org/officeDocument/2006/relationships/slideLayout" Target="../slideLayouts/slideLayout20.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82.xml.rels><?xml version="1.0" encoding="UTF-8" standalone="yes"?>
<Relationships xmlns="http://schemas.openxmlformats.org/package/2006/relationships"><Relationship Id="rId3" Type="http://schemas.openxmlformats.org/officeDocument/2006/relationships/hyperlink" Target="http://enhancementthemes.ac.uk/focus-on" TargetMode="External"/><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3" Type="http://schemas.openxmlformats.org/officeDocument/2006/relationships/hyperlink" Target="http://www.srucsa.org.uk/" TargetMode="External"/><Relationship Id="rId2" Type="http://schemas.openxmlformats.org/officeDocument/2006/relationships/notesSlide" Target="../notesSlides/notesSlide42.xml"/><Relationship Id="rId1" Type="http://schemas.openxmlformats.org/officeDocument/2006/relationships/slideLayout" Target="../slideLayouts/slideLayout25.xml"/><Relationship Id="rId4" Type="http://schemas.openxmlformats.org/officeDocument/2006/relationships/hyperlink" Target="http://www.sparqs.ac.uk/"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9.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1"/>
          <p:cNvSpPr>
            <a:spLocks noGrp="1"/>
          </p:cNvSpPr>
          <p:nvPr>
            <p:ph type="body" sz="quarter" idx="4294967295"/>
          </p:nvPr>
        </p:nvSpPr>
        <p:spPr bwMode="auto">
          <a:xfrm>
            <a:off x="107504" y="2883213"/>
            <a:ext cx="9143999" cy="15859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Font typeface="Arial" panose="020B0604020202020204" pitchFamily="34" charset="0"/>
              <a:buNone/>
            </a:pPr>
            <a:r>
              <a:rPr lang="en-GB" altLang="en-US" sz="3600" dirty="0"/>
              <a:t>Focus On: Feedback from Assessment</a:t>
            </a:r>
          </a:p>
        </p:txBody>
      </p:sp>
      <p:sp>
        <p:nvSpPr>
          <p:cNvPr id="16387" name="Text Placeholder 2"/>
          <p:cNvSpPr>
            <a:spLocks noGrp="1"/>
          </p:cNvSpPr>
          <p:nvPr>
            <p:ph type="body" sz="quarter" idx="4294967295"/>
          </p:nvPr>
        </p:nvSpPr>
        <p:spPr bwMode="auto">
          <a:xfrm>
            <a:off x="395536" y="4077072"/>
            <a:ext cx="9001001"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Font typeface="Arial" panose="020B0604020202020204" pitchFamily="34" charset="0"/>
              <a:buNone/>
            </a:pPr>
            <a:r>
              <a:rPr lang="en-GB" altLang="en-US" sz="2400" dirty="0"/>
              <a:t>Debra Macfarlane, Quality Enhancement Manager, </a:t>
            </a:r>
          </a:p>
          <a:p>
            <a:pPr marL="0" indent="0" algn="ctr">
              <a:buFont typeface="Arial" panose="020B0604020202020204" pitchFamily="34" charset="0"/>
              <a:buNone/>
            </a:pPr>
            <a:r>
              <a:rPr lang="en-GB" altLang="en-US" sz="2400" dirty="0"/>
              <a:t>QAA Scotland</a:t>
            </a:r>
            <a:br>
              <a:rPr lang="en-GB" altLang="en-US" sz="2400" dirty="0"/>
            </a:br>
            <a:br>
              <a:rPr lang="en-GB" altLang="en-US" sz="2400" dirty="0"/>
            </a:br>
            <a:r>
              <a:rPr lang="en-GB" altLang="en-US" sz="2400" dirty="0">
                <a:solidFill>
                  <a:schemeClr val="accent1"/>
                </a:solidFill>
                <a:hlinkClick r:id="rId3"/>
              </a:rPr>
              <a:t>http://enhancementthemes.ac.uk/focus-on</a:t>
            </a:r>
            <a:r>
              <a:rPr lang="en-GB" altLang="en-US" sz="2400" dirty="0">
                <a:solidFill>
                  <a:schemeClr val="accent1"/>
                </a:solidFill>
              </a:rPr>
              <a:t> </a:t>
            </a:r>
          </a:p>
          <a:p>
            <a:pPr marL="0" indent="0" algn="ctr">
              <a:buNone/>
            </a:pPr>
            <a:endParaRPr lang="en-GB" altLang="en-US" sz="2800" dirty="0"/>
          </a:p>
          <a:p>
            <a:pPr marL="0" indent="0" algn="ctr">
              <a:buFont typeface="Arial" panose="020B0604020202020204" pitchFamily="34" charset="0"/>
              <a:buNone/>
            </a:pPr>
            <a:r>
              <a:rPr lang="en-GB" altLang="en-US" dirty="0"/>
              <a:t>#</a:t>
            </a:r>
            <a:r>
              <a:rPr lang="en-GB" altLang="en-US" dirty="0" err="1"/>
              <a:t>FocusOnFeedback</a:t>
            </a:r>
            <a:endParaRPr lang="en-GB"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55576" y="116632"/>
            <a:ext cx="7560840" cy="647700"/>
          </a:xfrm>
        </p:spPr>
        <p:txBody>
          <a:bodyPr/>
          <a:lstStyle/>
          <a:p>
            <a:pPr algn="ctr"/>
            <a:r>
              <a:rPr lang="en-GB" dirty="0"/>
              <a:t>Focus On Today</a:t>
            </a:r>
          </a:p>
        </p:txBody>
      </p:sp>
      <p:sp>
        <p:nvSpPr>
          <p:cNvPr id="4" name="Text Placeholder 3"/>
          <p:cNvSpPr>
            <a:spLocks noGrp="1"/>
          </p:cNvSpPr>
          <p:nvPr>
            <p:ph type="body" sz="quarter" idx="15"/>
          </p:nvPr>
        </p:nvSpPr>
        <p:spPr>
          <a:xfrm>
            <a:off x="5292080" y="1628800"/>
            <a:ext cx="3445881" cy="3321013"/>
          </a:xfrm>
        </p:spPr>
        <p:txBody>
          <a:bodyPr/>
          <a:lstStyle/>
          <a:p>
            <a:r>
              <a:rPr lang="en-GB" dirty="0">
                <a:solidFill>
                  <a:schemeClr val="accent1"/>
                </a:solidFill>
              </a:rPr>
              <a:t>Inspirational keynotes</a:t>
            </a:r>
          </a:p>
          <a:p>
            <a:endParaRPr lang="en-GB" dirty="0">
              <a:solidFill>
                <a:schemeClr val="accent1"/>
              </a:solidFill>
            </a:endParaRPr>
          </a:p>
          <a:p>
            <a:r>
              <a:rPr lang="en-GB" dirty="0">
                <a:solidFill>
                  <a:schemeClr val="accent1"/>
                </a:solidFill>
              </a:rPr>
              <a:t>Opportunities to work in institutional teams and with others</a:t>
            </a:r>
          </a:p>
          <a:p>
            <a:endParaRPr lang="en-GB" dirty="0">
              <a:solidFill>
                <a:schemeClr val="accent1"/>
              </a:solidFill>
            </a:endParaRPr>
          </a:p>
          <a:p>
            <a:r>
              <a:rPr lang="en-GB" dirty="0">
                <a:solidFill>
                  <a:schemeClr val="accent1"/>
                </a:solidFill>
              </a:rPr>
              <a:t>Sharing practice sessions – motivating, informal, practical </a:t>
            </a:r>
          </a:p>
          <a:p>
            <a:endParaRPr lang="en-GB" dirty="0"/>
          </a:p>
          <a:p>
            <a:br>
              <a:rPr lang="en-GB" dirty="0"/>
            </a:br>
            <a:br>
              <a:rPr lang="en-GB" dirty="0"/>
            </a:br>
            <a:endParaRPr lang="en-GB" dirty="0"/>
          </a:p>
        </p:txBody>
      </p:sp>
      <p:sp>
        <p:nvSpPr>
          <p:cNvPr id="11" name="Rectangle 10">
            <a:extLst>
              <a:ext uri="{FF2B5EF4-FFF2-40B4-BE49-F238E27FC236}">
                <a16:creationId xmlns:a16="http://schemas.microsoft.com/office/drawing/2014/main" id="{28C513B7-E71B-420E-8FE3-353995F5BEC5}"/>
              </a:ext>
            </a:extLst>
          </p:cNvPr>
          <p:cNvSpPr/>
          <p:nvPr/>
        </p:nvSpPr>
        <p:spPr>
          <a:xfrm>
            <a:off x="6835800" y="6244875"/>
            <a:ext cx="2262159" cy="369332"/>
          </a:xfrm>
          <a:prstGeom prst="rect">
            <a:avLst/>
          </a:prstGeom>
        </p:spPr>
        <p:txBody>
          <a:bodyPr wrap="none">
            <a:spAutoFit/>
          </a:bodyPr>
          <a:lstStyle/>
          <a:p>
            <a:pPr marL="0" indent="0" algn="ctr">
              <a:buFont typeface="Arial" panose="020B0604020202020204" pitchFamily="34" charset="0"/>
              <a:buNone/>
            </a:pPr>
            <a:r>
              <a:rPr lang="en-GB" altLang="en-US" dirty="0"/>
              <a:t>#</a:t>
            </a:r>
            <a:r>
              <a:rPr lang="en-GB" altLang="en-US" dirty="0" err="1"/>
              <a:t>FocusOnFeedback</a:t>
            </a:r>
            <a:endParaRPr lang="en-GB" altLang="en-US" dirty="0"/>
          </a:p>
        </p:txBody>
      </p:sp>
      <p:pic>
        <p:nvPicPr>
          <p:cNvPr id="5" name="Picture 4">
            <a:extLst>
              <a:ext uri="{FF2B5EF4-FFF2-40B4-BE49-F238E27FC236}">
                <a16:creationId xmlns:a16="http://schemas.microsoft.com/office/drawing/2014/main" id="{B56BAEBF-411A-4672-86BD-41420FA297BB}"/>
              </a:ext>
            </a:extLst>
          </p:cNvPr>
          <p:cNvPicPr>
            <a:picLocks noChangeAspect="1"/>
          </p:cNvPicPr>
          <p:nvPr/>
        </p:nvPicPr>
        <p:blipFill rotWithShape="1">
          <a:blip r:embed="rId3">
            <a:extLst>
              <a:ext uri="{28A0092B-C50C-407E-A947-70E740481C1C}">
                <a14:useLocalDpi xmlns:a14="http://schemas.microsoft.com/office/drawing/2010/main" val="0"/>
              </a:ext>
            </a:extLst>
          </a:blip>
          <a:srcRect l="8873" r="5361"/>
          <a:stretch/>
        </p:blipFill>
        <p:spPr>
          <a:xfrm>
            <a:off x="467544" y="1628800"/>
            <a:ext cx="4628291" cy="3600400"/>
          </a:xfrm>
          <a:prstGeom prst="rect">
            <a:avLst/>
          </a:prstGeom>
        </p:spPr>
      </p:pic>
    </p:spTree>
    <p:extLst>
      <p:ext uri="{BB962C8B-B14F-4D97-AF65-F5344CB8AC3E}">
        <p14:creationId xmlns:p14="http://schemas.microsoft.com/office/powerpoint/2010/main" val="90990288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17995" y="998731"/>
            <a:ext cx="2051" cy="444719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3320988"/>
            <a:ext cx="869496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21550" y="1508955"/>
            <a:ext cx="3456384" cy="1200329"/>
          </a:xfrm>
          <a:prstGeom prst="rect">
            <a:avLst/>
          </a:prstGeom>
          <a:noFill/>
        </p:spPr>
        <p:txBody>
          <a:bodyPr wrap="square" rtlCol="0">
            <a:spAutoFit/>
          </a:bodyPr>
          <a:lstStyle/>
          <a:p>
            <a:pPr algn="ctr" defTabSz="685800" fontAlgn="auto">
              <a:spcBef>
                <a:spcPts val="0"/>
              </a:spcBef>
              <a:spcAft>
                <a:spcPts val="0"/>
              </a:spcAft>
            </a:pPr>
            <a:r>
              <a:rPr lang="en-GB" sz="2400" dirty="0">
                <a:solidFill>
                  <a:prstClr val="white">
                    <a:lumMod val="85000"/>
                  </a:prstClr>
                </a:solidFill>
                <a:latin typeface="Calibri"/>
                <a:cs typeface="+mn-cs"/>
              </a:rPr>
              <a:t>5 things students would like staff to do to improve the feedback process </a:t>
            </a:r>
          </a:p>
        </p:txBody>
      </p:sp>
      <p:sp>
        <p:nvSpPr>
          <p:cNvPr id="11" name="TextBox 10"/>
          <p:cNvSpPr txBox="1"/>
          <p:nvPr/>
        </p:nvSpPr>
        <p:spPr>
          <a:xfrm>
            <a:off x="3221850" y="2816860"/>
            <a:ext cx="2646294" cy="923330"/>
          </a:xfrm>
          <a:prstGeom prst="rect">
            <a:avLst/>
          </a:prstGeom>
          <a:solidFill>
            <a:schemeClr val="bg1"/>
          </a:solidFill>
          <a:ln w="31750">
            <a:solidFill>
              <a:schemeClr val="tx1"/>
            </a:solidFill>
          </a:ln>
        </p:spPr>
        <p:txBody>
          <a:bodyPr wrap="square" rtlCol="0">
            <a:spAutoFit/>
          </a:bodyPr>
          <a:lstStyle/>
          <a:p>
            <a:pPr algn="ctr" defTabSz="685800" fontAlgn="auto">
              <a:spcBef>
                <a:spcPts val="0"/>
              </a:spcBef>
              <a:spcAft>
                <a:spcPts val="0"/>
              </a:spcAft>
            </a:pPr>
            <a:r>
              <a:rPr lang="en-GB" sz="2700" b="1" dirty="0">
                <a:solidFill>
                  <a:srgbClr val="FF0000"/>
                </a:solidFill>
                <a:latin typeface="Calibri"/>
                <a:cs typeface="+mn-cs"/>
              </a:rPr>
              <a:t>Feedback from assessment</a:t>
            </a:r>
          </a:p>
        </p:txBody>
      </p:sp>
      <p:sp>
        <p:nvSpPr>
          <p:cNvPr id="13" name="TextBox 12"/>
          <p:cNvSpPr txBox="1"/>
          <p:nvPr/>
        </p:nvSpPr>
        <p:spPr>
          <a:xfrm>
            <a:off x="4902906" y="1509149"/>
            <a:ext cx="3697360" cy="1200329"/>
          </a:xfrm>
          <a:prstGeom prst="rect">
            <a:avLst/>
          </a:prstGeom>
          <a:noFill/>
        </p:spPr>
        <p:txBody>
          <a:bodyPr wrap="square" rtlCol="0">
            <a:spAutoFit/>
          </a:bodyPr>
          <a:lstStyle/>
          <a:p>
            <a:pPr algn="ctr" defTabSz="685800" fontAlgn="auto">
              <a:spcBef>
                <a:spcPts val="0"/>
              </a:spcBef>
              <a:spcAft>
                <a:spcPts val="0"/>
              </a:spcAft>
            </a:pPr>
            <a:r>
              <a:rPr lang="en-GB" sz="2400" dirty="0">
                <a:solidFill>
                  <a:prstClr val="white">
                    <a:lumMod val="85000"/>
                  </a:prstClr>
                </a:solidFill>
                <a:latin typeface="Calibri"/>
                <a:cs typeface="+mn-cs"/>
              </a:rPr>
              <a:t>5 things staff would like students to do to improve the feedback process</a:t>
            </a:r>
          </a:p>
        </p:txBody>
      </p:sp>
      <p:sp>
        <p:nvSpPr>
          <p:cNvPr id="14" name="TextBox 13"/>
          <p:cNvSpPr txBox="1"/>
          <p:nvPr/>
        </p:nvSpPr>
        <p:spPr>
          <a:xfrm>
            <a:off x="379394" y="3891495"/>
            <a:ext cx="3996444" cy="1200329"/>
          </a:xfrm>
          <a:prstGeom prst="rect">
            <a:avLst/>
          </a:prstGeom>
          <a:noFill/>
        </p:spPr>
        <p:txBody>
          <a:bodyPr wrap="square" rtlCol="0">
            <a:spAutoFit/>
          </a:bodyPr>
          <a:lstStyle/>
          <a:p>
            <a:pPr algn="ctr" defTabSz="685800" fontAlgn="auto">
              <a:spcBef>
                <a:spcPts val="0"/>
              </a:spcBef>
              <a:spcAft>
                <a:spcPts val="0"/>
              </a:spcAft>
            </a:pPr>
            <a:r>
              <a:rPr lang="en-GB" sz="2400" dirty="0">
                <a:solidFill>
                  <a:prstClr val="white">
                    <a:lumMod val="85000"/>
                  </a:prstClr>
                </a:solidFill>
                <a:latin typeface="Calibri"/>
                <a:cs typeface="+mn-cs"/>
              </a:rPr>
              <a:t>5 things that staff and students could do together to improve the feedback process</a:t>
            </a:r>
          </a:p>
        </p:txBody>
      </p:sp>
      <p:sp>
        <p:nvSpPr>
          <p:cNvPr id="15" name="TextBox 14"/>
          <p:cNvSpPr txBox="1"/>
          <p:nvPr/>
        </p:nvSpPr>
        <p:spPr>
          <a:xfrm>
            <a:off x="4804357" y="3735568"/>
            <a:ext cx="4142129" cy="1569660"/>
          </a:xfrm>
          <a:prstGeom prst="rect">
            <a:avLst/>
          </a:prstGeom>
          <a:noFill/>
        </p:spPr>
        <p:txBody>
          <a:bodyPr wrap="square" rtlCol="0">
            <a:spAutoFit/>
          </a:bodyPr>
          <a:lstStyle/>
          <a:p>
            <a:pPr algn="ctr" defTabSz="685800" fontAlgn="auto">
              <a:spcBef>
                <a:spcPts val="0"/>
              </a:spcBef>
              <a:spcAft>
                <a:spcPts val="0"/>
              </a:spcAft>
            </a:pPr>
            <a:r>
              <a:rPr lang="en-GB" sz="2400" dirty="0">
                <a:solidFill>
                  <a:prstClr val="white">
                    <a:lumMod val="85000"/>
                  </a:prstClr>
                </a:solidFill>
                <a:latin typeface="Calibri"/>
                <a:cs typeface="+mn-cs"/>
              </a:rPr>
              <a:t>5 key messages for senior management on how they support feedback improvement at the institutional level</a:t>
            </a:r>
          </a:p>
        </p:txBody>
      </p:sp>
    </p:spTree>
    <p:extLst>
      <p:ext uri="{BB962C8B-B14F-4D97-AF65-F5344CB8AC3E}">
        <p14:creationId xmlns:p14="http://schemas.microsoft.com/office/powerpoint/2010/main" val="2190864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834934"/>
            <a:ext cx="5670630" cy="1015622"/>
          </a:xfrm>
        </p:spPr>
        <p:txBody>
          <a:bodyPr/>
          <a:lstStyle/>
          <a:p>
            <a:pPr algn="ctr"/>
            <a:r>
              <a:rPr lang="en-GB" b="1" dirty="0"/>
              <a:t>Conclusions</a:t>
            </a:r>
          </a:p>
        </p:txBody>
      </p:sp>
    </p:spTree>
    <p:extLst>
      <p:ext uri="{BB962C8B-B14F-4D97-AF65-F5344CB8AC3E}">
        <p14:creationId xmlns:p14="http://schemas.microsoft.com/office/powerpoint/2010/main" val="36943886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 and resources</a:t>
            </a:r>
          </a:p>
        </p:txBody>
      </p:sp>
      <p:sp>
        <p:nvSpPr>
          <p:cNvPr id="3" name="Content Placeholder 2"/>
          <p:cNvSpPr>
            <a:spLocks noGrp="1"/>
          </p:cNvSpPr>
          <p:nvPr>
            <p:ph idx="1"/>
          </p:nvPr>
        </p:nvSpPr>
        <p:spPr/>
        <p:txBody>
          <a:bodyPr>
            <a:normAutofit/>
          </a:bodyPr>
          <a:lstStyle/>
          <a:p>
            <a:r>
              <a:rPr lang="en-GB" sz="3375" dirty="0"/>
              <a:t>NSS questions</a:t>
            </a:r>
          </a:p>
          <a:p>
            <a:pPr lvl="1"/>
            <a:r>
              <a:rPr lang="en-GB" sz="1650" dirty="0">
                <a:hlinkClick r:id="rId2"/>
              </a:rPr>
              <a:t>http://www.thestudentsurvey.com/content/NSS2017_Core_Questionnaire.pdf</a:t>
            </a:r>
            <a:r>
              <a:rPr lang="en-GB" sz="1650" dirty="0"/>
              <a:t> </a:t>
            </a:r>
          </a:p>
          <a:p>
            <a:r>
              <a:rPr lang="en-GB" sz="3375" dirty="0" err="1"/>
              <a:t>sparqs</a:t>
            </a:r>
            <a:endParaRPr lang="en-GB" sz="1500" dirty="0"/>
          </a:p>
          <a:p>
            <a:pPr lvl="1"/>
            <a:r>
              <a:rPr lang="en-GB" sz="1650" dirty="0">
                <a:hlinkClick r:id="rId3"/>
              </a:rPr>
              <a:t>http://www.sparqs.ac.uk</a:t>
            </a:r>
            <a:r>
              <a:rPr lang="en-GB" sz="1650" dirty="0"/>
              <a:t>  </a:t>
            </a:r>
          </a:p>
          <a:p>
            <a:r>
              <a:rPr lang="en-GB" sz="3375" dirty="0"/>
              <a:t>SRUCSA</a:t>
            </a:r>
          </a:p>
          <a:p>
            <a:pPr lvl="1"/>
            <a:r>
              <a:rPr lang="en-GB" sz="1650" dirty="0">
                <a:hlinkClick r:id="rId4"/>
              </a:rPr>
              <a:t>http://www.srucsa.org.uk</a:t>
            </a:r>
            <a:r>
              <a:rPr lang="en-GB" sz="1650" dirty="0"/>
              <a:t>  </a:t>
            </a:r>
          </a:p>
          <a:p>
            <a:endParaRPr lang="en-GB" sz="1950" dirty="0"/>
          </a:p>
          <a:p>
            <a:endParaRPr lang="en-GB" sz="1950" dirty="0"/>
          </a:p>
        </p:txBody>
      </p:sp>
    </p:spTree>
    <p:extLst>
      <p:ext uri="{BB962C8B-B14F-4D97-AF65-F5344CB8AC3E}">
        <p14:creationId xmlns:p14="http://schemas.microsoft.com/office/powerpoint/2010/main" val="19194682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1"/>
          <p:cNvSpPr>
            <a:spLocks noGrp="1"/>
          </p:cNvSpPr>
          <p:nvPr>
            <p:ph type="body" sz="quarter" idx="4294967295"/>
          </p:nvPr>
        </p:nvSpPr>
        <p:spPr bwMode="auto">
          <a:xfrm>
            <a:off x="107504" y="2883213"/>
            <a:ext cx="9143999" cy="15859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Font typeface="Arial" panose="020B0604020202020204" pitchFamily="34" charset="0"/>
              <a:buNone/>
            </a:pPr>
            <a:r>
              <a:rPr lang="en-GB" altLang="en-US" sz="3600" dirty="0"/>
              <a:t>Focus On: Feedback from Assessment</a:t>
            </a:r>
          </a:p>
        </p:txBody>
      </p:sp>
      <p:sp>
        <p:nvSpPr>
          <p:cNvPr id="16387" name="Text Placeholder 2"/>
          <p:cNvSpPr>
            <a:spLocks noGrp="1"/>
          </p:cNvSpPr>
          <p:nvPr>
            <p:ph type="body" sz="quarter" idx="4294967295"/>
          </p:nvPr>
        </p:nvSpPr>
        <p:spPr bwMode="auto">
          <a:xfrm>
            <a:off x="179002" y="3429000"/>
            <a:ext cx="9001001"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Arial" panose="020B0604020202020204" pitchFamily="34" charset="0"/>
              <a:buNone/>
            </a:pPr>
            <a:br>
              <a:rPr lang="en-GB" altLang="en-US" sz="2800" dirty="0"/>
            </a:br>
            <a:br>
              <a:rPr lang="en-GB" altLang="en-US" sz="2800" dirty="0"/>
            </a:br>
            <a:r>
              <a:rPr lang="en-GB" altLang="en-US" sz="2800" dirty="0">
                <a:solidFill>
                  <a:schemeClr val="accent1"/>
                </a:solidFill>
                <a:hlinkClick r:id="rId3"/>
              </a:rPr>
              <a:t>http://enhancementthemes.ac.uk/focus-on</a:t>
            </a:r>
            <a:r>
              <a:rPr lang="en-GB" altLang="en-US" sz="2800" dirty="0">
                <a:solidFill>
                  <a:schemeClr val="accent1"/>
                </a:solidFill>
              </a:rPr>
              <a:t> </a:t>
            </a:r>
          </a:p>
          <a:p>
            <a:pPr marL="0" indent="0" algn="ctr">
              <a:buNone/>
            </a:pPr>
            <a:endParaRPr lang="en-GB" altLang="en-US" sz="2800" dirty="0"/>
          </a:p>
          <a:p>
            <a:pPr marL="0" indent="0" algn="ctr">
              <a:buFont typeface="Arial" panose="020B0604020202020204" pitchFamily="34" charset="0"/>
              <a:buNone/>
            </a:pPr>
            <a:r>
              <a:rPr lang="en-GB" altLang="en-US" sz="2800" dirty="0"/>
              <a:t>#</a:t>
            </a:r>
            <a:r>
              <a:rPr lang="en-GB" altLang="en-US" sz="2800" dirty="0" err="1"/>
              <a:t>FocusOnFeedback</a:t>
            </a:r>
            <a:endParaRPr lang="en-GB" altLang="en-US" sz="2800" dirty="0"/>
          </a:p>
        </p:txBody>
      </p:sp>
    </p:spTree>
    <p:extLst>
      <p:ext uri="{BB962C8B-B14F-4D97-AF65-F5344CB8AC3E}">
        <p14:creationId xmlns:p14="http://schemas.microsoft.com/office/powerpoint/2010/main" val="3629960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1"/>
          <p:cNvSpPr>
            <a:spLocks noGrp="1"/>
          </p:cNvSpPr>
          <p:nvPr>
            <p:ph type="body" sz="quarter" idx="4294967295"/>
          </p:nvPr>
        </p:nvSpPr>
        <p:spPr bwMode="auto">
          <a:xfrm>
            <a:off x="107504" y="2883213"/>
            <a:ext cx="9143999" cy="15859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Font typeface="Arial" panose="020B0604020202020204" pitchFamily="34" charset="0"/>
              <a:buNone/>
            </a:pPr>
            <a:r>
              <a:rPr lang="en-GB" altLang="en-US" sz="3600" dirty="0"/>
              <a:t>Focus On: Feedback from Assessment</a:t>
            </a:r>
          </a:p>
        </p:txBody>
      </p:sp>
      <p:sp>
        <p:nvSpPr>
          <p:cNvPr id="16387" name="Text Placeholder 2"/>
          <p:cNvSpPr>
            <a:spLocks noGrp="1"/>
          </p:cNvSpPr>
          <p:nvPr>
            <p:ph type="body" sz="quarter" idx="4294967295"/>
          </p:nvPr>
        </p:nvSpPr>
        <p:spPr bwMode="auto">
          <a:xfrm>
            <a:off x="395536" y="4077072"/>
            <a:ext cx="9001001"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Font typeface="Arial" panose="020B0604020202020204" pitchFamily="34" charset="0"/>
              <a:buNone/>
            </a:pPr>
            <a:r>
              <a:rPr lang="en-GB" altLang="en-US" sz="2400" dirty="0">
                <a:solidFill>
                  <a:schemeClr val="accent1"/>
                </a:solidFill>
                <a:hlinkClick r:id="rId3"/>
              </a:rPr>
              <a:t>http://enhancementthemes.ac.uk/focus-on</a:t>
            </a:r>
            <a:r>
              <a:rPr lang="en-GB" altLang="en-US" sz="2400" dirty="0">
                <a:solidFill>
                  <a:schemeClr val="accent1"/>
                </a:solidFill>
              </a:rPr>
              <a:t> </a:t>
            </a:r>
          </a:p>
          <a:p>
            <a:pPr marL="0" indent="0" algn="ctr">
              <a:buNone/>
            </a:pPr>
            <a:endParaRPr lang="en-GB" altLang="en-US" sz="2800" dirty="0"/>
          </a:p>
          <a:p>
            <a:pPr marL="0" indent="0" algn="ctr">
              <a:buFont typeface="Arial" panose="020B0604020202020204" pitchFamily="34" charset="0"/>
              <a:buNone/>
            </a:pPr>
            <a:r>
              <a:rPr lang="en-GB" altLang="en-US" dirty="0"/>
              <a:t>#</a:t>
            </a:r>
            <a:r>
              <a:rPr lang="en-GB" altLang="en-US" dirty="0" err="1"/>
              <a:t>FocusOnFeedback</a:t>
            </a:r>
            <a:endParaRPr lang="en-GB" altLang="en-US" dirty="0"/>
          </a:p>
        </p:txBody>
      </p:sp>
    </p:spTree>
    <p:extLst>
      <p:ext uri="{BB962C8B-B14F-4D97-AF65-F5344CB8AC3E}">
        <p14:creationId xmlns:p14="http://schemas.microsoft.com/office/powerpoint/2010/main" val="767845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95536" y="1340768"/>
            <a:ext cx="8496944" cy="1440160"/>
          </a:xfrm>
          <a:prstGeom prst="rect">
            <a:avLst/>
          </a:prstGeom>
        </p:spPr>
        <p:txBody>
          <a:bodyPr/>
          <a:lstStyle>
            <a:lvl1pPr algn="l" defTabSz="457200" rtl="0" eaLnBrk="1" fontAlgn="base" hangingPunct="1">
              <a:spcBef>
                <a:spcPct val="0"/>
              </a:spcBef>
              <a:spcAft>
                <a:spcPct val="0"/>
              </a:spcAft>
              <a:defRPr sz="4400" b="0" i="0" kern="1200" cap="none" baseline="0">
                <a:solidFill>
                  <a:srgbClr val="FFFFFF"/>
                </a:solidFill>
                <a:latin typeface="Tahoma" panose="020B0604030504040204" pitchFamily="34" charset="0"/>
                <a:ea typeface="Tahoma" panose="020B0604030504040204" pitchFamily="34" charset="0"/>
                <a:cs typeface="Tahoma" panose="020B0604030504040204" pitchFamily="34"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pitchFamily="-109"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pitchFamily="-109"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pitchFamily="-109"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pitchFamily="-109"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a:lstStyle>
          <a:p>
            <a:pPr>
              <a:spcAft>
                <a:spcPts val="0"/>
              </a:spcAft>
            </a:pPr>
            <a:r>
              <a:rPr lang="en-GB" sz="4000" dirty="0">
                <a:solidFill>
                  <a:prstClr val="black"/>
                </a:solidFill>
              </a:rPr>
              <a:t>Feedback in higher education: it’s about human interactions - isn’t it? </a:t>
            </a:r>
          </a:p>
          <a:p>
            <a:endParaRPr lang="en-US" dirty="0">
              <a:solidFill>
                <a:prstClr val="black"/>
              </a:solidFill>
            </a:endParaRPr>
          </a:p>
          <a:p>
            <a:r>
              <a:rPr lang="en-US" dirty="0">
                <a:solidFill>
                  <a:srgbClr val="000000"/>
                </a:solidFill>
              </a:rPr>
              <a:t>Paul Orsmond</a:t>
            </a:r>
            <a:endParaRPr lang="en-GB" dirty="0">
              <a:solidFill>
                <a:srgbClr val="000000"/>
              </a:solidFill>
            </a:endParaRPr>
          </a:p>
        </p:txBody>
      </p:sp>
    </p:spTree>
    <p:extLst>
      <p:ext uri="{BB962C8B-B14F-4D97-AF65-F5344CB8AC3E}">
        <p14:creationId xmlns:p14="http://schemas.microsoft.com/office/powerpoint/2010/main" val="1517330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5" y="1347614"/>
            <a:ext cx="8229599" cy="857250"/>
          </a:xfrm>
          <a:prstGeom prst="rect">
            <a:avLst/>
          </a:prstGeom>
        </p:spPr>
        <p:txBody>
          <a:bodyPr/>
          <a:lstStyle>
            <a:lvl1pPr algn="l" defTabSz="457200" rtl="0" eaLnBrk="1" fontAlgn="base" hangingPunct="1">
              <a:spcBef>
                <a:spcPct val="0"/>
              </a:spcBef>
              <a:spcAft>
                <a:spcPct val="0"/>
              </a:spcAft>
              <a:defRPr sz="3200" b="0" i="0" kern="1200" cap="none"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pitchFamily="-109"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pitchFamily="-109"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pitchFamily="-109"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pitchFamily="-109"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a:lstStyle>
          <a:p>
            <a:endParaRPr lang="en-US" dirty="0">
              <a:solidFill>
                <a:prstClr val="black">
                  <a:lumMod val="65000"/>
                  <a:lumOff val="35000"/>
                </a:prstClr>
              </a:solidFill>
            </a:endParaRPr>
          </a:p>
        </p:txBody>
      </p:sp>
      <p:sp>
        <p:nvSpPr>
          <p:cNvPr id="4" name="Content Placeholder 2"/>
          <p:cNvSpPr txBox="1">
            <a:spLocks/>
          </p:cNvSpPr>
          <p:nvPr/>
        </p:nvSpPr>
        <p:spPr>
          <a:xfrm>
            <a:off x="467543" y="2204864"/>
            <a:ext cx="8229600" cy="2880321"/>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457200" rtl="0" eaLnBrk="1" fontAlgn="base" hangingPunct="1">
              <a:spcBef>
                <a:spcPct val="20000"/>
              </a:spcBef>
              <a:spcAft>
                <a:spcPct val="0"/>
              </a:spcAft>
              <a:buFont typeface="Arial" charset="0"/>
              <a:buChar char="–"/>
              <a:defRPr sz="2800"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457200" rtl="0" eaLnBrk="1" fontAlgn="base" hangingPunct="1">
              <a:spcBef>
                <a:spcPct val="20000"/>
              </a:spcBef>
              <a:spcAft>
                <a:spcPct val="0"/>
              </a:spcAft>
              <a:buFont typeface="Arial" charset="0"/>
              <a:buChar char="•"/>
              <a:defRPr sz="2400"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457200" rtl="0" eaLnBrk="1" fontAlgn="base" hangingPunct="1">
              <a:spcBef>
                <a:spcPct val="20000"/>
              </a:spcBef>
              <a:spcAft>
                <a:spcPct val="0"/>
              </a:spcAft>
              <a:buFont typeface="Arial" charset="0"/>
              <a:buChar char="–"/>
              <a:defRPr sz="2000"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457200" rtl="0" eaLnBrk="1" fontAlgn="base" hangingPunct="1">
              <a:spcBef>
                <a:spcPct val="20000"/>
              </a:spcBef>
              <a:spcAft>
                <a:spcPct val="0"/>
              </a:spcAft>
              <a:buFont typeface="Arial" charset="0"/>
              <a:buChar char="»"/>
              <a:defRPr sz="2000"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GB" sz="2400" dirty="0">
                <a:solidFill>
                  <a:prstClr val="black">
                    <a:lumMod val="65000"/>
                    <a:lumOff val="35000"/>
                  </a:prstClr>
                </a:solidFill>
                <a:latin typeface="Times New Roman" panose="02020603050405020304" pitchFamily="18" charset="0"/>
                <a:ea typeface="Times New Roman" panose="02020603050405020304" pitchFamily="18" charset="0"/>
              </a:rPr>
              <a:t>Feedback – ‘is an integral part of the student learning experience and describes your performance on an assessment, whether an essay, exam or other learning activity. It predominately comes from staff but can come from your peers and even yourself.……however, feedback is only useful if you read, reflect and act on it’. </a:t>
            </a:r>
          </a:p>
          <a:p>
            <a:pPr marL="0" indent="0">
              <a:spcAft>
                <a:spcPts val="0"/>
              </a:spcAft>
              <a:buNone/>
            </a:pPr>
            <a:r>
              <a:rPr lang="en-GB" sz="2400" dirty="0">
                <a:solidFill>
                  <a:prstClr val="black">
                    <a:lumMod val="65000"/>
                    <a:lumOff val="35000"/>
                  </a:prstClr>
                </a:solidFill>
                <a:latin typeface="Times New Roman" panose="02020603050405020304" pitchFamily="18" charset="0"/>
                <a:ea typeface="Times New Roman" panose="02020603050405020304" pitchFamily="18" charset="0"/>
              </a:rPr>
              <a:t>	(The University of Stirling Student Union)</a:t>
            </a:r>
          </a:p>
        </p:txBody>
      </p:sp>
    </p:spTree>
    <p:extLst>
      <p:ext uri="{BB962C8B-B14F-4D97-AF65-F5344CB8AC3E}">
        <p14:creationId xmlns:p14="http://schemas.microsoft.com/office/powerpoint/2010/main" val="343161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2CE31A-C2F9-4AF7-92BD-136F6A384867}"/>
              </a:ext>
            </a:extLst>
          </p:cNvPr>
          <p:cNvSpPr>
            <a:spLocks noGrp="1"/>
          </p:cNvSpPr>
          <p:nvPr>
            <p:ph idx="1"/>
          </p:nvPr>
        </p:nvSpPr>
        <p:spPr/>
        <p:txBody>
          <a:bodyPr/>
          <a:lstStyle/>
          <a:p>
            <a:pPr marL="0" indent="0">
              <a:buNone/>
            </a:pPr>
            <a:endParaRPr lang="en-GB" dirty="0">
              <a:latin typeface="Times New Roman" panose="02020603050405020304" pitchFamily="18" charset="0"/>
              <a:ea typeface="Times New Roman" panose="02020603050405020304" pitchFamily="18" charset="0"/>
            </a:endParaRPr>
          </a:p>
          <a:p>
            <a:pPr marL="0" indent="0" algn="ctr">
              <a:buNone/>
            </a:pPr>
            <a:r>
              <a:rPr lang="en-GB" dirty="0">
                <a:latin typeface="Times New Roman" panose="02020603050405020304" pitchFamily="18" charset="0"/>
                <a:ea typeface="Times New Roman" panose="02020603050405020304" pitchFamily="18" charset="0"/>
              </a:rPr>
              <a:t>The Oxford English Dictionary defines ‘integral’ as ‘necessary to make the whole complete’. </a:t>
            </a:r>
            <a:endParaRPr lang="en-GB" dirty="0"/>
          </a:p>
        </p:txBody>
      </p:sp>
    </p:spTree>
    <p:extLst>
      <p:ext uri="{BB962C8B-B14F-4D97-AF65-F5344CB8AC3E}">
        <p14:creationId xmlns:p14="http://schemas.microsoft.com/office/powerpoint/2010/main" val="230897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5951C-F7DD-4B5E-919D-C057E3A98847}"/>
              </a:ext>
            </a:extLst>
          </p:cNvPr>
          <p:cNvSpPr>
            <a:spLocks noGrp="1"/>
          </p:cNvSpPr>
          <p:nvPr>
            <p:ph type="title"/>
          </p:nvPr>
        </p:nvSpPr>
        <p:spPr>
          <a:xfrm>
            <a:off x="467545" y="1347614"/>
            <a:ext cx="8229599" cy="713234"/>
          </a:xfrm>
        </p:spPr>
        <p:txBody>
          <a:bodyPr/>
          <a:lstStyle/>
          <a:p>
            <a:r>
              <a:rPr lang="en-GB" dirty="0"/>
              <a:t>Tutor Feedback Practice Over the Years</a:t>
            </a:r>
          </a:p>
        </p:txBody>
      </p:sp>
      <p:sp>
        <p:nvSpPr>
          <p:cNvPr id="3" name="Content Placeholder 2">
            <a:extLst>
              <a:ext uri="{FF2B5EF4-FFF2-40B4-BE49-F238E27FC236}">
                <a16:creationId xmlns:a16="http://schemas.microsoft.com/office/drawing/2014/main" id="{A64CE1F4-4DF1-4FD2-B52A-CBD42F7823C5}"/>
              </a:ext>
            </a:extLst>
          </p:cNvPr>
          <p:cNvSpPr>
            <a:spLocks noGrp="1"/>
          </p:cNvSpPr>
          <p:nvPr>
            <p:ph idx="1"/>
          </p:nvPr>
        </p:nvSpPr>
        <p:spPr/>
        <p:txBody>
          <a:bodyPr/>
          <a:lstStyle/>
          <a:p>
            <a:r>
              <a:rPr lang="en-GB" dirty="0"/>
              <a:t>1:1 feedback – a tutor - to a student.</a:t>
            </a:r>
          </a:p>
          <a:p>
            <a:r>
              <a:rPr lang="en-GB" dirty="0"/>
              <a:t>A baton of knowledge.</a:t>
            </a:r>
          </a:p>
          <a:p>
            <a:r>
              <a:rPr lang="en-GB" dirty="0"/>
              <a:t>Isolated process.</a:t>
            </a:r>
          </a:p>
          <a:p>
            <a:r>
              <a:rPr lang="en-GB" dirty="0"/>
              <a:t>Tutor feedback practice conserved over time – like essential genes.</a:t>
            </a:r>
          </a:p>
        </p:txBody>
      </p:sp>
    </p:spTree>
    <p:extLst>
      <p:ext uri="{BB962C8B-B14F-4D97-AF65-F5344CB8AC3E}">
        <p14:creationId xmlns:p14="http://schemas.microsoft.com/office/powerpoint/2010/main" val="258365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A31F0-CDDA-4B42-92F6-6BFA56CC9D5A}"/>
              </a:ext>
            </a:extLst>
          </p:cNvPr>
          <p:cNvSpPr>
            <a:spLocks noGrp="1"/>
          </p:cNvSpPr>
          <p:nvPr>
            <p:ph type="title"/>
          </p:nvPr>
        </p:nvSpPr>
        <p:spPr/>
        <p:txBody>
          <a:bodyPr/>
          <a:lstStyle/>
          <a:p>
            <a:r>
              <a:rPr lang="en-GB" dirty="0"/>
              <a:t>Acquisition Metaphor</a:t>
            </a:r>
          </a:p>
        </p:txBody>
      </p:sp>
      <p:sp>
        <p:nvSpPr>
          <p:cNvPr id="3" name="Content Placeholder 2">
            <a:extLst>
              <a:ext uri="{FF2B5EF4-FFF2-40B4-BE49-F238E27FC236}">
                <a16:creationId xmlns:a16="http://schemas.microsoft.com/office/drawing/2014/main" id="{85E86602-EA63-4121-898D-53671A4E61D6}"/>
              </a:ext>
            </a:extLst>
          </p:cNvPr>
          <p:cNvSpPr>
            <a:spLocks noGrp="1"/>
          </p:cNvSpPr>
          <p:nvPr>
            <p:ph idx="1"/>
          </p:nvPr>
        </p:nvSpPr>
        <p:spPr/>
        <p:txBody>
          <a:bodyPr/>
          <a:lstStyle/>
          <a:p>
            <a:r>
              <a:rPr lang="en-GB" i="1" dirty="0">
                <a:latin typeface="Times New Roman" panose="02020603050405020304" pitchFamily="18" charset="0"/>
                <a:ea typeface="Times New Roman" panose="02020603050405020304" pitchFamily="18" charset="0"/>
              </a:rPr>
              <a:t>Concepts are to be understood as basic units of knowledge that can be accumulated, gradually refined, and combined to form ever richer cognitive structures</a:t>
            </a:r>
            <a:r>
              <a:rPr lang="en-GB" dirty="0">
                <a:latin typeface="Times New Roman" panose="02020603050405020304" pitchFamily="18" charset="0"/>
                <a:ea typeface="Times New Roman" panose="02020603050405020304" pitchFamily="18" charset="0"/>
              </a:rPr>
              <a:t>’ (</a:t>
            </a:r>
            <a:r>
              <a:rPr lang="en-GB" dirty="0" err="1">
                <a:latin typeface="Times New Roman" panose="02020603050405020304" pitchFamily="18" charset="0"/>
                <a:ea typeface="Times New Roman" panose="02020603050405020304" pitchFamily="18" charset="0"/>
              </a:rPr>
              <a:t>Sfard</a:t>
            </a:r>
            <a:r>
              <a:rPr lang="en-GB" dirty="0">
                <a:latin typeface="Times New Roman" panose="02020603050405020304" pitchFamily="18" charset="0"/>
                <a:ea typeface="Times New Roman" panose="02020603050405020304" pitchFamily="18" charset="0"/>
              </a:rPr>
              <a:t>, 1998,5)</a:t>
            </a:r>
            <a:endParaRPr lang="en-GB" dirty="0"/>
          </a:p>
        </p:txBody>
      </p:sp>
    </p:spTree>
    <p:extLst>
      <p:ext uri="{BB962C8B-B14F-4D97-AF65-F5344CB8AC3E}">
        <p14:creationId xmlns:p14="http://schemas.microsoft.com/office/powerpoint/2010/main" val="3316760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51523-3069-4B4B-8D22-568AA00E7F4A}"/>
              </a:ext>
            </a:extLst>
          </p:cNvPr>
          <p:cNvSpPr>
            <a:spLocks noGrp="1"/>
          </p:cNvSpPr>
          <p:nvPr>
            <p:ph type="title"/>
          </p:nvPr>
        </p:nvSpPr>
        <p:spPr/>
        <p:txBody>
          <a:bodyPr/>
          <a:lstStyle/>
          <a:p>
            <a:r>
              <a:rPr lang="en-GB" dirty="0"/>
              <a:t>Some Things Have Changed</a:t>
            </a:r>
          </a:p>
        </p:txBody>
      </p:sp>
      <p:sp>
        <p:nvSpPr>
          <p:cNvPr id="3" name="Content Placeholder 2">
            <a:extLst>
              <a:ext uri="{FF2B5EF4-FFF2-40B4-BE49-F238E27FC236}">
                <a16:creationId xmlns:a16="http://schemas.microsoft.com/office/drawing/2014/main" id="{37971008-A941-43B1-B4B4-406E76D351F2}"/>
              </a:ext>
            </a:extLst>
          </p:cNvPr>
          <p:cNvSpPr>
            <a:spLocks noGrp="1"/>
          </p:cNvSpPr>
          <p:nvPr>
            <p:ph idx="1"/>
          </p:nvPr>
        </p:nvSpPr>
        <p:spPr/>
        <p:txBody>
          <a:bodyPr/>
          <a:lstStyle/>
          <a:p>
            <a:pPr lvl="0"/>
            <a:r>
              <a:rPr lang="en-GB" dirty="0">
                <a:solidFill>
                  <a:prstClr val="black">
                    <a:lumMod val="65000"/>
                    <a:lumOff val="35000"/>
                  </a:prstClr>
                </a:solidFill>
              </a:rPr>
              <a:t>Assessments have changed.</a:t>
            </a:r>
          </a:p>
          <a:p>
            <a:pPr lvl="0"/>
            <a:r>
              <a:rPr lang="en-GB" dirty="0">
                <a:solidFill>
                  <a:prstClr val="black">
                    <a:lumMod val="65000"/>
                    <a:lumOff val="35000"/>
                  </a:prstClr>
                </a:solidFill>
              </a:rPr>
              <a:t>GCU helicopter model looks at the bigger picture feedback is not isolated.</a:t>
            </a:r>
          </a:p>
          <a:p>
            <a:pPr lvl="0"/>
            <a:r>
              <a:rPr lang="en-GB" dirty="0">
                <a:solidFill>
                  <a:prstClr val="black">
                    <a:lumMod val="65000"/>
                    <a:lumOff val="35000"/>
                  </a:prstClr>
                </a:solidFill>
              </a:rPr>
              <a:t>Some documentation makes us think about learning differently.</a:t>
            </a:r>
          </a:p>
          <a:p>
            <a:pPr lvl="0"/>
            <a:endParaRPr lang="en-GB" dirty="0">
              <a:solidFill>
                <a:prstClr val="black">
                  <a:lumMod val="65000"/>
                  <a:lumOff val="35000"/>
                </a:prstClr>
              </a:solidFill>
            </a:endParaRPr>
          </a:p>
          <a:p>
            <a:endParaRPr lang="en-GB" dirty="0"/>
          </a:p>
        </p:txBody>
      </p:sp>
    </p:spTree>
    <p:extLst>
      <p:ext uri="{BB962C8B-B14F-4D97-AF65-F5344CB8AC3E}">
        <p14:creationId xmlns:p14="http://schemas.microsoft.com/office/powerpoint/2010/main" val="3472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81D24-463A-44D8-83C8-F6550BC02FBA}"/>
              </a:ext>
            </a:extLst>
          </p:cNvPr>
          <p:cNvSpPr>
            <a:spLocks noGrp="1"/>
          </p:cNvSpPr>
          <p:nvPr>
            <p:ph type="title"/>
          </p:nvPr>
        </p:nvSpPr>
        <p:spPr>
          <a:xfrm>
            <a:off x="107504" y="980728"/>
            <a:ext cx="9114902" cy="713234"/>
          </a:xfrm>
        </p:spPr>
        <p:txBody>
          <a:bodyPr/>
          <a:lstStyle/>
          <a:p>
            <a:pPr algn="ctr"/>
            <a:r>
              <a:rPr lang="en-GB" sz="2800" dirty="0"/>
              <a:t>QAA Scotland’s</a:t>
            </a:r>
            <a:br>
              <a:rPr lang="en-GB" sz="2800" dirty="0"/>
            </a:br>
            <a:r>
              <a:rPr lang="en-GB" sz="2800" dirty="0"/>
              <a:t>Focus On: Assessment and Feedback in March 2015</a:t>
            </a:r>
          </a:p>
        </p:txBody>
      </p:sp>
      <p:pic>
        <p:nvPicPr>
          <p:cNvPr id="5" name="Content Placeholder 4">
            <a:extLst>
              <a:ext uri="{FF2B5EF4-FFF2-40B4-BE49-F238E27FC236}">
                <a16:creationId xmlns:a16="http://schemas.microsoft.com/office/drawing/2014/main" id="{F7135643-B222-4F35-B4B4-DDCE502D916E}"/>
              </a:ext>
            </a:extLst>
          </p:cNvPr>
          <p:cNvPicPr>
            <a:picLocks noGrp="1" noChangeAspect="1"/>
          </p:cNvPicPr>
          <p:nvPr>
            <p:ph idx="1"/>
          </p:nvPr>
        </p:nvPicPr>
        <p:blipFill>
          <a:blip r:embed="rId2"/>
          <a:stretch>
            <a:fillRect/>
          </a:stretch>
        </p:blipFill>
        <p:spPr>
          <a:xfrm>
            <a:off x="2555776" y="1859164"/>
            <a:ext cx="4032448" cy="4155926"/>
          </a:xfrm>
        </p:spPr>
      </p:pic>
    </p:spTree>
    <p:extLst>
      <p:ext uri="{BB962C8B-B14F-4D97-AF65-F5344CB8AC3E}">
        <p14:creationId xmlns:p14="http://schemas.microsoft.com/office/powerpoint/2010/main" val="2573924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986C7-6FDF-4EBE-93EB-C8DCFC53EA86}"/>
              </a:ext>
            </a:extLst>
          </p:cNvPr>
          <p:cNvSpPr>
            <a:spLocks noGrp="1"/>
          </p:cNvSpPr>
          <p:nvPr>
            <p:ph type="title"/>
          </p:nvPr>
        </p:nvSpPr>
        <p:spPr>
          <a:xfrm>
            <a:off x="498912" y="1196752"/>
            <a:ext cx="8229599" cy="857250"/>
          </a:xfrm>
        </p:spPr>
        <p:txBody>
          <a:bodyPr/>
          <a:lstStyle/>
          <a:p>
            <a:r>
              <a:rPr lang="en-GB" dirty="0"/>
              <a:t>‘Focus On: Assessment and Feedback - policy, practice and partnership’</a:t>
            </a:r>
            <a:br>
              <a:rPr lang="en-GB" dirty="0"/>
            </a:br>
            <a:r>
              <a:rPr lang="en-GB" dirty="0"/>
              <a:t>QAA event March 2015</a:t>
            </a:r>
          </a:p>
        </p:txBody>
      </p:sp>
      <p:sp>
        <p:nvSpPr>
          <p:cNvPr id="3" name="Content Placeholder 2">
            <a:extLst>
              <a:ext uri="{FF2B5EF4-FFF2-40B4-BE49-F238E27FC236}">
                <a16:creationId xmlns:a16="http://schemas.microsoft.com/office/drawing/2014/main" id="{46725F95-0280-4128-9B78-84340847702D}"/>
              </a:ext>
            </a:extLst>
          </p:cNvPr>
          <p:cNvSpPr>
            <a:spLocks noGrp="1"/>
          </p:cNvSpPr>
          <p:nvPr>
            <p:ph idx="1"/>
          </p:nvPr>
        </p:nvSpPr>
        <p:spPr/>
        <p:txBody>
          <a:bodyPr/>
          <a:lstStyle/>
          <a:p>
            <a:endParaRPr lang="en-GB" dirty="0">
              <a:latin typeface="Times New Roman" panose="02020603050405020304" pitchFamily="18" charset="0"/>
              <a:ea typeface="Times New Roman" panose="02020603050405020304" pitchFamily="18" charset="0"/>
            </a:endParaRPr>
          </a:p>
          <a:p>
            <a:pPr marL="0" indent="0">
              <a:buNone/>
            </a:pPr>
            <a:r>
              <a:rPr lang="en-GB" dirty="0">
                <a:latin typeface="Times New Roman" panose="02020603050405020304" pitchFamily="18" charset="0"/>
                <a:ea typeface="Times New Roman" panose="02020603050405020304" pitchFamily="18" charset="0"/>
              </a:rPr>
              <a:t>Key message number 4 makes a request in asking policy makers to ‘work with practitioners’……‘learn about what practitioners do’.</a:t>
            </a:r>
            <a:endParaRPr lang="en-GB" dirty="0"/>
          </a:p>
        </p:txBody>
      </p:sp>
    </p:spTree>
    <p:extLst>
      <p:ext uri="{BB962C8B-B14F-4D97-AF65-F5344CB8AC3E}">
        <p14:creationId xmlns:p14="http://schemas.microsoft.com/office/powerpoint/2010/main" val="37607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Placeholder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3240088"/>
            <a:ext cx="7920038" cy="1844675"/>
          </a:xfrm>
          <a:prstGeom prst="rect">
            <a:avLst/>
          </a:prstGeom>
          <a:solidFill>
            <a:schemeClr val="accent1">
              <a:alpha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64B7C"/>
              </a:solidFill>
            </a:endParaRPr>
          </a:p>
        </p:txBody>
      </p:sp>
      <p:sp>
        <p:nvSpPr>
          <p:cNvPr id="23556" name="TextBox 3"/>
          <p:cNvSpPr txBox="1">
            <a:spLocks noChangeArrowheads="1"/>
          </p:cNvSpPr>
          <p:nvPr/>
        </p:nvSpPr>
        <p:spPr bwMode="auto">
          <a:xfrm>
            <a:off x="0" y="3284538"/>
            <a:ext cx="78851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en-US" sz="5400" dirty="0">
                <a:solidFill>
                  <a:srgbClr val="FFFFFF"/>
                </a:solidFill>
              </a:rPr>
              <a:t>Focus On: What is it?</a:t>
            </a:r>
          </a:p>
        </p:txBody>
      </p:sp>
      <p:sp>
        <p:nvSpPr>
          <p:cNvPr id="2" name="Rectangle 1"/>
          <p:cNvSpPr/>
          <p:nvPr/>
        </p:nvSpPr>
        <p:spPr>
          <a:xfrm>
            <a:off x="1979712" y="6165304"/>
            <a:ext cx="4392488" cy="646331"/>
          </a:xfrm>
          <a:prstGeom prst="rect">
            <a:avLst/>
          </a:prstGeom>
        </p:spPr>
        <p:txBody>
          <a:bodyPr wrap="square">
            <a:spAutoFit/>
          </a:bodyPr>
          <a:lstStyle/>
          <a:p>
            <a:pPr marL="0" indent="0" algn="ctr">
              <a:buFont typeface="Arial" panose="020B0604020202020204" pitchFamily="34" charset="0"/>
              <a:buNone/>
            </a:pPr>
            <a:r>
              <a:rPr lang="en-GB" altLang="en-US" sz="3600" dirty="0">
                <a:solidFill>
                  <a:schemeClr val="bg1"/>
                </a:solidFill>
              </a:rPr>
              <a:t>#</a:t>
            </a:r>
            <a:r>
              <a:rPr lang="en-GB" altLang="en-US" sz="3600" dirty="0" err="1">
                <a:solidFill>
                  <a:schemeClr val="bg1"/>
                </a:solidFill>
              </a:rPr>
              <a:t>FocusOnFeedback</a:t>
            </a:r>
            <a:endParaRPr lang="en-GB" altLang="en-US" sz="3600" dirty="0">
              <a:solidFill>
                <a:schemeClr val="bg1"/>
              </a:solidFill>
            </a:endParaRPr>
          </a:p>
        </p:txBody>
      </p:sp>
    </p:spTree>
    <p:extLst>
      <p:ext uri="{BB962C8B-B14F-4D97-AF65-F5344CB8AC3E}">
        <p14:creationId xmlns:p14="http://schemas.microsoft.com/office/powerpoint/2010/main" val="2795600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82A39-EC53-4AA7-9355-E535C1662D7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ED05006A-65C2-4021-A581-88FB93DE14BD}"/>
              </a:ext>
            </a:extLst>
          </p:cNvPr>
          <p:cNvSpPr>
            <a:spLocks noGrp="1"/>
          </p:cNvSpPr>
          <p:nvPr>
            <p:ph idx="1"/>
          </p:nvPr>
        </p:nvSpPr>
        <p:spPr/>
        <p:txBody>
          <a:bodyPr/>
          <a:lstStyle/>
          <a:p>
            <a:r>
              <a:rPr lang="en-GB" dirty="0">
                <a:latin typeface="Times New Roman" panose="02020603050405020304" pitchFamily="18" charset="0"/>
                <a:ea typeface="Times New Roman" panose="02020603050405020304" pitchFamily="18" charset="0"/>
              </a:rPr>
              <a:t>This key message is not ‘talk to us’ about what we do. </a:t>
            </a:r>
          </a:p>
          <a:p>
            <a:r>
              <a:rPr lang="en-GB" dirty="0">
                <a:latin typeface="Times New Roman" panose="02020603050405020304" pitchFamily="18" charset="0"/>
                <a:ea typeface="Times New Roman" panose="02020603050405020304" pitchFamily="18" charset="0"/>
              </a:rPr>
              <a:t>It isn’t even ‘observe’ what we do. </a:t>
            </a:r>
          </a:p>
          <a:p>
            <a:r>
              <a:rPr lang="en-GB" dirty="0">
                <a:latin typeface="Times New Roman" panose="02020603050405020304" pitchFamily="18" charset="0"/>
                <a:ea typeface="Times New Roman" panose="02020603050405020304" pitchFamily="18" charset="0"/>
              </a:rPr>
              <a:t>It is ‘work with practitioners’ to ‘learn about what practitioners do’.</a:t>
            </a:r>
            <a:endParaRPr lang="en-GB" dirty="0"/>
          </a:p>
        </p:txBody>
      </p:sp>
    </p:spTree>
    <p:extLst>
      <p:ext uri="{BB962C8B-B14F-4D97-AF65-F5344CB8AC3E}">
        <p14:creationId xmlns:p14="http://schemas.microsoft.com/office/powerpoint/2010/main" val="150406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35F76-E773-4FA0-8740-CB12B2049AE4}"/>
              </a:ext>
            </a:extLst>
          </p:cNvPr>
          <p:cNvSpPr>
            <a:spLocks noGrp="1"/>
          </p:cNvSpPr>
          <p:nvPr>
            <p:ph type="title"/>
          </p:nvPr>
        </p:nvSpPr>
        <p:spPr/>
        <p:txBody>
          <a:bodyPr/>
          <a:lstStyle/>
          <a:p>
            <a:r>
              <a:rPr lang="en-GB" dirty="0"/>
              <a:t>Join Our Community</a:t>
            </a:r>
          </a:p>
        </p:txBody>
      </p:sp>
      <p:sp>
        <p:nvSpPr>
          <p:cNvPr id="3" name="Content Placeholder 2">
            <a:extLst>
              <a:ext uri="{FF2B5EF4-FFF2-40B4-BE49-F238E27FC236}">
                <a16:creationId xmlns:a16="http://schemas.microsoft.com/office/drawing/2014/main" id="{B8911059-B1D4-4863-9561-ADA063D60AC1}"/>
              </a:ext>
            </a:extLst>
          </p:cNvPr>
          <p:cNvSpPr>
            <a:spLocks noGrp="1"/>
          </p:cNvSpPr>
          <p:nvPr>
            <p:ph idx="1"/>
          </p:nvPr>
        </p:nvSpPr>
        <p:spPr/>
        <p:txBody>
          <a:bodyPr/>
          <a:lstStyle/>
          <a:p>
            <a:r>
              <a:rPr lang="en-GB" dirty="0">
                <a:latin typeface="Times New Roman" panose="02020603050405020304" pitchFamily="18" charset="0"/>
                <a:ea typeface="Times New Roman" panose="02020603050405020304" pitchFamily="18" charset="0"/>
              </a:rPr>
              <a:t>Come into our community of practice. </a:t>
            </a:r>
          </a:p>
          <a:p>
            <a:r>
              <a:rPr lang="en-GB" dirty="0">
                <a:latin typeface="Times New Roman" panose="02020603050405020304" pitchFamily="18" charset="0"/>
                <a:ea typeface="Times New Roman" panose="02020603050405020304" pitchFamily="18" charset="0"/>
              </a:rPr>
              <a:t>Our knowing will be evident in our doing.</a:t>
            </a:r>
          </a:p>
          <a:p>
            <a:r>
              <a:rPr lang="en-GB" dirty="0">
                <a:latin typeface="Times New Roman" panose="02020603050405020304" pitchFamily="18" charset="0"/>
                <a:ea typeface="Times New Roman" panose="02020603050405020304" pitchFamily="18" charset="0"/>
              </a:rPr>
              <a:t>Policy makers and practitioners as ‘learners’ where the feedback in a shared context is an </a:t>
            </a:r>
            <a:r>
              <a:rPr lang="en-GB" i="1" dirty="0">
                <a:latin typeface="Times New Roman" panose="02020603050405020304" pitchFamily="18" charset="0"/>
                <a:ea typeface="Times New Roman" panose="02020603050405020304" pitchFamily="18" charset="0"/>
              </a:rPr>
              <a:t>integral</a:t>
            </a:r>
            <a:r>
              <a:rPr lang="en-GB" dirty="0">
                <a:latin typeface="Times New Roman" panose="02020603050405020304" pitchFamily="18" charset="0"/>
                <a:ea typeface="Times New Roman" panose="02020603050405020304" pitchFamily="18" charset="0"/>
              </a:rPr>
              <a:t> part of their </a:t>
            </a:r>
            <a:r>
              <a:rPr lang="en-GB" i="1" dirty="0">
                <a:latin typeface="Times New Roman" panose="02020603050405020304" pitchFamily="18" charset="0"/>
                <a:ea typeface="Times New Roman" panose="02020603050405020304" pitchFamily="18" charset="0"/>
              </a:rPr>
              <a:t>learning</a:t>
            </a:r>
            <a:r>
              <a:rPr lang="en-GB" dirty="0">
                <a:latin typeface="Times New Roman" panose="02020603050405020304" pitchFamily="18" charset="0"/>
                <a:ea typeface="Times New Roman" panose="02020603050405020304" pitchFamily="18" charset="0"/>
              </a:rPr>
              <a:t> experience.</a:t>
            </a:r>
          </a:p>
          <a:p>
            <a:endParaRPr lang="en-GB" dirty="0"/>
          </a:p>
        </p:txBody>
      </p:sp>
    </p:spTree>
    <p:extLst>
      <p:ext uri="{BB962C8B-B14F-4D97-AF65-F5344CB8AC3E}">
        <p14:creationId xmlns:p14="http://schemas.microsoft.com/office/powerpoint/2010/main" val="96563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4D97F-0497-4F85-A36C-056E6025DA03}"/>
              </a:ext>
            </a:extLst>
          </p:cNvPr>
          <p:cNvSpPr>
            <a:spLocks noGrp="1"/>
          </p:cNvSpPr>
          <p:nvPr>
            <p:ph type="title"/>
          </p:nvPr>
        </p:nvSpPr>
        <p:spPr/>
        <p:txBody>
          <a:bodyPr/>
          <a:lstStyle/>
          <a:p>
            <a:r>
              <a:rPr lang="en-GB" dirty="0"/>
              <a:t>Attributes of a Community of Practice</a:t>
            </a:r>
          </a:p>
        </p:txBody>
      </p:sp>
      <p:sp>
        <p:nvSpPr>
          <p:cNvPr id="3" name="Content Placeholder 2">
            <a:extLst>
              <a:ext uri="{FF2B5EF4-FFF2-40B4-BE49-F238E27FC236}">
                <a16:creationId xmlns:a16="http://schemas.microsoft.com/office/drawing/2014/main" id="{C0416B98-B42F-4974-A10B-1C9D26DB2213}"/>
              </a:ext>
            </a:extLst>
          </p:cNvPr>
          <p:cNvSpPr>
            <a:spLocks noGrp="1"/>
          </p:cNvSpPr>
          <p:nvPr>
            <p:ph idx="1"/>
          </p:nvPr>
        </p:nvSpPr>
        <p:spPr/>
        <p:txBody>
          <a:bodyPr/>
          <a:lstStyle/>
          <a:p>
            <a:r>
              <a:rPr lang="en-GB" i="1" dirty="0">
                <a:latin typeface="Times New Roman" panose="02020603050405020304" pitchFamily="18" charset="0"/>
                <a:ea typeface="Times New Roman" panose="02020603050405020304" pitchFamily="18" charset="0"/>
              </a:rPr>
              <a:t>Mutual engagement</a:t>
            </a:r>
            <a:r>
              <a:rPr lang="en-GB" dirty="0">
                <a:latin typeface="Times New Roman" panose="02020603050405020304" pitchFamily="18" charset="0"/>
                <a:ea typeface="Times New Roman" panose="02020603050405020304" pitchFamily="18" charset="0"/>
              </a:rPr>
              <a:t> which bonds the practitioner community of practice together.</a:t>
            </a:r>
          </a:p>
          <a:p>
            <a:r>
              <a:rPr lang="en-GB" dirty="0">
                <a:latin typeface="Times New Roman" panose="02020603050405020304" pitchFamily="18" charset="0"/>
                <a:ea typeface="Times New Roman" panose="02020603050405020304" pitchFamily="18" charset="0"/>
              </a:rPr>
              <a:t>J</a:t>
            </a:r>
            <a:r>
              <a:rPr lang="en-GB" i="1" dirty="0">
                <a:latin typeface="Times New Roman" panose="02020603050405020304" pitchFamily="18" charset="0"/>
                <a:ea typeface="Times New Roman" panose="02020603050405020304" pitchFamily="18" charset="0"/>
              </a:rPr>
              <a:t>oint enterprise</a:t>
            </a:r>
            <a:r>
              <a:rPr lang="en-GB" dirty="0">
                <a:latin typeface="Times New Roman" panose="02020603050405020304" pitchFamily="18" charset="0"/>
                <a:ea typeface="Times New Roman" panose="02020603050405020304" pitchFamily="18" charset="0"/>
              </a:rPr>
              <a:t>, a sharing of an understanding of a common purpose.</a:t>
            </a:r>
          </a:p>
          <a:p>
            <a:r>
              <a:rPr lang="en-GB" dirty="0">
                <a:latin typeface="Times New Roman" panose="02020603050405020304" pitchFamily="18" charset="0"/>
              </a:rPr>
              <a:t>Shared repertoire, community resources.</a:t>
            </a:r>
          </a:p>
          <a:p>
            <a:pPr marL="0" indent="0">
              <a:buNone/>
            </a:pPr>
            <a:endParaRPr lang="en-GB" dirty="0"/>
          </a:p>
        </p:txBody>
      </p:sp>
    </p:spTree>
    <p:extLst>
      <p:ext uri="{BB962C8B-B14F-4D97-AF65-F5344CB8AC3E}">
        <p14:creationId xmlns:p14="http://schemas.microsoft.com/office/powerpoint/2010/main" val="246754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F8DE-76AA-4CE4-9ADE-824F56CA0129}"/>
              </a:ext>
            </a:extLst>
          </p:cNvPr>
          <p:cNvSpPr>
            <a:spLocks noGrp="1"/>
          </p:cNvSpPr>
          <p:nvPr>
            <p:ph type="title"/>
          </p:nvPr>
        </p:nvSpPr>
        <p:spPr/>
        <p:txBody>
          <a:bodyPr/>
          <a:lstStyle/>
          <a:p>
            <a:r>
              <a:rPr lang="en-GB" dirty="0"/>
              <a:t>Participatory Metaphor</a:t>
            </a:r>
          </a:p>
        </p:txBody>
      </p:sp>
      <p:sp>
        <p:nvSpPr>
          <p:cNvPr id="3" name="Content Placeholder 2">
            <a:extLst>
              <a:ext uri="{FF2B5EF4-FFF2-40B4-BE49-F238E27FC236}">
                <a16:creationId xmlns:a16="http://schemas.microsoft.com/office/drawing/2014/main" id="{89FFAFDC-D251-4D9B-823F-B8F4CAD6768A}"/>
              </a:ext>
            </a:extLst>
          </p:cNvPr>
          <p:cNvSpPr>
            <a:spLocks noGrp="1"/>
          </p:cNvSpPr>
          <p:nvPr>
            <p:ph idx="1"/>
          </p:nvPr>
        </p:nvSpPr>
        <p:spPr/>
        <p:txBody>
          <a:bodyPr/>
          <a:lstStyle/>
          <a:p>
            <a:r>
              <a:rPr lang="en-GB" dirty="0">
                <a:latin typeface="Times New Roman" panose="02020603050405020304" pitchFamily="18" charset="0"/>
                <a:ea typeface="Times New Roman" panose="02020603050405020304" pitchFamily="18" charset="0"/>
              </a:rPr>
              <a:t>‘</a:t>
            </a:r>
            <a:r>
              <a:rPr lang="en-GB" i="1" dirty="0">
                <a:latin typeface="Times New Roman" panose="02020603050405020304" pitchFamily="18" charset="0"/>
                <a:ea typeface="Times New Roman" panose="02020603050405020304" pitchFamily="18" charset="0"/>
              </a:rPr>
              <a:t>Permanence of having gives way to the constant flux of doing’….ongoing activities are never considered separately from the context within which they take place</a:t>
            </a:r>
            <a:r>
              <a:rPr lang="en-GB" dirty="0">
                <a:latin typeface="Times New Roman" panose="02020603050405020304" pitchFamily="18" charset="0"/>
                <a:ea typeface="Times New Roman" panose="02020603050405020304" pitchFamily="18" charset="0"/>
              </a:rPr>
              <a:t>.’ (</a:t>
            </a:r>
            <a:r>
              <a:rPr lang="en-GB" dirty="0" err="1">
                <a:latin typeface="Times New Roman" panose="02020603050405020304" pitchFamily="18" charset="0"/>
                <a:ea typeface="Times New Roman" panose="02020603050405020304" pitchFamily="18" charset="0"/>
              </a:rPr>
              <a:t>Sfard</a:t>
            </a:r>
            <a:r>
              <a:rPr lang="en-GB" dirty="0">
                <a:latin typeface="Times New Roman" panose="02020603050405020304" pitchFamily="18" charset="0"/>
                <a:ea typeface="Times New Roman" panose="02020603050405020304" pitchFamily="18" charset="0"/>
              </a:rPr>
              <a:t>, 1998, 6)</a:t>
            </a:r>
            <a:endParaRPr lang="en-GB" dirty="0"/>
          </a:p>
        </p:txBody>
      </p:sp>
    </p:spTree>
    <p:extLst>
      <p:ext uri="{BB962C8B-B14F-4D97-AF65-F5344CB8AC3E}">
        <p14:creationId xmlns:p14="http://schemas.microsoft.com/office/powerpoint/2010/main" val="1134782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39AF1-95CA-499C-9405-07412218BD89}"/>
              </a:ext>
            </a:extLst>
          </p:cNvPr>
          <p:cNvSpPr>
            <a:spLocks noGrp="1"/>
          </p:cNvSpPr>
          <p:nvPr>
            <p:ph type="title"/>
          </p:nvPr>
        </p:nvSpPr>
        <p:spPr/>
        <p:txBody>
          <a:bodyPr/>
          <a:lstStyle/>
          <a:p>
            <a:r>
              <a:rPr lang="en-GB" dirty="0"/>
              <a:t>Who are the Learners in HE</a:t>
            </a:r>
          </a:p>
        </p:txBody>
      </p:sp>
      <p:sp>
        <p:nvSpPr>
          <p:cNvPr id="3" name="Content Placeholder 2">
            <a:extLst>
              <a:ext uri="{FF2B5EF4-FFF2-40B4-BE49-F238E27FC236}">
                <a16:creationId xmlns:a16="http://schemas.microsoft.com/office/drawing/2014/main" id="{FDDB3F77-67F6-4DC7-986B-4545A9EB188D}"/>
              </a:ext>
            </a:extLst>
          </p:cNvPr>
          <p:cNvSpPr>
            <a:spLocks noGrp="1"/>
          </p:cNvSpPr>
          <p:nvPr>
            <p:ph idx="1"/>
          </p:nvPr>
        </p:nvSpPr>
        <p:spPr/>
        <p:txBody>
          <a:bodyPr/>
          <a:lstStyle/>
          <a:p>
            <a:r>
              <a:rPr lang="en-GB" dirty="0">
                <a:latin typeface="Times New Roman" panose="02020603050405020304" pitchFamily="18" charset="0"/>
                <a:cs typeface="Times New Roman" panose="02020603050405020304" pitchFamily="18" charset="0"/>
              </a:rPr>
              <a:t>Policy makers, practitioners (tutors), students.</a:t>
            </a:r>
          </a:p>
          <a:p>
            <a:r>
              <a:rPr lang="en-GB" dirty="0">
                <a:solidFill>
                  <a:prstClr val="black">
                    <a:lumMod val="65000"/>
                    <a:lumOff val="35000"/>
                  </a:prstClr>
                </a:solidFill>
                <a:latin typeface="Times New Roman" panose="02020603050405020304" pitchFamily="18" charset="0"/>
                <a:ea typeface="Times New Roman" panose="02020603050405020304" pitchFamily="18" charset="0"/>
                <a:cs typeface="Times New Roman" panose="02020603050405020304" pitchFamily="18" charset="0"/>
              </a:rPr>
              <a:t>Wegner and </a:t>
            </a:r>
            <a:r>
              <a:rPr lang="en-GB" dirty="0" err="1">
                <a:solidFill>
                  <a:prstClr val="black">
                    <a:lumMod val="65000"/>
                    <a:lumOff val="35000"/>
                  </a:prstClr>
                </a:solidFill>
                <a:latin typeface="Times New Roman" panose="02020603050405020304" pitchFamily="18" charset="0"/>
                <a:ea typeface="Times New Roman" panose="02020603050405020304" pitchFamily="18" charset="0"/>
                <a:cs typeface="Times New Roman" panose="02020603050405020304" pitchFamily="18" charset="0"/>
              </a:rPr>
              <a:t>Nückles</a:t>
            </a:r>
            <a:r>
              <a:rPr lang="en-GB" dirty="0">
                <a:solidFill>
                  <a:prstClr val="black">
                    <a:lumMod val="65000"/>
                    <a:lumOff val="35000"/>
                  </a:prstClr>
                </a:solidFill>
                <a:latin typeface="Times New Roman" panose="02020603050405020304" pitchFamily="18" charset="0"/>
                <a:ea typeface="Times New Roman" panose="02020603050405020304" pitchFamily="18" charset="0"/>
                <a:cs typeface="Times New Roman" panose="02020603050405020304" pitchFamily="18" charset="0"/>
              </a:rPr>
              <a:t>, (2015) when considering the participatory metaphor understand universities as communities of practice.</a:t>
            </a:r>
          </a:p>
          <a:p>
            <a:r>
              <a:rPr lang="en-GB" dirty="0">
                <a:solidFill>
                  <a:prstClr val="black">
                    <a:lumMod val="65000"/>
                    <a:lumOff val="35000"/>
                  </a:prstClr>
                </a:solidFill>
                <a:latin typeface="Times New Roman" panose="02020603050405020304" pitchFamily="18" charset="0"/>
                <a:ea typeface="Times New Roman" panose="02020603050405020304" pitchFamily="18" charset="0"/>
                <a:cs typeface="Times New Roman" panose="02020603050405020304" pitchFamily="18" charset="0"/>
              </a:rPr>
              <a:t>Landscapes of learning. </a:t>
            </a:r>
            <a:r>
              <a:rPr lang="en-GB" dirty="0">
                <a:latin typeface="Times New Roman" panose="02020603050405020304" pitchFamily="18" charset="0"/>
                <a:ea typeface="Times New Roman" panose="02020603050405020304" pitchFamily="18" charset="0"/>
                <a:cs typeface="Times New Roman" panose="02020603050405020304" pitchFamily="18" charset="0"/>
              </a:rPr>
              <a:t>(Wenger et al., 2015)  </a:t>
            </a:r>
            <a:endParaRPr lang="en-GB"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959324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4F0F8-F9DB-4B3A-A2CE-DDDC27E55CA8}"/>
              </a:ext>
            </a:extLst>
          </p:cNvPr>
          <p:cNvSpPr>
            <a:spLocks noGrp="1"/>
          </p:cNvSpPr>
          <p:nvPr>
            <p:ph type="title"/>
          </p:nvPr>
        </p:nvSpPr>
        <p:spPr/>
        <p:txBody>
          <a:bodyPr/>
          <a:lstStyle/>
          <a:p>
            <a:r>
              <a:rPr lang="en-GB" dirty="0"/>
              <a:t>An Interesting Question</a:t>
            </a:r>
          </a:p>
        </p:txBody>
      </p:sp>
      <p:sp>
        <p:nvSpPr>
          <p:cNvPr id="3" name="Content Placeholder 2">
            <a:extLst>
              <a:ext uri="{FF2B5EF4-FFF2-40B4-BE49-F238E27FC236}">
                <a16:creationId xmlns:a16="http://schemas.microsoft.com/office/drawing/2014/main" id="{BD3E3CD3-5ACE-435F-AF90-E8DF72B86D37}"/>
              </a:ext>
            </a:extLst>
          </p:cNvPr>
          <p:cNvSpPr>
            <a:spLocks noGrp="1"/>
          </p:cNvSpPr>
          <p:nvPr>
            <p:ph idx="1"/>
          </p:nvPr>
        </p:nvSpPr>
        <p:spPr/>
        <p:txBody>
          <a:bodyPr/>
          <a:lstStyle/>
          <a:p>
            <a:pPr>
              <a:spcAft>
                <a:spcPts val="0"/>
              </a:spcAft>
            </a:pPr>
            <a:r>
              <a:rPr lang="en-GB" dirty="0">
                <a:latin typeface="Times New Roman" panose="02020603050405020304" pitchFamily="18" charset="0"/>
                <a:ea typeface="Times New Roman" panose="02020603050405020304" pitchFamily="18" charset="0"/>
              </a:rPr>
              <a:t>If we spoke of practitioners and policy makers as learners with feedback integral to the learning experience, would it make us think differently about tutor feedback to students?  </a:t>
            </a:r>
            <a:endParaRPr lang="en-GB" sz="2000" dirty="0">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4184373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0201-59EE-4AF9-A694-7CD1A0A7A0CB}"/>
              </a:ext>
            </a:extLst>
          </p:cNvPr>
          <p:cNvSpPr>
            <a:spLocks noGrp="1"/>
          </p:cNvSpPr>
          <p:nvPr>
            <p:ph type="title"/>
          </p:nvPr>
        </p:nvSpPr>
        <p:spPr/>
        <p:txBody>
          <a:bodyPr/>
          <a:lstStyle/>
          <a:p>
            <a:r>
              <a:rPr lang="en-GB" dirty="0"/>
              <a:t>Students as Practitioners</a:t>
            </a:r>
          </a:p>
        </p:txBody>
      </p:sp>
      <p:sp>
        <p:nvSpPr>
          <p:cNvPr id="3" name="Content Placeholder 2">
            <a:extLst>
              <a:ext uri="{FF2B5EF4-FFF2-40B4-BE49-F238E27FC236}">
                <a16:creationId xmlns:a16="http://schemas.microsoft.com/office/drawing/2014/main" id="{B4623E6A-3075-4B93-BB4C-910256F0AD1B}"/>
              </a:ext>
            </a:extLst>
          </p:cNvPr>
          <p:cNvSpPr>
            <a:spLocks noGrp="1"/>
          </p:cNvSpPr>
          <p:nvPr>
            <p:ph idx="1"/>
          </p:nvPr>
        </p:nvSpPr>
        <p:spPr/>
        <p:txBody>
          <a:bodyPr/>
          <a:lstStyle/>
          <a:p>
            <a:r>
              <a:rPr lang="en-GB" dirty="0">
                <a:latin typeface="Times New Roman" panose="02020603050405020304" pitchFamily="18" charset="0"/>
                <a:ea typeface="Times New Roman" panose="02020603050405020304" pitchFamily="18" charset="0"/>
              </a:rPr>
              <a:t>Imagine students as practitioners, saying to tutors, work with us practitioners’ to learn about what student practitioners do.</a:t>
            </a:r>
          </a:p>
          <a:p>
            <a:r>
              <a:rPr lang="en-GB" dirty="0">
                <a:latin typeface="Times New Roman" panose="02020603050405020304" pitchFamily="18" charset="0"/>
              </a:rPr>
              <a:t>What would tutors learn?</a:t>
            </a:r>
            <a:endParaRPr lang="en-GB" dirty="0"/>
          </a:p>
        </p:txBody>
      </p:sp>
    </p:spTree>
    <p:extLst>
      <p:ext uri="{BB962C8B-B14F-4D97-AF65-F5344CB8AC3E}">
        <p14:creationId xmlns:p14="http://schemas.microsoft.com/office/powerpoint/2010/main" val="366315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279F8-24A8-433E-BB9A-3B5A1133799F}"/>
              </a:ext>
            </a:extLst>
          </p:cNvPr>
          <p:cNvSpPr>
            <a:spLocks noGrp="1"/>
          </p:cNvSpPr>
          <p:nvPr>
            <p:ph type="title"/>
          </p:nvPr>
        </p:nvSpPr>
        <p:spPr/>
        <p:txBody>
          <a:bodyPr/>
          <a:lstStyle/>
          <a:p>
            <a:r>
              <a:rPr lang="en-GB" dirty="0"/>
              <a:t>Student Quote 1</a:t>
            </a:r>
          </a:p>
        </p:txBody>
      </p:sp>
      <p:sp>
        <p:nvSpPr>
          <p:cNvPr id="3" name="Content Placeholder 2">
            <a:extLst>
              <a:ext uri="{FF2B5EF4-FFF2-40B4-BE49-F238E27FC236}">
                <a16:creationId xmlns:a16="http://schemas.microsoft.com/office/drawing/2014/main" id="{82695226-E6A5-496A-93F6-0174D726FDCF}"/>
              </a:ext>
            </a:extLst>
          </p:cNvPr>
          <p:cNvSpPr>
            <a:spLocks noGrp="1"/>
          </p:cNvSpPr>
          <p:nvPr>
            <p:ph idx="1"/>
          </p:nvPr>
        </p:nvSpPr>
        <p:spPr>
          <a:xfrm>
            <a:off x="467543" y="2060849"/>
            <a:ext cx="8229600" cy="2808313"/>
          </a:xfrm>
        </p:spPr>
        <p:txBody>
          <a:bodyPr/>
          <a:lstStyle/>
          <a:p>
            <a:pPr>
              <a:spcAft>
                <a:spcPts val="0"/>
              </a:spcAft>
            </a:pPr>
            <a:r>
              <a:rPr lang="en-GB" sz="2800" dirty="0">
                <a:latin typeface="Times New Roman" panose="02020603050405020304" pitchFamily="18" charset="0"/>
                <a:ea typeface="Times New Roman" panose="02020603050405020304" pitchFamily="18" charset="0"/>
              </a:rPr>
              <a:t>‘I mean we’ve only been together two years, but we’ve sort of learnt how each one operates ...They may criticise [you], but somebody else might have a greater understanding [of the subject] and you know that they’ve got a greater understanding and so you know that you’ve got to sort of balance [their view and yours].</a:t>
            </a:r>
          </a:p>
          <a:p>
            <a:endParaRPr lang="en-GB" dirty="0"/>
          </a:p>
        </p:txBody>
      </p:sp>
    </p:spTree>
    <p:extLst>
      <p:ext uri="{BB962C8B-B14F-4D97-AF65-F5344CB8AC3E}">
        <p14:creationId xmlns:p14="http://schemas.microsoft.com/office/powerpoint/2010/main" val="3258206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EF053-09E9-41E7-985F-0E1C4C9DBBFA}"/>
              </a:ext>
            </a:extLst>
          </p:cNvPr>
          <p:cNvSpPr>
            <a:spLocks noGrp="1"/>
          </p:cNvSpPr>
          <p:nvPr>
            <p:ph type="title"/>
          </p:nvPr>
        </p:nvSpPr>
        <p:spPr/>
        <p:txBody>
          <a:bodyPr/>
          <a:lstStyle/>
          <a:p>
            <a:r>
              <a:rPr lang="en-GB" dirty="0"/>
              <a:t>Student Relational Social Learning </a:t>
            </a:r>
          </a:p>
        </p:txBody>
      </p:sp>
      <p:sp>
        <p:nvSpPr>
          <p:cNvPr id="3" name="Content Placeholder 2">
            <a:extLst>
              <a:ext uri="{FF2B5EF4-FFF2-40B4-BE49-F238E27FC236}">
                <a16:creationId xmlns:a16="http://schemas.microsoft.com/office/drawing/2014/main" id="{B780907C-F44D-404B-B912-49E15A08DED4}"/>
              </a:ext>
            </a:extLst>
          </p:cNvPr>
          <p:cNvSpPr>
            <a:spLocks noGrp="1"/>
          </p:cNvSpPr>
          <p:nvPr>
            <p:ph idx="1"/>
          </p:nvPr>
        </p:nvSpPr>
        <p:spPr/>
        <p:txBody>
          <a:bodyPr/>
          <a:lstStyle/>
          <a:p>
            <a:r>
              <a:rPr lang="en-GB" dirty="0">
                <a:latin typeface="Times New Roman" panose="02020603050405020304" pitchFamily="18" charset="0"/>
                <a:cs typeface="Times New Roman" panose="02020603050405020304" pitchFamily="18" charset="0"/>
              </a:rPr>
              <a:t>Reflective comfortable statement.</a:t>
            </a:r>
          </a:p>
          <a:p>
            <a:pPr lvl="0"/>
            <a:r>
              <a:rPr lang="en-GB" dirty="0">
                <a:latin typeface="Times New Roman" panose="02020603050405020304" pitchFamily="18" charset="0"/>
                <a:cs typeface="Times New Roman" panose="02020603050405020304" pitchFamily="18" charset="0"/>
              </a:rPr>
              <a:t>Historical shared context (2 years) in this relational social learning in the lived-in world (Lave and Wenger, 1991) allows for learning </a:t>
            </a:r>
            <a:r>
              <a:rPr lang="en-GB" dirty="0">
                <a:solidFill>
                  <a:prstClr val="black">
                    <a:lumMod val="65000"/>
                    <a:lumOff val="35000"/>
                  </a:prstClr>
                </a:solidFill>
                <a:latin typeface="Times New Roman" panose="02020603050405020304" pitchFamily="18" charset="0"/>
                <a:cs typeface="Times New Roman" panose="02020603050405020304" pitchFamily="18" charset="0"/>
              </a:rPr>
              <a:t>how each one operates. This is about identity.</a:t>
            </a:r>
          </a:p>
          <a:p>
            <a:endParaRPr lang="en-GB"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75084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0681E-D5D7-4C97-A32B-C73C531117B5}"/>
              </a:ext>
            </a:extLst>
          </p:cNvPr>
          <p:cNvSpPr>
            <a:spLocks noGrp="1"/>
          </p:cNvSpPr>
          <p:nvPr>
            <p:ph type="title"/>
          </p:nvPr>
        </p:nvSpPr>
        <p:spPr/>
        <p:txBody>
          <a:bodyPr/>
          <a:lstStyle/>
          <a:p>
            <a:r>
              <a:rPr lang="en-GB" dirty="0"/>
              <a:t>Identity Change and Feedback</a:t>
            </a:r>
          </a:p>
        </p:txBody>
      </p:sp>
      <p:sp>
        <p:nvSpPr>
          <p:cNvPr id="3" name="Content Placeholder 2">
            <a:extLst>
              <a:ext uri="{FF2B5EF4-FFF2-40B4-BE49-F238E27FC236}">
                <a16:creationId xmlns:a16="http://schemas.microsoft.com/office/drawing/2014/main" id="{E230B1EA-65DB-49B8-9A18-A97763A4152F}"/>
              </a:ext>
            </a:extLst>
          </p:cNvPr>
          <p:cNvSpPr>
            <a:spLocks noGrp="1"/>
          </p:cNvSpPr>
          <p:nvPr>
            <p:ph idx="1"/>
          </p:nvPr>
        </p:nvSpPr>
        <p:spPr/>
        <p:txBody>
          <a:bodyPr/>
          <a:lstStyle/>
          <a:p>
            <a:r>
              <a:rPr lang="en-GB" dirty="0">
                <a:latin typeface="Times New Roman" panose="02020603050405020304" pitchFamily="18" charset="0"/>
                <a:cs typeface="Times New Roman" panose="02020603050405020304" pitchFamily="18" charset="0"/>
              </a:rPr>
              <a:t>Identity change influences how feedback through the negotiation of meaning, listening to, and accepting the views of others, brings about further learning and subsequent identity change.  </a:t>
            </a:r>
          </a:p>
          <a:p>
            <a:endParaRPr lang="en-GB" dirty="0"/>
          </a:p>
        </p:txBody>
      </p:sp>
    </p:spTree>
    <p:extLst>
      <p:ext uri="{BB962C8B-B14F-4D97-AF65-F5344CB8AC3E}">
        <p14:creationId xmlns:p14="http://schemas.microsoft.com/office/powerpoint/2010/main" val="350151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1"/>
          <p:cNvSpPr>
            <a:spLocks noGrp="1"/>
          </p:cNvSpPr>
          <p:nvPr>
            <p:ph type="body" sz="quarter" idx="14"/>
          </p:nvPr>
        </p:nvSpPr>
        <p:spPr bwMode="auto">
          <a:xfrm>
            <a:off x="718592" y="332656"/>
            <a:ext cx="7561262"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dirty="0"/>
              <a:t>Enhancement in the Scottish University sector</a:t>
            </a:r>
          </a:p>
        </p:txBody>
      </p:sp>
      <p:sp>
        <p:nvSpPr>
          <p:cNvPr id="24579" name="Text Placeholder 2"/>
          <p:cNvSpPr>
            <a:spLocks noGrp="1"/>
          </p:cNvSpPr>
          <p:nvPr>
            <p:ph type="body" sz="quarter" idx="16"/>
          </p:nvPr>
        </p:nvSpPr>
        <p:spPr bwMode="auto">
          <a:xfrm>
            <a:off x="2915816" y="2598750"/>
            <a:ext cx="5760640" cy="35283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1085850" lvl="1" indent="-342900">
              <a:buFont typeface="Arial" panose="020B0604020202020204" pitchFamily="34" charset="0"/>
              <a:buChar char="•"/>
            </a:pPr>
            <a:r>
              <a:rPr lang="en-GB" dirty="0">
                <a:solidFill>
                  <a:schemeClr val="accent2">
                    <a:lumMod val="75000"/>
                  </a:schemeClr>
                </a:solidFill>
                <a:latin typeface="Calibri" panose="020F0502020204030204" pitchFamily="34" charset="0"/>
              </a:rPr>
              <a:t>Aims to enhance the student learning experience and encourage student engagement and participation in learning and in quality processes</a:t>
            </a:r>
          </a:p>
          <a:p>
            <a:pPr marL="1085850" lvl="1" indent="-342900">
              <a:buFont typeface="Arial" panose="020B0604020202020204" pitchFamily="34" charset="0"/>
              <a:buChar char="•"/>
            </a:pPr>
            <a:r>
              <a:rPr lang="en-GB" dirty="0">
                <a:solidFill>
                  <a:schemeClr val="accent2">
                    <a:lumMod val="75000"/>
                  </a:schemeClr>
                </a:solidFill>
                <a:latin typeface="Calibri" panose="020F0502020204030204" pitchFamily="34" charset="0"/>
              </a:rPr>
              <a:t>Emphasis is the quality of the student experience of learning rather than on QA systems and processes themselves</a:t>
            </a:r>
          </a:p>
        </p:txBody>
      </p:sp>
      <p:sp>
        <p:nvSpPr>
          <p:cNvPr id="2" name="TextBox 1"/>
          <p:cNvSpPr txBox="1"/>
          <p:nvPr/>
        </p:nvSpPr>
        <p:spPr>
          <a:xfrm>
            <a:off x="718592" y="1628800"/>
            <a:ext cx="7343278" cy="830997"/>
          </a:xfrm>
          <a:prstGeom prst="rect">
            <a:avLst/>
          </a:prstGeom>
          <a:noFill/>
        </p:spPr>
        <p:txBody>
          <a:bodyPr wrap="square" rtlCol="0">
            <a:spAutoFit/>
          </a:bodyPr>
          <a:lstStyle/>
          <a:p>
            <a:pPr algn="ctr"/>
            <a:r>
              <a:rPr lang="en-GB" sz="2400" b="1" i="1" dirty="0">
                <a:solidFill>
                  <a:schemeClr val="accent1"/>
                </a:solidFill>
                <a:latin typeface="Calibri" panose="020F0502020204030204" pitchFamily="34" charset="0"/>
              </a:rPr>
              <a:t>Deliberate </a:t>
            </a:r>
            <a:r>
              <a:rPr lang="en-GB" sz="2400" i="1" dirty="0">
                <a:solidFill>
                  <a:schemeClr val="accent1"/>
                </a:solidFill>
                <a:latin typeface="Calibri" panose="020F0502020204030204" pitchFamily="34" charset="0"/>
              </a:rPr>
              <a:t>steps to bring about </a:t>
            </a:r>
            <a:r>
              <a:rPr lang="en-GB" sz="2400" b="1" i="1" dirty="0">
                <a:solidFill>
                  <a:schemeClr val="accent1"/>
                </a:solidFill>
                <a:latin typeface="Calibri" panose="020F0502020204030204" pitchFamily="34" charset="0"/>
              </a:rPr>
              <a:t>improvement </a:t>
            </a:r>
            <a:r>
              <a:rPr lang="en-GB" sz="2400" i="1" dirty="0">
                <a:solidFill>
                  <a:schemeClr val="accent1"/>
                </a:solidFill>
                <a:latin typeface="Calibri" panose="020F0502020204030204" pitchFamily="34" charset="0"/>
              </a:rPr>
              <a:t>in the effectiveness of the learning </a:t>
            </a:r>
            <a:r>
              <a:rPr lang="en-GB" sz="2400" b="1" i="1" dirty="0">
                <a:solidFill>
                  <a:schemeClr val="accent1"/>
                </a:solidFill>
                <a:latin typeface="Calibri" panose="020F0502020204030204" pitchFamily="34" charset="0"/>
              </a:rPr>
              <a:t>experiences </a:t>
            </a:r>
            <a:r>
              <a:rPr lang="en-GB" sz="2400" i="1" dirty="0">
                <a:solidFill>
                  <a:schemeClr val="accent1"/>
                </a:solidFill>
                <a:latin typeface="Calibri" panose="020F0502020204030204" pitchFamily="34" charset="0"/>
              </a:rPr>
              <a:t>of </a:t>
            </a:r>
            <a:r>
              <a:rPr lang="en-GB" sz="2400" b="1" i="1" dirty="0">
                <a:solidFill>
                  <a:schemeClr val="accent1"/>
                </a:solidFill>
                <a:latin typeface="Calibri" panose="020F0502020204030204" pitchFamily="34" charset="0"/>
              </a:rPr>
              <a:t>students</a:t>
            </a:r>
          </a:p>
        </p:txBody>
      </p:sp>
      <p:pic>
        <p:nvPicPr>
          <p:cNvPr id="26626" name="Picture 2" descr="QAA 76 by Dominic Mart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636912"/>
            <a:ext cx="2304256" cy="34520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63792" y="6021288"/>
            <a:ext cx="2262159" cy="369332"/>
          </a:xfrm>
          <a:prstGeom prst="rect">
            <a:avLst/>
          </a:prstGeom>
        </p:spPr>
        <p:txBody>
          <a:bodyPr wrap="none">
            <a:spAutoFit/>
          </a:bodyPr>
          <a:lstStyle/>
          <a:p>
            <a:pPr marL="0" indent="0" algn="ctr">
              <a:buFont typeface="Arial" panose="020B0604020202020204" pitchFamily="34" charset="0"/>
              <a:buNone/>
            </a:pPr>
            <a:r>
              <a:rPr lang="en-GB" altLang="en-US" dirty="0"/>
              <a:t>#</a:t>
            </a:r>
            <a:r>
              <a:rPr lang="en-GB" altLang="en-US" dirty="0" err="1"/>
              <a:t>FocusOnFeedback</a:t>
            </a:r>
            <a:endParaRPr lang="en-GB" altLang="en-US" dirty="0"/>
          </a:p>
        </p:txBody>
      </p:sp>
    </p:spTree>
    <p:extLst>
      <p:ext uri="{BB962C8B-B14F-4D97-AF65-F5344CB8AC3E}">
        <p14:creationId xmlns:p14="http://schemas.microsoft.com/office/powerpoint/2010/main" val="819548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E3709-DA42-49B5-A09F-AD271166E257}"/>
              </a:ext>
            </a:extLst>
          </p:cNvPr>
          <p:cNvSpPr>
            <a:spLocks noGrp="1"/>
          </p:cNvSpPr>
          <p:nvPr>
            <p:ph type="title"/>
          </p:nvPr>
        </p:nvSpPr>
        <p:spPr/>
        <p:txBody>
          <a:bodyPr/>
          <a:lstStyle/>
          <a:p>
            <a:r>
              <a:rPr lang="en-GB" dirty="0"/>
              <a:t>Feedback and Employability Skills</a:t>
            </a:r>
          </a:p>
        </p:txBody>
      </p:sp>
      <p:sp>
        <p:nvSpPr>
          <p:cNvPr id="3" name="Content Placeholder 2">
            <a:extLst>
              <a:ext uri="{FF2B5EF4-FFF2-40B4-BE49-F238E27FC236}">
                <a16:creationId xmlns:a16="http://schemas.microsoft.com/office/drawing/2014/main" id="{D1C9D5F8-D1E1-4C1F-96B0-D7E099BF5375}"/>
              </a:ext>
            </a:extLst>
          </p:cNvPr>
          <p:cNvSpPr>
            <a:spLocks noGrp="1"/>
          </p:cNvSpPr>
          <p:nvPr>
            <p:ph idx="1"/>
          </p:nvPr>
        </p:nvSpPr>
        <p:spPr/>
        <p:txBody>
          <a:bodyPr/>
          <a:lstStyle/>
          <a:p>
            <a:r>
              <a:rPr lang="en-GB" sz="2800" dirty="0">
                <a:latin typeface="Times New Roman" panose="02020603050405020304" pitchFamily="18" charset="0"/>
                <a:ea typeface="Times New Roman" panose="02020603050405020304" pitchFamily="18" charset="0"/>
              </a:rPr>
              <a:t>Negotiating skills – finding meaning.</a:t>
            </a:r>
          </a:p>
          <a:p>
            <a:r>
              <a:rPr lang="en-GB" sz="2800" dirty="0">
                <a:latin typeface="Times New Roman" panose="02020603050405020304" pitchFamily="18" charset="0"/>
                <a:ea typeface="Times New Roman" panose="02020603050405020304" pitchFamily="18" charset="0"/>
              </a:rPr>
              <a:t>Making evaluative judgements.</a:t>
            </a:r>
          </a:p>
          <a:p>
            <a:r>
              <a:rPr lang="en-GB" sz="2800" dirty="0">
                <a:latin typeface="Times New Roman" panose="02020603050405020304" pitchFamily="18" charset="0"/>
                <a:ea typeface="Times New Roman" panose="02020603050405020304" pitchFamily="18" charset="0"/>
              </a:rPr>
              <a:t>Listening to the views of others.</a:t>
            </a:r>
          </a:p>
          <a:p>
            <a:r>
              <a:rPr lang="en-GB" sz="2800" dirty="0">
                <a:latin typeface="Times New Roman" panose="02020603050405020304" pitchFamily="18" charset="0"/>
                <a:ea typeface="Times New Roman" panose="02020603050405020304" pitchFamily="18" charset="0"/>
              </a:rPr>
              <a:t>Accepting other opinions.</a:t>
            </a:r>
          </a:p>
          <a:p>
            <a:pPr marL="0" indent="0">
              <a:buNone/>
            </a:pPr>
            <a:r>
              <a:rPr lang="en-GB" sz="2800" dirty="0">
                <a:latin typeface="Times New Roman" panose="02020603050405020304" pitchFamily="18" charset="0"/>
                <a:ea typeface="Times New Roman" panose="02020603050405020304" pitchFamily="18" charset="0"/>
              </a:rPr>
              <a:t>Let us explore student relational social learning more…</a:t>
            </a:r>
          </a:p>
          <a:p>
            <a:endParaRPr lang="en-GB" dirty="0"/>
          </a:p>
        </p:txBody>
      </p:sp>
    </p:spTree>
    <p:extLst>
      <p:ext uri="{BB962C8B-B14F-4D97-AF65-F5344CB8AC3E}">
        <p14:creationId xmlns:p14="http://schemas.microsoft.com/office/powerpoint/2010/main" val="48328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A85BF-7E24-401E-B261-DC96522C5A52}"/>
              </a:ext>
            </a:extLst>
          </p:cNvPr>
          <p:cNvSpPr>
            <a:spLocks noGrp="1"/>
          </p:cNvSpPr>
          <p:nvPr>
            <p:ph type="title"/>
          </p:nvPr>
        </p:nvSpPr>
        <p:spPr/>
        <p:txBody>
          <a:bodyPr/>
          <a:lstStyle/>
          <a:p>
            <a:r>
              <a:rPr lang="en-GB" dirty="0"/>
              <a:t>Student e-mail on receiving a coursework mark</a:t>
            </a:r>
          </a:p>
        </p:txBody>
      </p:sp>
      <p:sp>
        <p:nvSpPr>
          <p:cNvPr id="3" name="Content Placeholder 2">
            <a:extLst>
              <a:ext uri="{FF2B5EF4-FFF2-40B4-BE49-F238E27FC236}">
                <a16:creationId xmlns:a16="http://schemas.microsoft.com/office/drawing/2014/main" id="{E0EDD7ED-F55F-4867-91B4-5C1E8A502C2E}"/>
              </a:ext>
            </a:extLst>
          </p:cNvPr>
          <p:cNvSpPr>
            <a:spLocks noGrp="1"/>
          </p:cNvSpPr>
          <p:nvPr>
            <p:ph idx="1"/>
          </p:nvPr>
        </p:nvSpPr>
        <p:spPr/>
        <p:txBody>
          <a:bodyPr/>
          <a:lstStyle/>
          <a:p>
            <a:pPr>
              <a:spcAft>
                <a:spcPts val="0"/>
              </a:spcAft>
            </a:pPr>
            <a:endParaRPr lang="en-GB" dirty="0">
              <a:latin typeface="Times New Roman" panose="02020603050405020304" pitchFamily="18" charset="0"/>
              <a:ea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rPr>
              <a:t>‘I’ve been speaking to my friends and we think my mark should be higher as I’ve included things they haven’t, and they got a higher mark than me’</a:t>
            </a:r>
            <a:endParaRPr lang="en-GB" sz="2000" dirty="0">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18094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A5B3-3936-4F23-BA48-C03B35145169}"/>
              </a:ext>
            </a:extLst>
          </p:cNvPr>
          <p:cNvSpPr>
            <a:spLocks noGrp="1"/>
          </p:cNvSpPr>
          <p:nvPr>
            <p:ph type="title"/>
          </p:nvPr>
        </p:nvSpPr>
        <p:spPr/>
        <p:txBody>
          <a:bodyPr/>
          <a:lstStyle/>
          <a:p>
            <a:r>
              <a:rPr lang="en-GB" dirty="0"/>
              <a:t>Peer Assessment</a:t>
            </a:r>
          </a:p>
        </p:txBody>
      </p:sp>
      <p:sp>
        <p:nvSpPr>
          <p:cNvPr id="3" name="Content Placeholder 2">
            <a:extLst>
              <a:ext uri="{FF2B5EF4-FFF2-40B4-BE49-F238E27FC236}">
                <a16:creationId xmlns:a16="http://schemas.microsoft.com/office/drawing/2014/main" id="{B473DEB7-122A-4D07-B6AE-B0D38E50ABF8}"/>
              </a:ext>
            </a:extLst>
          </p:cNvPr>
          <p:cNvSpPr>
            <a:spLocks noGrp="1"/>
          </p:cNvSpPr>
          <p:nvPr>
            <p:ph idx="1"/>
          </p:nvPr>
        </p:nvSpPr>
        <p:spPr/>
        <p:txBody>
          <a:bodyPr/>
          <a:lstStyle/>
          <a:p>
            <a:r>
              <a:rPr lang="en-GB" dirty="0">
                <a:latin typeface="Times New Roman" panose="02020603050405020304" pitchFamily="18" charset="0"/>
                <a:ea typeface="Times New Roman" panose="02020603050405020304" pitchFamily="18" charset="0"/>
              </a:rPr>
              <a:t>‘An arrangement for peers to consider the level, value, worth and quality or successfulness of products or outcomes of learning of others of a similar status’. (Topping, 1998, 250)</a:t>
            </a:r>
            <a:endParaRPr lang="en-GB" dirty="0"/>
          </a:p>
        </p:txBody>
      </p:sp>
    </p:spTree>
    <p:extLst>
      <p:ext uri="{BB962C8B-B14F-4D97-AF65-F5344CB8AC3E}">
        <p14:creationId xmlns:p14="http://schemas.microsoft.com/office/powerpoint/2010/main" val="2609506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173F7-5FF8-4710-B248-DDB41D7619EE}"/>
              </a:ext>
            </a:extLst>
          </p:cNvPr>
          <p:cNvSpPr>
            <a:spLocks noGrp="1"/>
          </p:cNvSpPr>
          <p:nvPr>
            <p:ph type="title"/>
          </p:nvPr>
        </p:nvSpPr>
        <p:spPr/>
        <p:txBody>
          <a:bodyPr/>
          <a:lstStyle/>
          <a:p>
            <a:r>
              <a:rPr lang="en-GB" dirty="0"/>
              <a:t>The Student Learning Practice is Clear</a:t>
            </a:r>
          </a:p>
        </p:txBody>
      </p:sp>
      <p:sp>
        <p:nvSpPr>
          <p:cNvPr id="3" name="Content Placeholder 2">
            <a:extLst>
              <a:ext uri="{FF2B5EF4-FFF2-40B4-BE49-F238E27FC236}">
                <a16:creationId xmlns:a16="http://schemas.microsoft.com/office/drawing/2014/main" id="{EC370512-00E4-4C31-9D28-F374A8CDDB2E}"/>
              </a:ext>
            </a:extLst>
          </p:cNvPr>
          <p:cNvSpPr>
            <a:spLocks noGrp="1"/>
          </p:cNvSpPr>
          <p:nvPr>
            <p:ph idx="1"/>
          </p:nvPr>
        </p:nvSpPr>
        <p:spPr/>
        <p:txBody>
          <a:bodyPr/>
          <a:lstStyle/>
          <a:p>
            <a:r>
              <a:rPr lang="en-GB" sz="2800" dirty="0">
                <a:latin typeface="Times New Roman" panose="02020603050405020304" pitchFamily="18" charset="0"/>
                <a:cs typeface="Times New Roman" panose="02020603050405020304" pitchFamily="18" charset="0"/>
              </a:rPr>
              <a:t>I’ve been speaking to friends. Learning recognised in the doing. </a:t>
            </a:r>
          </a:p>
          <a:p>
            <a:r>
              <a:rPr lang="en-GB" sz="2800" dirty="0">
                <a:latin typeface="Times New Roman" panose="02020603050405020304" pitchFamily="18" charset="0"/>
                <a:cs typeface="Times New Roman" panose="02020603050405020304" pitchFamily="18" charset="0"/>
              </a:rPr>
              <a:t>The student knows ‘who to talk to’ and ‘how to talk’.</a:t>
            </a:r>
          </a:p>
          <a:p>
            <a:r>
              <a:rPr lang="en-GB" sz="2800" dirty="0">
                <a:latin typeface="Times New Roman" panose="02020603050405020304" pitchFamily="18" charset="0"/>
                <a:cs typeface="Times New Roman" panose="02020603050405020304" pitchFamily="18" charset="0"/>
              </a:rPr>
              <a:t>Historical context again.</a:t>
            </a:r>
          </a:p>
          <a:p>
            <a:pPr marL="0" indent="0">
              <a:buNone/>
            </a:pPr>
            <a:r>
              <a:rPr lang="en-GB" sz="2800" dirty="0">
                <a:latin typeface="Times New Roman" panose="02020603050405020304" pitchFamily="18" charset="0"/>
                <a:cs typeface="Times New Roman" panose="02020603050405020304" pitchFamily="18" charset="0"/>
              </a:rPr>
              <a:t>Let us explore a little more…</a:t>
            </a:r>
          </a:p>
          <a:p>
            <a:endParaRPr lang="en-GB" dirty="0"/>
          </a:p>
        </p:txBody>
      </p:sp>
    </p:spTree>
    <p:extLst>
      <p:ext uri="{BB962C8B-B14F-4D97-AF65-F5344CB8AC3E}">
        <p14:creationId xmlns:p14="http://schemas.microsoft.com/office/powerpoint/2010/main" val="318900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3FA96-CCBF-43FE-A5FA-CFD0B3A7B172}"/>
              </a:ext>
            </a:extLst>
          </p:cNvPr>
          <p:cNvSpPr>
            <a:spLocks noGrp="1"/>
          </p:cNvSpPr>
          <p:nvPr>
            <p:ph type="title"/>
          </p:nvPr>
        </p:nvSpPr>
        <p:spPr/>
        <p:txBody>
          <a:bodyPr/>
          <a:lstStyle/>
          <a:p>
            <a:r>
              <a:rPr lang="en-GB" dirty="0"/>
              <a:t>Student Quote 2</a:t>
            </a:r>
          </a:p>
        </p:txBody>
      </p:sp>
      <p:sp>
        <p:nvSpPr>
          <p:cNvPr id="3" name="Content Placeholder 2">
            <a:extLst>
              <a:ext uri="{FF2B5EF4-FFF2-40B4-BE49-F238E27FC236}">
                <a16:creationId xmlns:a16="http://schemas.microsoft.com/office/drawing/2014/main" id="{A7F82B78-C355-456C-AEBA-F5B57C96BF14}"/>
              </a:ext>
            </a:extLst>
          </p:cNvPr>
          <p:cNvSpPr>
            <a:spLocks noGrp="1"/>
          </p:cNvSpPr>
          <p:nvPr>
            <p:ph idx="1"/>
          </p:nvPr>
        </p:nvSpPr>
        <p:spPr>
          <a:xfrm>
            <a:off x="441895" y="2060849"/>
            <a:ext cx="8229600" cy="2808313"/>
          </a:xfrm>
        </p:spPr>
        <p:txBody>
          <a:bodyPr/>
          <a:lstStyle/>
          <a:p>
            <a:pPr>
              <a:spcAft>
                <a:spcPts val="0"/>
              </a:spcAft>
            </a:pPr>
            <a:r>
              <a:rPr lang="en-GB" sz="2800" dirty="0">
                <a:latin typeface="Times New Roman" panose="02020603050405020304" pitchFamily="18" charset="0"/>
                <a:ea typeface="Times New Roman" panose="02020603050405020304" pitchFamily="18" charset="0"/>
              </a:rPr>
              <a:t>‘Once I had a problem [regarding feedback] with my dissertation supervisor. I thought I’d done things wrong … but I spoke to other people who were also his project students … and had the same problem … It wasn’t a case that we were doing something wrong … it was more the feedback he was giving wasn’t relevant to what we were trying to say’. </a:t>
            </a:r>
          </a:p>
          <a:p>
            <a:endParaRPr lang="en-GB" dirty="0"/>
          </a:p>
        </p:txBody>
      </p:sp>
    </p:spTree>
    <p:extLst>
      <p:ext uri="{BB962C8B-B14F-4D97-AF65-F5344CB8AC3E}">
        <p14:creationId xmlns:p14="http://schemas.microsoft.com/office/powerpoint/2010/main" val="1239981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55960-31BB-4805-AD79-BC4D95813974}"/>
              </a:ext>
            </a:extLst>
          </p:cNvPr>
          <p:cNvSpPr>
            <a:spLocks noGrp="1"/>
          </p:cNvSpPr>
          <p:nvPr>
            <p:ph type="title"/>
          </p:nvPr>
        </p:nvSpPr>
        <p:spPr/>
        <p:txBody>
          <a:bodyPr/>
          <a:lstStyle/>
          <a:p>
            <a:r>
              <a:rPr lang="en-GB" dirty="0"/>
              <a:t>Student Quote 3</a:t>
            </a:r>
          </a:p>
        </p:txBody>
      </p:sp>
      <p:sp>
        <p:nvSpPr>
          <p:cNvPr id="3" name="Content Placeholder 2">
            <a:extLst>
              <a:ext uri="{FF2B5EF4-FFF2-40B4-BE49-F238E27FC236}">
                <a16:creationId xmlns:a16="http://schemas.microsoft.com/office/drawing/2014/main" id="{1882F719-B415-4FCC-A0C3-A6D9CD644BA7}"/>
              </a:ext>
            </a:extLst>
          </p:cNvPr>
          <p:cNvSpPr>
            <a:spLocks noGrp="1"/>
          </p:cNvSpPr>
          <p:nvPr>
            <p:ph idx="1"/>
          </p:nvPr>
        </p:nvSpPr>
        <p:spPr>
          <a:xfrm>
            <a:off x="467543" y="2132857"/>
            <a:ext cx="8229600" cy="2808313"/>
          </a:xfrm>
        </p:spPr>
        <p:txBody>
          <a:bodyPr/>
          <a:lstStyle/>
          <a:p>
            <a:pPr>
              <a:spcAft>
                <a:spcPts val="0"/>
              </a:spcAft>
            </a:pPr>
            <a:r>
              <a:rPr lang="en-GB" dirty="0">
                <a:latin typeface="Times New Roman" panose="02020603050405020304" pitchFamily="18" charset="0"/>
                <a:ea typeface="Times New Roman" panose="02020603050405020304" pitchFamily="18" charset="0"/>
              </a:rPr>
              <a:t>I’ve spoken to friends … and the chances are they’ve been marked by a different tutor … not being able to talk to the tutor [who marked their friend’s work] … so talking to friends you … gives you broader perspectives of what [tutors] are after.</a:t>
            </a:r>
            <a:endParaRPr lang="en-GB" sz="2000" dirty="0">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2440431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FEE99-05B5-4C91-9E0F-6105A6C5257A}"/>
              </a:ext>
            </a:extLst>
          </p:cNvPr>
          <p:cNvSpPr>
            <a:spLocks noGrp="1"/>
          </p:cNvSpPr>
          <p:nvPr>
            <p:ph type="title"/>
          </p:nvPr>
        </p:nvSpPr>
        <p:spPr/>
        <p:txBody>
          <a:bodyPr/>
          <a:lstStyle/>
          <a:p>
            <a:r>
              <a:rPr lang="en-GB" dirty="0"/>
              <a:t>Learning in a Community</a:t>
            </a:r>
          </a:p>
        </p:txBody>
      </p:sp>
      <p:sp>
        <p:nvSpPr>
          <p:cNvPr id="3" name="Content Placeholder 2">
            <a:extLst>
              <a:ext uri="{FF2B5EF4-FFF2-40B4-BE49-F238E27FC236}">
                <a16:creationId xmlns:a16="http://schemas.microsoft.com/office/drawing/2014/main" id="{BADBA292-55D2-4144-9F9B-201B4E057D35}"/>
              </a:ext>
            </a:extLst>
          </p:cNvPr>
          <p:cNvSpPr>
            <a:spLocks noGrp="1"/>
          </p:cNvSpPr>
          <p:nvPr>
            <p:ph idx="1"/>
          </p:nvPr>
        </p:nvSpPr>
        <p:spPr/>
        <p:txBody>
          <a:bodyPr/>
          <a:lstStyle/>
          <a:p>
            <a:r>
              <a:rPr lang="en-GB" sz="2800" i="1" dirty="0">
                <a:latin typeface="Times New Roman" panose="02020603050405020304" pitchFamily="18" charset="0"/>
                <a:cs typeface="Times New Roman" panose="02020603050405020304" pitchFamily="18" charset="0"/>
              </a:rPr>
              <a:t>Belonging</a:t>
            </a:r>
            <a:r>
              <a:rPr lang="en-GB" sz="2800" dirty="0">
                <a:latin typeface="Times New Roman" panose="02020603050405020304" pitchFamily="18" charset="0"/>
                <a:cs typeface="Times New Roman" panose="02020603050405020304" pitchFamily="18" charset="0"/>
              </a:rPr>
              <a:t> in their community.</a:t>
            </a:r>
          </a:p>
          <a:p>
            <a:r>
              <a:rPr lang="en-GB" sz="2800" dirty="0">
                <a:latin typeface="Times New Roman" panose="02020603050405020304" pitchFamily="18" charset="0"/>
                <a:cs typeface="Times New Roman" panose="02020603050405020304" pitchFamily="18" charset="0"/>
              </a:rPr>
              <a:t>‘We’ community </a:t>
            </a:r>
            <a:r>
              <a:rPr lang="en-GB" sz="2800" i="1" dirty="0">
                <a:latin typeface="Times New Roman" panose="02020603050405020304" pitchFamily="18" charset="0"/>
                <a:cs typeface="Times New Roman" panose="02020603050405020304" pitchFamily="18" charset="0"/>
              </a:rPr>
              <a:t>identity</a:t>
            </a:r>
            <a:r>
              <a:rPr lang="en-GB" sz="2800" dirty="0">
                <a:latin typeface="Times New Roman" panose="02020603050405020304" pitchFamily="18" charset="0"/>
                <a:cs typeface="Times New Roman" panose="02020603050405020304" pitchFamily="18" charset="0"/>
              </a:rPr>
              <a:t>. Just like the QAA document – student practitioners have a collected identity they wish to share through their </a:t>
            </a:r>
            <a:r>
              <a:rPr lang="en-GB" sz="2800" i="1" dirty="0">
                <a:latin typeface="Times New Roman" panose="02020603050405020304" pitchFamily="18" charset="0"/>
                <a:cs typeface="Times New Roman" panose="02020603050405020304" pitchFamily="18" charset="0"/>
              </a:rPr>
              <a:t>practice</a:t>
            </a:r>
            <a:r>
              <a:rPr lang="en-GB" sz="2800" dirty="0">
                <a:latin typeface="Times New Roman" panose="02020603050405020304" pitchFamily="18" charset="0"/>
                <a:cs typeface="Times New Roman" panose="02020603050405020304" pitchFamily="18" charset="0"/>
              </a:rPr>
              <a:t>.</a:t>
            </a:r>
          </a:p>
          <a:p>
            <a:r>
              <a:rPr lang="en-GB" sz="2800" i="1" dirty="0">
                <a:latin typeface="Times New Roman" panose="02020603050405020304" pitchFamily="18" charset="0"/>
                <a:cs typeface="Times New Roman" panose="02020603050405020304" pitchFamily="18" charset="0"/>
              </a:rPr>
              <a:t>Meaning</a:t>
            </a:r>
            <a:r>
              <a:rPr lang="en-GB" sz="2800" dirty="0">
                <a:latin typeface="Times New Roman" panose="02020603050405020304" pitchFamily="18" charset="0"/>
                <a:cs typeface="Times New Roman" panose="02020603050405020304" pitchFamily="18" charset="0"/>
              </a:rPr>
              <a:t> through experiences.</a:t>
            </a:r>
          </a:p>
          <a:p>
            <a:pPr marL="0" indent="0">
              <a:buNone/>
            </a:pPr>
            <a:endParaRPr lang="en-GB" dirty="0"/>
          </a:p>
        </p:txBody>
      </p:sp>
    </p:spTree>
    <p:extLst>
      <p:ext uri="{BB962C8B-B14F-4D97-AF65-F5344CB8AC3E}">
        <p14:creationId xmlns:p14="http://schemas.microsoft.com/office/powerpoint/2010/main" val="67747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970CA-2207-4BC2-9B58-2D6836E7C699}"/>
              </a:ext>
            </a:extLst>
          </p:cNvPr>
          <p:cNvSpPr>
            <a:spLocks noGrp="1"/>
          </p:cNvSpPr>
          <p:nvPr>
            <p:ph type="title"/>
          </p:nvPr>
        </p:nvSpPr>
        <p:spPr/>
        <p:txBody>
          <a:bodyPr/>
          <a:lstStyle/>
          <a:p>
            <a:r>
              <a:rPr lang="en-GB" dirty="0"/>
              <a:t>Student Quote 4 – </a:t>
            </a:r>
            <a:r>
              <a:rPr lang="en-GB" dirty="0" err="1"/>
              <a:t>Ipsative</a:t>
            </a:r>
            <a:r>
              <a:rPr lang="en-GB" dirty="0"/>
              <a:t> Feedback</a:t>
            </a:r>
          </a:p>
        </p:txBody>
      </p:sp>
      <p:sp>
        <p:nvSpPr>
          <p:cNvPr id="3" name="Content Placeholder 2">
            <a:extLst>
              <a:ext uri="{FF2B5EF4-FFF2-40B4-BE49-F238E27FC236}">
                <a16:creationId xmlns:a16="http://schemas.microsoft.com/office/drawing/2014/main" id="{9DA08720-35A5-444C-875D-54B4A64471C5}"/>
              </a:ext>
            </a:extLst>
          </p:cNvPr>
          <p:cNvSpPr>
            <a:spLocks noGrp="1"/>
          </p:cNvSpPr>
          <p:nvPr>
            <p:ph idx="1"/>
          </p:nvPr>
        </p:nvSpPr>
        <p:spPr/>
        <p:txBody>
          <a:bodyPr/>
          <a:lstStyle/>
          <a:p>
            <a:r>
              <a:rPr lang="en-GB" sz="2800" dirty="0">
                <a:latin typeface="Times New Roman" panose="02020603050405020304" pitchFamily="18" charset="0"/>
                <a:cs typeface="Times New Roman" panose="02020603050405020304" pitchFamily="18" charset="0"/>
              </a:rPr>
              <a:t>‘If you take a piece of coursework that [I] did in the ﬁrst year and compare it to a piece, like an essay, that [I’ve] written this year, you’d see a total change in [my] style of writing and that is not something that’s been instilled in me by anyone else, that is something that I’ve acquired’.</a:t>
            </a:r>
          </a:p>
          <a:p>
            <a:endParaRPr lang="en-GB" dirty="0"/>
          </a:p>
        </p:txBody>
      </p:sp>
    </p:spTree>
    <p:extLst>
      <p:ext uri="{BB962C8B-B14F-4D97-AF65-F5344CB8AC3E}">
        <p14:creationId xmlns:p14="http://schemas.microsoft.com/office/powerpoint/2010/main" val="4196199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85F93-2B0E-4545-8BAC-5A2A7294410E}"/>
              </a:ext>
            </a:extLst>
          </p:cNvPr>
          <p:cNvSpPr>
            <a:spLocks noGrp="1"/>
          </p:cNvSpPr>
          <p:nvPr>
            <p:ph type="title"/>
          </p:nvPr>
        </p:nvSpPr>
        <p:spPr>
          <a:xfrm>
            <a:off x="457201" y="1196752"/>
            <a:ext cx="8229599" cy="857250"/>
          </a:xfrm>
        </p:spPr>
        <p:txBody>
          <a:bodyPr/>
          <a:lstStyle/>
          <a:p>
            <a:r>
              <a:rPr lang="en-GB" dirty="0"/>
              <a:t>Students Learning Practices</a:t>
            </a:r>
          </a:p>
        </p:txBody>
      </p:sp>
      <p:sp>
        <p:nvSpPr>
          <p:cNvPr id="3" name="Content Placeholder 2">
            <a:extLst>
              <a:ext uri="{FF2B5EF4-FFF2-40B4-BE49-F238E27FC236}">
                <a16:creationId xmlns:a16="http://schemas.microsoft.com/office/drawing/2014/main" id="{FF74DF11-E11C-48F0-B740-D29B1C23FD24}"/>
              </a:ext>
            </a:extLst>
          </p:cNvPr>
          <p:cNvSpPr>
            <a:spLocks noGrp="1"/>
          </p:cNvSpPr>
          <p:nvPr>
            <p:ph idx="1"/>
          </p:nvPr>
        </p:nvSpPr>
        <p:spPr/>
        <p:txBody>
          <a:bodyPr/>
          <a:lstStyle/>
          <a:p>
            <a:pPr>
              <a:spcAft>
                <a:spcPts val="0"/>
              </a:spcAft>
            </a:pPr>
            <a:r>
              <a:rPr lang="en-GB" sz="2800" i="1" dirty="0">
                <a:latin typeface="Times New Roman" panose="02020603050405020304" pitchFamily="18" charset="0"/>
                <a:ea typeface="Times New Roman" panose="02020603050405020304" pitchFamily="18" charset="0"/>
              </a:rPr>
              <a:t>Sustainable</a:t>
            </a:r>
            <a:r>
              <a:rPr lang="en-GB" sz="2800" dirty="0">
                <a:latin typeface="Times New Roman" panose="02020603050405020304" pitchFamily="18" charset="0"/>
                <a:ea typeface="Times New Roman" panose="02020603050405020304" pitchFamily="18" charset="0"/>
              </a:rPr>
              <a:t> learning practices.</a:t>
            </a:r>
          </a:p>
          <a:p>
            <a:pPr>
              <a:spcAft>
                <a:spcPts val="0"/>
              </a:spcAft>
            </a:pPr>
            <a:r>
              <a:rPr lang="en-GB" sz="2800" i="1" dirty="0">
                <a:latin typeface="Times New Roman" panose="02020603050405020304" pitchFamily="18" charset="0"/>
                <a:ea typeface="Times New Roman" panose="02020603050405020304" pitchFamily="18" charset="0"/>
              </a:rPr>
              <a:t>Lifelong</a:t>
            </a:r>
            <a:r>
              <a:rPr lang="en-GB" sz="2800" dirty="0">
                <a:latin typeface="Times New Roman" panose="02020603050405020304" pitchFamily="18" charset="0"/>
                <a:ea typeface="Times New Roman" panose="02020603050405020304" pitchFamily="18" charset="0"/>
              </a:rPr>
              <a:t> learning practices.</a:t>
            </a:r>
          </a:p>
          <a:p>
            <a:pPr>
              <a:spcAft>
                <a:spcPts val="0"/>
              </a:spcAft>
            </a:pPr>
            <a:r>
              <a:rPr lang="en-GB" sz="2800" i="1" dirty="0">
                <a:latin typeface="Times New Roman" panose="02020603050405020304" pitchFamily="18" charset="0"/>
                <a:ea typeface="Times New Roman" panose="02020603050405020304" pitchFamily="18" charset="0"/>
              </a:rPr>
              <a:t>Practitioner</a:t>
            </a:r>
            <a:r>
              <a:rPr lang="en-GB" sz="2800" dirty="0">
                <a:latin typeface="Times New Roman" panose="02020603050405020304" pitchFamily="18" charset="0"/>
                <a:ea typeface="Times New Roman" panose="02020603050405020304" pitchFamily="18" charset="0"/>
              </a:rPr>
              <a:t> practices. </a:t>
            </a:r>
          </a:p>
          <a:p>
            <a:pPr>
              <a:spcAft>
                <a:spcPts val="0"/>
              </a:spcAft>
            </a:pPr>
            <a:r>
              <a:rPr lang="en-GB" sz="2800" dirty="0">
                <a:latin typeface="Times New Roman" panose="02020603050405020304" pitchFamily="18" charset="0"/>
                <a:ea typeface="Times New Roman" panose="02020603050405020304" pitchFamily="18" charset="0"/>
              </a:rPr>
              <a:t>Many tutors may be unaware that this learning occurs. Many students may not see this as learning because of the power of acquisition metaphor</a:t>
            </a:r>
            <a:r>
              <a:rPr lang="en-GB" dirty="0">
                <a:latin typeface="Times New Roman" panose="02020603050405020304" pitchFamily="18" charset="0"/>
                <a:ea typeface="Times New Roman" panose="02020603050405020304" pitchFamily="18" charset="0"/>
              </a:rPr>
              <a:t>. </a:t>
            </a:r>
            <a:endParaRPr lang="en-GB" sz="2000" dirty="0">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281505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90446-315B-4113-8CB2-8F2D2B0F84A9}"/>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Thus far……….</a:t>
            </a:r>
          </a:p>
        </p:txBody>
      </p:sp>
      <p:sp>
        <p:nvSpPr>
          <p:cNvPr id="3" name="Content Placeholder 2">
            <a:extLst>
              <a:ext uri="{FF2B5EF4-FFF2-40B4-BE49-F238E27FC236}">
                <a16:creationId xmlns:a16="http://schemas.microsoft.com/office/drawing/2014/main" id="{9BD97A18-0032-4A5E-99D3-AE4828670919}"/>
              </a:ext>
            </a:extLst>
          </p:cNvPr>
          <p:cNvSpPr>
            <a:spLocks noGrp="1"/>
          </p:cNvSpPr>
          <p:nvPr>
            <p:ph idx="1"/>
          </p:nvPr>
        </p:nvSpPr>
        <p:spPr/>
        <p:txBody>
          <a:bodyPr/>
          <a:lstStyle/>
          <a:p>
            <a:r>
              <a:rPr lang="en-GB" sz="2800" dirty="0">
                <a:latin typeface="Times New Roman" panose="02020603050405020304" pitchFamily="18" charset="0"/>
                <a:ea typeface="Times New Roman" panose="02020603050405020304" pitchFamily="18" charset="0"/>
              </a:rPr>
              <a:t>Tutor marks and/or feedback have prompted lots of human interactions, admittingly none involving the tutor. We might say, truly </a:t>
            </a:r>
            <a:r>
              <a:rPr lang="en-GB" sz="2800" i="1" dirty="0">
                <a:latin typeface="Times New Roman" panose="02020603050405020304" pitchFamily="18" charset="0"/>
                <a:ea typeface="Times New Roman" panose="02020603050405020304" pitchFamily="18" charset="0"/>
              </a:rPr>
              <a:t>student-centred</a:t>
            </a:r>
            <a:r>
              <a:rPr lang="en-GB" sz="2800" dirty="0">
                <a:latin typeface="Times New Roman" panose="02020603050405020304" pitchFamily="18" charset="0"/>
                <a:ea typeface="Times New Roman" panose="02020603050405020304" pitchFamily="18" charset="0"/>
              </a:rPr>
              <a:t> feedback discussions. Feedback is integral to the learning experience – part of ‘we think’ within our community. It is not jut the individual who learns. </a:t>
            </a:r>
            <a:endParaRPr lang="en-GB" sz="2800" dirty="0"/>
          </a:p>
        </p:txBody>
      </p:sp>
    </p:spTree>
    <p:extLst>
      <p:ext uri="{BB962C8B-B14F-4D97-AF65-F5344CB8AC3E}">
        <p14:creationId xmlns:p14="http://schemas.microsoft.com/office/powerpoint/2010/main" val="3264260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Placeholder 3" descr="Image5.jpg"/>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a:stretch>
            <a:fillRect/>
          </a:stretch>
        </p:blipFill>
        <p:spPr bwMode="auto">
          <a:xfrm>
            <a:off x="464838" y="1599994"/>
            <a:ext cx="2820682" cy="21158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9"/>
          </p:nvPr>
        </p:nvSpPr>
        <p:spPr>
          <a:xfrm>
            <a:off x="3419872" y="1196752"/>
            <a:ext cx="5544616" cy="5760640"/>
          </a:xfrm>
        </p:spPr>
        <p:txBody>
          <a:bodyPr/>
          <a:lstStyle/>
          <a:p>
            <a:pPr fontAlgn="auto">
              <a:spcAft>
                <a:spcPts val="0"/>
              </a:spcAft>
              <a:defRPr/>
            </a:pPr>
            <a:endParaRPr lang="en-GB" sz="1400" dirty="0">
              <a:solidFill>
                <a:schemeClr val="accent3"/>
              </a:solidFill>
            </a:endParaRPr>
          </a:p>
          <a:p>
            <a:r>
              <a:rPr lang="en-GB" sz="2400" dirty="0">
                <a:solidFill>
                  <a:schemeClr val="accent1">
                    <a:lumMod val="75000"/>
                  </a:schemeClr>
                </a:solidFill>
              </a:rPr>
              <a:t>Peer review of all Scottish HEIs on a four-year cycle</a:t>
            </a:r>
          </a:p>
          <a:p>
            <a:r>
              <a:rPr lang="en-GB" sz="2400" dirty="0">
                <a:solidFill>
                  <a:schemeClr val="accent1">
                    <a:lumMod val="75000"/>
                  </a:schemeClr>
                </a:solidFill>
              </a:rPr>
              <a:t>Student reviewers since 2003</a:t>
            </a:r>
          </a:p>
          <a:p>
            <a:r>
              <a:rPr lang="en-GB" sz="2400" dirty="0">
                <a:solidFill>
                  <a:schemeClr val="accent1">
                    <a:lumMod val="75000"/>
                  </a:schemeClr>
                </a:solidFill>
              </a:rPr>
              <a:t>International reviewers since 2008</a:t>
            </a:r>
            <a:br>
              <a:rPr lang="en-GB" sz="2400" dirty="0">
                <a:solidFill>
                  <a:schemeClr val="accent1">
                    <a:lumMod val="75000"/>
                  </a:schemeClr>
                </a:solidFill>
              </a:rPr>
            </a:br>
            <a:endParaRPr lang="en-GB" sz="1200" dirty="0">
              <a:solidFill>
                <a:schemeClr val="accent1">
                  <a:lumMod val="75000"/>
                </a:schemeClr>
              </a:solidFill>
            </a:endParaRPr>
          </a:p>
          <a:p>
            <a:pPr marL="342900" indent="-342900">
              <a:buFont typeface="Arial" panose="020B0604020202020204" pitchFamily="34" charset="0"/>
              <a:buChar char="•"/>
            </a:pPr>
            <a:r>
              <a:rPr lang="en-GB" sz="2400" dirty="0">
                <a:solidFill>
                  <a:schemeClr val="accent1">
                    <a:lumMod val="75000"/>
                  </a:schemeClr>
                </a:solidFill>
              </a:rPr>
              <a:t>First cycle: 2003-2007</a:t>
            </a:r>
          </a:p>
          <a:p>
            <a:pPr marL="342900" indent="-342900">
              <a:buFont typeface="Arial" panose="020B0604020202020204" pitchFamily="34" charset="0"/>
              <a:buChar char="•"/>
            </a:pPr>
            <a:r>
              <a:rPr lang="en-GB" sz="2400" dirty="0">
                <a:solidFill>
                  <a:schemeClr val="accent1">
                    <a:lumMod val="75000"/>
                  </a:schemeClr>
                </a:solidFill>
              </a:rPr>
              <a:t>Second cycle: 2008-2012</a:t>
            </a:r>
          </a:p>
          <a:p>
            <a:pPr marL="342900" indent="-342900">
              <a:buFont typeface="Arial" panose="020B0604020202020204" pitchFamily="34" charset="0"/>
              <a:buChar char="•"/>
            </a:pPr>
            <a:r>
              <a:rPr lang="en-GB" sz="2400" dirty="0">
                <a:solidFill>
                  <a:schemeClr val="accent1">
                    <a:lumMod val="75000"/>
                  </a:schemeClr>
                </a:solidFill>
              </a:rPr>
              <a:t>Third cycle: 2012-2017</a:t>
            </a:r>
          </a:p>
          <a:p>
            <a:pPr marL="342900" indent="-342900">
              <a:buFont typeface="Arial" panose="020B0604020202020204" pitchFamily="34" charset="0"/>
              <a:buChar char="•"/>
            </a:pPr>
            <a:r>
              <a:rPr lang="en-GB" sz="2400" dirty="0">
                <a:solidFill>
                  <a:schemeClr val="accent1">
                    <a:lumMod val="75000"/>
                  </a:schemeClr>
                </a:solidFill>
              </a:rPr>
              <a:t>ELIR 4: 2017-2022</a:t>
            </a:r>
          </a:p>
          <a:p>
            <a:pPr marL="342900" indent="-342900">
              <a:buFont typeface="Arial" panose="020B0604020202020204" pitchFamily="34" charset="0"/>
              <a:buChar char="•"/>
            </a:pPr>
            <a:endParaRPr lang="en-GB" sz="1200" dirty="0">
              <a:solidFill>
                <a:schemeClr val="accent1">
                  <a:lumMod val="75000"/>
                </a:schemeClr>
              </a:solidFill>
            </a:endParaRPr>
          </a:p>
          <a:p>
            <a:r>
              <a:rPr lang="en-GB" sz="2400" dirty="0">
                <a:solidFill>
                  <a:schemeClr val="accent1">
                    <a:lumMod val="75000"/>
                  </a:schemeClr>
                </a:solidFill>
              </a:rPr>
              <a:t>Judgement and outcomes – commendations and recommendations</a:t>
            </a:r>
          </a:p>
          <a:p>
            <a:endParaRPr lang="en-GB" sz="2400" dirty="0">
              <a:solidFill>
                <a:schemeClr val="accent1">
                  <a:lumMod val="75000"/>
                </a:schemeClr>
              </a:solidFill>
            </a:endParaRPr>
          </a:p>
          <a:p>
            <a:pPr marL="342900" indent="-342900">
              <a:buFont typeface="Arial" panose="020B0604020202020204" pitchFamily="34" charset="0"/>
              <a:buChar char="•"/>
            </a:pPr>
            <a:endParaRPr lang="en-GB" sz="2400" dirty="0">
              <a:solidFill>
                <a:schemeClr val="accent1">
                  <a:lumMod val="75000"/>
                </a:schemeClr>
              </a:solidFill>
            </a:endParaRPr>
          </a:p>
          <a:p>
            <a:pPr marL="342900" indent="-342900">
              <a:buFont typeface="Arial" panose="020B0604020202020204" pitchFamily="34" charset="0"/>
              <a:buChar char="•"/>
            </a:pPr>
            <a:endParaRPr lang="en-GB" sz="2400" dirty="0">
              <a:solidFill>
                <a:schemeClr val="accent1">
                  <a:lumMod val="75000"/>
                </a:schemeClr>
              </a:solidFill>
            </a:endParaRPr>
          </a:p>
        </p:txBody>
      </p:sp>
      <p:pic>
        <p:nvPicPr>
          <p:cNvPr id="25604" name="Picture Placeholder 3" descr="Image5.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056" y="3933056"/>
            <a:ext cx="2808352" cy="21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533" y="-1680"/>
            <a:ext cx="9144000" cy="1323439"/>
          </a:xfrm>
          <a:prstGeom prst="rect">
            <a:avLst/>
          </a:prstGeom>
        </p:spPr>
        <p:txBody>
          <a:bodyPr wrap="square">
            <a:spAutoFit/>
          </a:bodyPr>
          <a:lstStyle/>
          <a:p>
            <a:pPr algn="ctr">
              <a:spcBef>
                <a:spcPct val="20000"/>
              </a:spcBef>
            </a:pPr>
            <a:r>
              <a:rPr lang="en-GB" altLang="en-US" sz="4000" dirty="0">
                <a:latin typeface="+mn-lt"/>
                <a:cs typeface="+mn-cs"/>
              </a:rPr>
              <a:t>The Enhancement-led Institutional Review (ELIR)  process</a:t>
            </a:r>
          </a:p>
        </p:txBody>
      </p:sp>
      <p:sp>
        <p:nvSpPr>
          <p:cNvPr id="5" name="Rectangle 4"/>
          <p:cNvSpPr/>
          <p:nvPr/>
        </p:nvSpPr>
        <p:spPr>
          <a:xfrm>
            <a:off x="6811634" y="6165304"/>
            <a:ext cx="2262159" cy="369332"/>
          </a:xfrm>
          <a:prstGeom prst="rect">
            <a:avLst/>
          </a:prstGeom>
        </p:spPr>
        <p:txBody>
          <a:bodyPr wrap="none">
            <a:spAutoFit/>
          </a:bodyPr>
          <a:lstStyle/>
          <a:p>
            <a:pPr marL="0" indent="0" algn="ctr">
              <a:buFont typeface="Arial" panose="020B0604020202020204" pitchFamily="34" charset="0"/>
              <a:buNone/>
            </a:pPr>
            <a:r>
              <a:rPr lang="en-GB" altLang="en-US" dirty="0"/>
              <a:t>#</a:t>
            </a:r>
            <a:r>
              <a:rPr lang="en-GB" altLang="en-US" dirty="0" err="1"/>
              <a:t>FocusOnFeedback</a:t>
            </a:r>
            <a:endParaRPr lang="en-GB" altLang="en-US" dirty="0"/>
          </a:p>
        </p:txBody>
      </p:sp>
    </p:spTree>
    <p:extLst>
      <p:ext uri="{BB962C8B-B14F-4D97-AF65-F5344CB8AC3E}">
        <p14:creationId xmlns:p14="http://schemas.microsoft.com/office/powerpoint/2010/main" val="292886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8DFE6-0D0B-4835-96B0-16F09A8FD45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B65E396-E3BF-44D8-ACAB-C53117B2FE9C}"/>
              </a:ext>
            </a:extLst>
          </p:cNvPr>
          <p:cNvSpPr>
            <a:spLocks noGrp="1"/>
          </p:cNvSpPr>
          <p:nvPr>
            <p:ph idx="1"/>
          </p:nvPr>
        </p:nvSpPr>
        <p:spPr/>
        <p:txBody>
          <a:bodyPr/>
          <a:lstStyle/>
          <a:p>
            <a:pPr lvl="0"/>
            <a:r>
              <a:rPr lang="en-GB" dirty="0">
                <a:solidFill>
                  <a:prstClr val="black">
                    <a:lumMod val="65000"/>
                    <a:lumOff val="35000"/>
                  </a:prstClr>
                </a:solidFill>
                <a:latin typeface="Times New Roman" panose="02020603050405020304" pitchFamily="18" charset="0"/>
                <a:ea typeface="Times New Roman" panose="02020603050405020304" pitchFamily="18" charset="0"/>
              </a:rPr>
              <a:t>Does HE need to recognise that feedback is integral to student learning occurring in higher education outside of the formal curriculum?</a:t>
            </a:r>
          </a:p>
        </p:txBody>
      </p:sp>
    </p:spTree>
    <p:extLst>
      <p:ext uri="{BB962C8B-B14F-4D97-AF65-F5344CB8AC3E}">
        <p14:creationId xmlns:p14="http://schemas.microsoft.com/office/powerpoint/2010/main" val="225248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9B12C-4269-4DB7-90BD-EFE27E6C3BB8}"/>
              </a:ext>
            </a:extLst>
          </p:cNvPr>
          <p:cNvSpPr>
            <a:spLocks noGrp="1"/>
          </p:cNvSpPr>
          <p:nvPr>
            <p:ph type="title"/>
          </p:nvPr>
        </p:nvSpPr>
        <p:spPr/>
        <p:txBody>
          <a:bodyPr/>
          <a:lstStyle/>
          <a:p>
            <a:r>
              <a:rPr lang="en-GB" dirty="0"/>
              <a:t>How Students Change</a:t>
            </a:r>
          </a:p>
        </p:txBody>
      </p:sp>
      <p:sp>
        <p:nvSpPr>
          <p:cNvPr id="3" name="Content Placeholder 2">
            <a:extLst>
              <a:ext uri="{FF2B5EF4-FFF2-40B4-BE49-F238E27FC236}">
                <a16:creationId xmlns:a16="http://schemas.microsoft.com/office/drawing/2014/main" id="{77F1CCED-7A55-435E-B365-556542AA5057}"/>
              </a:ext>
            </a:extLst>
          </p:cNvPr>
          <p:cNvSpPr>
            <a:spLocks noGrp="1"/>
          </p:cNvSpPr>
          <p:nvPr>
            <p:ph idx="1"/>
          </p:nvPr>
        </p:nvSpPr>
        <p:spPr/>
        <p:txBody>
          <a:bodyPr/>
          <a:lstStyle/>
          <a:p>
            <a:r>
              <a:rPr lang="en-GB" dirty="0">
                <a:latin typeface="Times New Roman" panose="02020603050405020304" pitchFamily="18" charset="0"/>
                <a:cs typeface="Times New Roman" panose="02020603050405020304" pitchFamily="18" charset="0"/>
              </a:rPr>
              <a:t>Ask a student at the end of year 2 how they have changed compared to start of year.</a:t>
            </a:r>
          </a:p>
          <a:p>
            <a:r>
              <a:rPr lang="en-GB" dirty="0">
                <a:latin typeface="Times New Roman" panose="02020603050405020304" pitchFamily="18" charset="0"/>
                <a:cs typeface="Times New Roman" panose="02020603050405020304" pitchFamily="18" charset="0"/>
              </a:rPr>
              <a:t>A sense of being, of becoming, knowing the practitioner </a:t>
            </a:r>
            <a:r>
              <a:rPr lang="en-GB" i="1" dirty="0">
                <a:latin typeface="Times New Roman" panose="02020603050405020304" pitchFamily="18" charset="0"/>
                <a:cs typeface="Times New Roman" panose="02020603050405020304" pitchFamily="18" charset="0"/>
              </a:rPr>
              <a:t>within. </a:t>
            </a:r>
            <a:r>
              <a:rPr lang="en-GB" dirty="0">
                <a:latin typeface="Times New Roman" panose="02020603050405020304" pitchFamily="18" charset="0"/>
                <a:cs typeface="Times New Roman" panose="02020603050405020304" pitchFamily="18" charset="0"/>
              </a:rPr>
              <a:t>Student identity change and development are important in learning. </a:t>
            </a:r>
          </a:p>
        </p:txBody>
      </p:sp>
    </p:spTree>
    <p:extLst>
      <p:ext uri="{BB962C8B-B14F-4D97-AF65-F5344CB8AC3E}">
        <p14:creationId xmlns:p14="http://schemas.microsoft.com/office/powerpoint/2010/main" val="388195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4ED15-749F-4B1E-B773-5B97A73036E5}"/>
              </a:ext>
            </a:extLst>
          </p:cNvPr>
          <p:cNvSpPr>
            <a:spLocks noGrp="1"/>
          </p:cNvSpPr>
          <p:nvPr>
            <p:ph type="title"/>
          </p:nvPr>
        </p:nvSpPr>
        <p:spPr/>
        <p:txBody>
          <a:bodyPr/>
          <a:lstStyle/>
          <a:p>
            <a:r>
              <a:rPr lang="en-GB" dirty="0">
                <a:solidFill>
                  <a:prstClr val="black">
                    <a:lumMod val="65000"/>
                    <a:lumOff val="35000"/>
                  </a:prstClr>
                </a:solidFill>
              </a:rPr>
              <a:t>Learning Outside the Curriculum</a:t>
            </a:r>
            <a:endParaRPr lang="en-GB" dirty="0"/>
          </a:p>
        </p:txBody>
      </p:sp>
      <p:sp>
        <p:nvSpPr>
          <p:cNvPr id="3" name="Content Placeholder 2">
            <a:extLst>
              <a:ext uri="{FF2B5EF4-FFF2-40B4-BE49-F238E27FC236}">
                <a16:creationId xmlns:a16="http://schemas.microsoft.com/office/drawing/2014/main" id="{D9175877-C93B-48A4-A0AC-89F6FB62CA09}"/>
              </a:ext>
            </a:extLst>
          </p:cNvPr>
          <p:cNvSpPr>
            <a:spLocks noGrp="1"/>
          </p:cNvSpPr>
          <p:nvPr>
            <p:ph idx="1"/>
          </p:nvPr>
        </p:nvSpPr>
        <p:spPr/>
        <p:txBody>
          <a:bodyPr/>
          <a:lstStyle/>
          <a:p>
            <a:pPr lvl="0"/>
            <a:r>
              <a:rPr lang="en-GB" sz="2800" i="1" dirty="0">
                <a:solidFill>
                  <a:prstClr val="black">
                    <a:lumMod val="65000"/>
                    <a:lumOff val="35000"/>
                  </a:prstClr>
                </a:solidFill>
                <a:latin typeface="Times New Roman" panose="02020603050405020304" pitchFamily="18" charset="0"/>
                <a:ea typeface="Times New Roman" panose="02020603050405020304" pitchFamily="18" charset="0"/>
                <a:cs typeface="Times New Roman" panose="02020603050405020304" pitchFamily="18" charset="0"/>
              </a:rPr>
              <a:t>‘Invisible learning</a:t>
            </a:r>
            <a:r>
              <a:rPr lang="en-GB" sz="2800" dirty="0">
                <a:solidFill>
                  <a:prstClr val="black">
                    <a:lumMod val="65000"/>
                    <a:lumOff val="35000"/>
                  </a:prstClr>
                </a:solidFill>
                <a:latin typeface="Times New Roman" panose="02020603050405020304" pitchFamily="18" charset="0"/>
                <a:ea typeface="Times New Roman" panose="02020603050405020304" pitchFamily="18" charset="0"/>
                <a:cs typeface="Times New Roman" panose="02020603050405020304" pitchFamily="18" charset="0"/>
              </a:rPr>
              <a:t>’ in higher education. </a:t>
            </a:r>
          </a:p>
          <a:p>
            <a:pPr lvl="0"/>
            <a:r>
              <a:rPr lang="en-GB" sz="2800" dirty="0">
                <a:solidFill>
                  <a:prstClr val="black">
                    <a:lumMod val="65000"/>
                    <a:lumOff val="35000"/>
                  </a:prstClr>
                </a:solidFill>
                <a:latin typeface="Times New Roman" panose="02020603050405020304" pitchFamily="18" charset="0"/>
                <a:ea typeface="Times New Roman" panose="02020603050405020304" pitchFamily="18" charset="0"/>
                <a:cs typeface="Times New Roman" panose="02020603050405020304" pitchFamily="18" charset="0"/>
              </a:rPr>
              <a:t>Students are addressing existing HE agenda</a:t>
            </a:r>
            <a:r>
              <a:rPr lang="en-GB" dirty="0">
                <a:solidFill>
                  <a:prstClr val="black">
                    <a:lumMod val="65000"/>
                    <a:lumOff val="35000"/>
                  </a:prstClr>
                </a:solidFill>
                <a:latin typeface="Times New Roman" panose="02020603050405020304" pitchFamily="18" charset="0"/>
                <a:ea typeface="Times New Roman" panose="02020603050405020304" pitchFamily="18" charset="0"/>
                <a:cs typeface="Times New Roman" panose="02020603050405020304" pitchFamily="18" charset="0"/>
              </a:rPr>
              <a:t>.</a:t>
            </a:r>
          </a:p>
          <a:p>
            <a:pPr lvl="0"/>
            <a:r>
              <a:rPr lang="en-GB" sz="2800" dirty="0">
                <a:solidFill>
                  <a:prstClr val="black">
                    <a:lumMod val="65000"/>
                    <a:lumOff val="35000"/>
                  </a:prstClr>
                </a:solidFill>
                <a:latin typeface="Times New Roman" panose="02020603050405020304" pitchFamily="18" charset="0"/>
                <a:ea typeface="Times New Roman" panose="02020603050405020304" pitchFamily="18" charset="0"/>
              </a:rPr>
              <a:t>Tutors are learners in higher education. When tutors and students meet it is the meeting of two communities – learning occurs at the boundary.</a:t>
            </a:r>
            <a:endParaRPr lang="en-GB" sz="2800" dirty="0">
              <a:solidFill>
                <a:prstClr val="black">
                  <a:lumMod val="65000"/>
                  <a:lumOff val="35000"/>
                </a:prstClr>
              </a:solidFill>
            </a:endParaRPr>
          </a:p>
          <a:p>
            <a:pPr marL="0" indent="0">
              <a:buNone/>
            </a:pPr>
            <a:endParaRPr lang="en-GB" dirty="0">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391616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17D29-5333-40CE-B159-69123FD92B72}"/>
              </a:ext>
            </a:extLst>
          </p:cNvPr>
          <p:cNvSpPr>
            <a:spLocks noGrp="1"/>
          </p:cNvSpPr>
          <p:nvPr>
            <p:ph type="title"/>
          </p:nvPr>
        </p:nvSpPr>
        <p:spPr/>
        <p:txBody>
          <a:bodyPr/>
          <a:lstStyle/>
          <a:p>
            <a:r>
              <a:rPr lang="en-GB" dirty="0"/>
              <a:t>Tutors and Students Working Together</a:t>
            </a:r>
          </a:p>
        </p:txBody>
      </p:sp>
      <p:sp>
        <p:nvSpPr>
          <p:cNvPr id="3" name="Content Placeholder 2">
            <a:extLst>
              <a:ext uri="{FF2B5EF4-FFF2-40B4-BE49-F238E27FC236}">
                <a16:creationId xmlns:a16="http://schemas.microsoft.com/office/drawing/2014/main" id="{ED109033-4A37-411C-ABFB-8CE543F7195B}"/>
              </a:ext>
            </a:extLst>
          </p:cNvPr>
          <p:cNvSpPr>
            <a:spLocks noGrp="1"/>
          </p:cNvSpPr>
          <p:nvPr>
            <p:ph idx="1"/>
          </p:nvPr>
        </p:nvSpPr>
        <p:spPr/>
        <p:txBody>
          <a:bodyPr/>
          <a:lstStyle/>
          <a:p>
            <a:r>
              <a:rPr lang="en-GB" dirty="0" err="1">
                <a:latin typeface="Times New Roman" panose="02020603050405020304" pitchFamily="18" charset="0"/>
                <a:ea typeface="Times New Roman" panose="02020603050405020304" pitchFamily="18" charset="0"/>
                <a:cs typeface="Times New Roman" panose="02020603050405020304" pitchFamily="18" charset="0"/>
              </a:rPr>
              <a:t>Swaffield</a:t>
            </a:r>
            <a:r>
              <a:rPr lang="en-GB" dirty="0">
                <a:latin typeface="Times New Roman" panose="02020603050405020304" pitchFamily="18" charset="0"/>
                <a:ea typeface="Times New Roman" panose="02020603050405020304" pitchFamily="18" charset="0"/>
                <a:cs typeface="Times New Roman" panose="02020603050405020304" pitchFamily="18" charset="0"/>
              </a:rPr>
              <a:t> (2011) tells us that the word assessment comes from the Latin verb </a:t>
            </a:r>
            <a:r>
              <a:rPr lang="en-GB" i="1" dirty="0" err="1">
                <a:latin typeface="Times New Roman" panose="02020603050405020304" pitchFamily="18" charset="0"/>
                <a:ea typeface="Times New Roman" panose="02020603050405020304" pitchFamily="18" charset="0"/>
                <a:cs typeface="Times New Roman" panose="02020603050405020304" pitchFamily="18" charset="0"/>
              </a:rPr>
              <a:t>assidere</a:t>
            </a:r>
            <a:r>
              <a:rPr lang="en-GB" dirty="0">
                <a:latin typeface="Times New Roman" panose="02020603050405020304" pitchFamily="18" charset="0"/>
                <a:ea typeface="Times New Roman" panose="02020603050405020304" pitchFamily="18" charset="0"/>
                <a:cs typeface="Times New Roman" panose="02020603050405020304" pitchFamily="18" charset="0"/>
              </a:rPr>
              <a:t> – which means ‘to sit beside’.</a:t>
            </a:r>
          </a:p>
          <a:p>
            <a:r>
              <a:rPr lang="en-GB" dirty="0">
                <a:latin typeface="Times New Roman" panose="02020603050405020304" pitchFamily="18" charset="0"/>
                <a:cs typeface="Times New Roman" panose="02020603050405020304" pitchFamily="18" charset="0"/>
              </a:rPr>
              <a:t>Earl (2003) refers to this as ‘assessment as learning’. </a:t>
            </a:r>
          </a:p>
          <a:p>
            <a:endParaRPr lang="en-GB" dirty="0"/>
          </a:p>
        </p:txBody>
      </p:sp>
    </p:spTree>
    <p:extLst>
      <p:ext uri="{BB962C8B-B14F-4D97-AF65-F5344CB8AC3E}">
        <p14:creationId xmlns:p14="http://schemas.microsoft.com/office/powerpoint/2010/main" val="367396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75B93-0B6C-4013-AA38-52886E9309D3}"/>
              </a:ext>
            </a:extLst>
          </p:cNvPr>
          <p:cNvSpPr>
            <a:spLocks noGrp="1"/>
          </p:cNvSpPr>
          <p:nvPr>
            <p:ph type="title"/>
          </p:nvPr>
        </p:nvSpPr>
        <p:spPr/>
        <p:txBody>
          <a:bodyPr/>
          <a:lstStyle/>
          <a:p>
            <a:r>
              <a:rPr lang="en-GB" dirty="0"/>
              <a:t>Learning at the Boundaries</a:t>
            </a:r>
          </a:p>
        </p:txBody>
      </p:sp>
      <p:sp>
        <p:nvSpPr>
          <p:cNvPr id="3" name="Content Placeholder 2">
            <a:extLst>
              <a:ext uri="{FF2B5EF4-FFF2-40B4-BE49-F238E27FC236}">
                <a16:creationId xmlns:a16="http://schemas.microsoft.com/office/drawing/2014/main" id="{003FF168-3CF7-4C7E-89DB-1AED1E0B1E33}"/>
              </a:ext>
            </a:extLst>
          </p:cNvPr>
          <p:cNvSpPr>
            <a:spLocks noGrp="1"/>
          </p:cNvSpPr>
          <p:nvPr>
            <p:ph idx="1"/>
          </p:nvPr>
        </p:nvSpPr>
        <p:spPr>
          <a:xfrm>
            <a:off x="475482" y="2276873"/>
            <a:ext cx="8229600" cy="2808313"/>
          </a:xfrm>
        </p:spPr>
        <p:txBody>
          <a:bodyPr/>
          <a:lstStyle/>
          <a:p>
            <a:r>
              <a:rPr lang="en-GB" dirty="0">
                <a:latin typeface="Times New Roman" panose="02020603050405020304" pitchFamily="18" charset="0"/>
                <a:cs typeface="Times New Roman" panose="02020603050405020304" pitchFamily="18" charset="0"/>
              </a:rPr>
              <a:t>Helps students locate themselves and engage with tutor perspective – develop a shared context. Has implications for assignments.</a:t>
            </a:r>
          </a:p>
          <a:p>
            <a:r>
              <a:rPr lang="en-GB" dirty="0">
                <a:latin typeface="Times New Roman" panose="02020603050405020304" pitchFamily="18" charset="0"/>
                <a:cs typeface="Times New Roman" panose="02020603050405020304" pitchFamily="18" charset="0"/>
              </a:rPr>
              <a:t>For students to be brought into the specialist tutor community.</a:t>
            </a:r>
          </a:p>
          <a:p>
            <a:pPr marL="0" indent="0">
              <a:buNone/>
            </a:pPr>
            <a:r>
              <a:rPr lang="en-GB"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8877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BF1EB-5253-4D6D-866B-A97ED0D2D034}"/>
              </a:ext>
            </a:extLst>
          </p:cNvPr>
          <p:cNvSpPr>
            <a:spLocks noGrp="1"/>
          </p:cNvSpPr>
          <p:nvPr>
            <p:ph type="title"/>
          </p:nvPr>
        </p:nvSpPr>
        <p:spPr/>
        <p:txBody>
          <a:bodyPr/>
          <a:lstStyle/>
          <a:p>
            <a:r>
              <a:rPr lang="en-GB" dirty="0"/>
              <a:t>Wenger, Wenger and de </a:t>
            </a:r>
            <a:r>
              <a:rPr lang="en-GB" dirty="0" err="1"/>
              <a:t>Laat</a:t>
            </a:r>
            <a:r>
              <a:rPr lang="en-GB" dirty="0"/>
              <a:t> (2011)</a:t>
            </a:r>
          </a:p>
        </p:txBody>
      </p:sp>
      <p:sp>
        <p:nvSpPr>
          <p:cNvPr id="3" name="Content Placeholder 2">
            <a:extLst>
              <a:ext uri="{FF2B5EF4-FFF2-40B4-BE49-F238E27FC236}">
                <a16:creationId xmlns:a16="http://schemas.microsoft.com/office/drawing/2014/main" id="{F0B2DF23-46C4-49A0-88ED-157A1B4AAB90}"/>
              </a:ext>
            </a:extLst>
          </p:cNvPr>
          <p:cNvSpPr>
            <a:spLocks noGrp="1"/>
          </p:cNvSpPr>
          <p:nvPr>
            <p:ph idx="1"/>
          </p:nvPr>
        </p:nvSpPr>
        <p:spPr/>
        <p:txBody>
          <a:bodyPr/>
          <a:lstStyle/>
          <a:p>
            <a:r>
              <a:rPr lang="en-GB" sz="2800" dirty="0">
                <a:latin typeface="Times New Roman" panose="02020603050405020304" pitchFamily="18" charset="0"/>
                <a:cs typeface="Times New Roman" panose="02020603050405020304" pitchFamily="18" charset="0"/>
              </a:rPr>
              <a:t>Immediate value in becoming a practitioner.</a:t>
            </a:r>
          </a:p>
          <a:p>
            <a:r>
              <a:rPr lang="en-GB" sz="2800" dirty="0">
                <a:latin typeface="Times New Roman" panose="02020603050405020304" pitchFamily="18" charset="0"/>
                <a:cs typeface="Times New Roman" panose="02020603050405020304" pitchFamily="18" charset="0"/>
              </a:rPr>
              <a:t>Potential value new ideas acquired/ways of being.</a:t>
            </a:r>
          </a:p>
          <a:p>
            <a:r>
              <a:rPr lang="en-GB" sz="2800" dirty="0">
                <a:latin typeface="Times New Roman" panose="02020603050405020304" pitchFamily="18" charset="0"/>
                <a:cs typeface="Times New Roman" panose="02020603050405020304" pitchFamily="18" charset="0"/>
              </a:rPr>
              <a:t>Applied value enrich community discussions.</a:t>
            </a:r>
          </a:p>
          <a:p>
            <a:r>
              <a:rPr lang="en-GB" sz="2800" dirty="0">
                <a:latin typeface="Times New Roman" panose="02020603050405020304" pitchFamily="18" charset="0"/>
                <a:cs typeface="Times New Roman" panose="02020603050405020304" pitchFamily="18" charset="0"/>
              </a:rPr>
              <a:t>Multiple insights.</a:t>
            </a:r>
          </a:p>
          <a:p>
            <a:r>
              <a:rPr lang="en-GB" sz="2800" dirty="0">
                <a:latin typeface="Times New Roman" panose="02020603050405020304" pitchFamily="18" charset="0"/>
                <a:ea typeface="Times New Roman" panose="02020603050405020304" pitchFamily="18" charset="0"/>
                <a:cs typeface="Times New Roman" panose="02020603050405020304" pitchFamily="18" charset="0"/>
              </a:rPr>
              <a:t>Realised value interact with wider community.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567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B71B4-4EE2-4C97-8461-3753C7D129FC}"/>
              </a:ext>
            </a:extLst>
          </p:cNvPr>
          <p:cNvSpPr>
            <a:spLocks noGrp="1"/>
          </p:cNvSpPr>
          <p:nvPr>
            <p:ph type="title"/>
          </p:nvPr>
        </p:nvSpPr>
        <p:spPr/>
        <p:txBody>
          <a:bodyPr/>
          <a:lstStyle/>
          <a:p>
            <a:r>
              <a:rPr lang="en-GB" dirty="0">
                <a:solidFill>
                  <a:prstClr val="black">
                    <a:lumMod val="65000"/>
                    <a:lumOff val="35000"/>
                  </a:prstClr>
                </a:solidFill>
              </a:rPr>
              <a:t>Learning as a Series of Encounters</a:t>
            </a:r>
            <a:endParaRPr lang="en-GB" dirty="0"/>
          </a:p>
        </p:txBody>
      </p:sp>
      <p:sp>
        <p:nvSpPr>
          <p:cNvPr id="3" name="Content Placeholder 2">
            <a:extLst>
              <a:ext uri="{FF2B5EF4-FFF2-40B4-BE49-F238E27FC236}">
                <a16:creationId xmlns:a16="http://schemas.microsoft.com/office/drawing/2014/main" id="{3AEAC4C7-A08B-4011-A7EB-6F9A2EC5ED6A}"/>
              </a:ext>
            </a:extLst>
          </p:cNvPr>
          <p:cNvSpPr>
            <a:spLocks noGrp="1"/>
          </p:cNvSpPr>
          <p:nvPr>
            <p:ph idx="1"/>
          </p:nvPr>
        </p:nvSpPr>
        <p:spPr/>
        <p:txBody>
          <a:bodyPr/>
          <a:lstStyle/>
          <a:p>
            <a:pPr>
              <a:spcAft>
                <a:spcPts val="0"/>
              </a:spcAft>
            </a:pPr>
            <a:r>
              <a:rPr lang="en-GB" sz="1800" dirty="0">
                <a:latin typeface="Times New Roman" panose="02020603050405020304" pitchFamily="18" charset="0"/>
                <a:ea typeface="Times New Roman" panose="02020603050405020304" pitchFamily="18" charset="0"/>
              </a:rPr>
              <a:t>‘It’s how students will interpret what you [tutor] think is a cast iron objective statement…</a:t>
            </a:r>
            <a:r>
              <a:rPr lang="en-GB" sz="1800" i="1" dirty="0">
                <a:highlight>
                  <a:srgbClr val="FFFF00"/>
                </a:highlight>
                <a:latin typeface="Times New Roman" panose="02020603050405020304" pitchFamily="18" charset="0"/>
                <a:ea typeface="Times New Roman" panose="02020603050405020304" pitchFamily="18" charset="0"/>
              </a:rPr>
              <a:t>we’ve learned</a:t>
            </a:r>
            <a:r>
              <a:rPr lang="en-GB" sz="1800" dirty="0">
                <a:highlight>
                  <a:srgbClr val="FFFF00"/>
                </a:highlight>
                <a:latin typeface="Times New Roman" panose="02020603050405020304" pitchFamily="18" charset="0"/>
                <a:ea typeface="Times New Roman" panose="02020603050405020304" pitchFamily="18" charset="0"/>
              </a:rPr>
              <a:t> </a:t>
            </a:r>
            <a:r>
              <a:rPr lang="en-GB" sz="1800" dirty="0">
                <a:latin typeface="Times New Roman" panose="02020603050405020304" pitchFamily="18" charset="0"/>
                <a:ea typeface="Times New Roman" panose="02020603050405020304" pitchFamily="18" charset="0"/>
              </a:rPr>
              <a:t>that students can see them [assessment criteria] quite differently to us…it’s very often some feedback that we get from students… It’s ah!... You know, they said they didn’t understand that, well why didn’t they understand that? </a:t>
            </a:r>
            <a:r>
              <a:rPr lang="en-GB" sz="1800" i="1" dirty="0">
                <a:highlight>
                  <a:srgbClr val="FFFF00"/>
                </a:highlight>
                <a:latin typeface="Times New Roman" panose="02020603050405020304" pitchFamily="18" charset="0"/>
                <a:ea typeface="Times New Roman" panose="02020603050405020304" pitchFamily="18" charset="0"/>
              </a:rPr>
              <a:t>What have we</a:t>
            </a:r>
            <a:r>
              <a:rPr lang="en-GB" sz="1800" dirty="0">
                <a:highlight>
                  <a:srgbClr val="FFFF00"/>
                </a:highlight>
                <a:latin typeface="Times New Roman" panose="02020603050405020304" pitchFamily="18" charset="0"/>
                <a:ea typeface="Times New Roman" panose="02020603050405020304" pitchFamily="18" charset="0"/>
              </a:rPr>
              <a:t> </a:t>
            </a:r>
            <a:r>
              <a:rPr lang="en-GB" sz="1800" dirty="0">
                <a:latin typeface="Times New Roman" panose="02020603050405020304" pitchFamily="18" charset="0"/>
                <a:ea typeface="Times New Roman" panose="02020603050405020304" pitchFamily="18" charset="0"/>
              </a:rPr>
              <a:t>[module tutors] </a:t>
            </a:r>
            <a:r>
              <a:rPr lang="en-GB" sz="1800" i="1" dirty="0">
                <a:highlight>
                  <a:srgbClr val="FFFF00"/>
                </a:highlight>
                <a:latin typeface="Times New Roman" panose="02020603050405020304" pitchFamily="18" charset="0"/>
                <a:ea typeface="Times New Roman" panose="02020603050405020304" pitchFamily="18" charset="0"/>
              </a:rPr>
              <a:t>got to do to</a:t>
            </a:r>
            <a:r>
              <a:rPr lang="en-GB" sz="1800" dirty="0">
                <a:highlight>
                  <a:srgbClr val="FFFF00"/>
                </a:highlight>
                <a:latin typeface="Times New Roman" panose="02020603050405020304" pitchFamily="18" charset="0"/>
                <a:ea typeface="Times New Roman" panose="02020603050405020304" pitchFamily="18" charset="0"/>
              </a:rPr>
              <a:t> </a:t>
            </a:r>
            <a:r>
              <a:rPr lang="en-GB" sz="1800" dirty="0">
                <a:latin typeface="Times New Roman" panose="02020603050405020304" pitchFamily="18" charset="0"/>
                <a:ea typeface="Times New Roman" panose="02020603050405020304" pitchFamily="18" charset="0"/>
              </a:rPr>
              <a:t>put that right? What I find useful about peer assessment is twofold. </a:t>
            </a:r>
            <a:r>
              <a:rPr lang="en-GB" sz="1800" i="1" dirty="0">
                <a:highlight>
                  <a:srgbClr val="FFFF00"/>
                </a:highlight>
                <a:latin typeface="Times New Roman" panose="02020603050405020304" pitchFamily="18" charset="0"/>
                <a:ea typeface="Times New Roman" panose="02020603050405020304" pitchFamily="18" charset="0"/>
              </a:rPr>
              <a:t>I start to think a bit more</a:t>
            </a:r>
            <a:r>
              <a:rPr lang="en-GB" sz="1800" dirty="0">
                <a:highlight>
                  <a:srgbClr val="FFFF00"/>
                </a:highlight>
                <a:latin typeface="Times New Roman" panose="02020603050405020304" pitchFamily="18" charset="0"/>
                <a:ea typeface="Times New Roman" panose="02020603050405020304" pitchFamily="18" charset="0"/>
              </a:rPr>
              <a:t> </a:t>
            </a:r>
            <a:r>
              <a:rPr lang="en-GB" sz="1800" dirty="0">
                <a:latin typeface="Times New Roman" panose="02020603050405020304" pitchFamily="18" charset="0"/>
                <a:ea typeface="Times New Roman" panose="02020603050405020304" pitchFamily="18" charset="0"/>
              </a:rPr>
              <a:t>how I set the assessment criteria and I can </a:t>
            </a:r>
            <a:r>
              <a:rPr lang="en-GB" sz="1800" i="1" dirty="0">
                <a:highlight>
                  <a:srgbClr val="FFFF00"/>
                </a:highlight>
                <a:latin typeface="Times New Roman" panose="02020603050405020304" pitchFamily="18" charset="0"/>
                <a:ea typeface="Times New Roman" panose="02020603050405020304" pitchFamily="18" charset="0"/>
              </a:rPr>
              <a:t>imagine</a:t>
            </a:r>
            <a:r>
              <a:rPr lang="en-GB" sz="1800" dirty="0">
                <a:highlight>
                  <a:srgbClr val="FFFF00"/>
                </a:highlight>
                <a:latin typeface="Times New Roman" panose="02020603050405020304" pitchFamily="18" charset="0"/>
                <a:ea typeface="Times New Roman" panose="02020603050405020304" pitchFamily="18" charset="0"/>
              </a:rPr>
              <a:t> </a:t>
            </a:r>
            <a:r>
              <a:rPr lang="en-GB" sz="1800" dirty="0">
                <a:latin typeface="Times New Roman" panose="02020603050405020304" pitchFamily="18" charset="0"/>
                <a:ea typeface="Times New Roman" panose="02020603050405020304" pitchFamily="18" charset="0"/>
              </a:rPr>
              <a:t>that the criteria I set will probably change. You kind of think of [assessment criteria] in theory and apply them in practice and you can get a nasty shock sometimes’.</a:t>
            </a:r>
          </a:p>
          <a:p>
            <a:endParaRPr lang="en-GB" dirty="0"/>
          </a:p>
        </p:txBody>
      </p:sp>
    </p:spTree>
    <p:extLst>
      <p:ext uri="{BB962C8B-B14F-4D97-AF65-F5344CB8AC3E}">
        <p14:creationId xmlns:p14="http://schemas.microsoft.com/office/powerpoint/2010/main" val="2992206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636E-79CE-4CDF-B008-485C633CAC6C}"/>
              </a:ext>
            </a:extLst>
          </p:cNvPr>
          <p:cNvSpPr>
            <a:spLocks noGrp="1"/>
          </p:cNvSpPr>
          <p:nvPr>
            <p:ph type="title"/>
          </p:nvPr>
        </p:nvSpPr>
        <p:spPr/>
        <p:txBody>
          <a:bodyPr/>
          <a:lstStyle/>
          <a:p>
            <a:r>
              <a:rPr lang="en-GB" dirty="0"/>
              <a:t>Criteria as Boundary Objects</a:t>
            </a:r>
          </a:p>
        </p:txBody>
      </p:sp>
      <p:sp>
        <p:nvSpPr>
          <p:cNvPr id="3" name="Content Placeholder 2">
            <a:extLst>
              <a:ext uri="{FF2B5EF4-FFF2-40B4-BE49-F238E27FC236}">
                <a16:creationId xmlns:a16="http://schemas.microsoft.com/office/drawing/2014/main" id="{11FC9E3F-B661-4E99-BBC3-D5418B019A1A}"/>
              </a:ext>
            </a:extLst>
          </p:cNvPr>
          <p:cNvSpPr>
            <a:spLocks noGrp="1"/>
          </p:cNvSpPr>
          <p:nvPr>
            <p:ph idx="1"/>
          </p:nvPr>
        </p:nvSpPr>
        <p:spPr/>
        <p:txBody>
          <a:bodyPr/>
          <a:lstStyle/>
          <a:p>
            <a:r>
              <a:rPr lang="en-GB" sz="2800" dirty="0">
                <a:latin typeface="Times New Roman" panose="02020603050405020304" pitchFamily="18" charset="0"/>
                <a:cs typeface="Times New Roman" panose="02020603050405020304" pitchFamily="18" charset="0"/>
              </a:rPr>
              <a:t>Sadler (2013) – ‘Know-to’ – potential value of feedback.</a:t>
            </a:r>
          </a:p>
          <a:p>
            <a:r>
              <a:rPr lang="en-GB" sz="2800" dirty="0">
                <a:latin typeface="Times New Roman" panose="02020603050405020304" pitchFamily="18" charset="0"/>
                <a:cs typeface="Times New Roman" panose="02020603050405020304" pitchFamily="18" charset="0"/>
              </a:rPr>
              <a:t>Torrance (2012) – ‘why’ of criteria and exploring the feedback gap – applied value of feedback.</a:t>
            </a:r>
          </a:p>
          <a:p>
            <a:r>
              <a:rPr lang="en-GB" sz="2800" dirty="0">
                <a:latin typeface="Times New Roman" panose="02020603050405020304" pitchFamily="18" charset="0"/>
                <a:cs typeface="Times New Roman" panose="02020603050405020304" pitchFamily="18" charset="0"/>
              </a:rPr>
              <a:t>Sadler (1989) ‘tacit’ and ‘guild’ knowledge – realised value.</a:t>
            </a:r>
          </a:p>
        </p:txBody>
      </p:sp>
    </p:spTree>
    <p:extLst>
      <p:ext uri="{BB962C8B-B14F-4D97-AF65-F5344CB8AC3E}">
        <p14:creationId xmlns:p14="http://schemas.microsoft.com/office/powerpoint/2010/main" val="301408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1F124-7671-4EE4-BC04-E739DADF03F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93EBA89-0E71-4DF6-A64A-5202C54F060F}"/>
              </a:ext>
            </a:extLst>
          </p:cNvPr>
          <p:cNvSpPr>
            <a:spLocks noGrp="1"/>
          </p:cNvSpPr>
          <p:nvPr>
            <p:ph idx="1"/>
          </p:nvPr>
        </p:nvSpPr>
        <p:spPr/>
        <p:txBody>
          <a:bodyPr/>
          <a:lstStyle/>
          <a:p>
            <a:r>
              <a:rPr lang="en-GB" dirty="0">
                <a:latin typeface="Times New Roman" panose="02020603050405020304" pitchFamily="18" charset="0"/>
                <a:ea typeface="Times New Roman" panose="02020603050405020304" pitchFamily="18" charset="0"/>
              </a:rPr>
              <a:t>‘Tutors and students are not seen as having different roles but having different degrees of expertise’</a:t>
            </a:r>
            <a:r>
              <a:rPr lang="en-GB" dirty="0">
                <a:solidFill>
                  <a:prstClr val="black">
                    <a:lumMod val="65000"/>
                    <a:lumOff val="35000"/>
                  </a:prstClr>
                </a:solidFill>
                <a:latin typeface="Times New Roman" panose="02020603050405020304" pitchFamily="18" charset="0"/>
                <a:ea typeface="Times New Roman" panose="02020603050405020304" pitchFamily="18" charset="0"/>
              </a:rPr>
              <a:t> (Wegner and </a:t>
            </a:r>
            <a:r>
              <a:rPr lang="en-GB" dirty="0" err="1">
                <a:solidFill>
                  <a:prstClr val="black">
                    <a:lumMod val="65000"/>
                    <a:lumOff val="35000"/>
                  </a:prstClr>
                </a:solidFill>
                <a:latin typeface="Times New Roman" panose="02020603050405020304" pitchFamily="18" charset="0"/>
                <a:ea typeface="Times New Roman" panose="02020603050405020304" pitchFamily="18" charset="0"/>
              </a:rPr>
              <a:t>Nückles</a:t>
            </a:r>
            <a:r>
              <a:rPr lang="en-GB" dirty="0">
                <a:solidFill>
                  <a:prstClr val="black">
                    <a:lumMod val="65000"/>
                    <a:lumOff val="35000"/>
                  </a:prstClr>
                </a:solidFill>
                <a:latin typeface="Times New Roman" panose="02020603050405020304" pitchFamily="18" charset="0"/>
                <a:ea typeface="Times New Roman" panose="02020603050405020304" pitchFamily="18" charset="0"/>
              </a:rPr>
              <a:t>, 2015, 633)</a:t>
            </a:r>
          </a:p>
          <a:p>
            <a:r>
              <a:rPr lang="en-GB" dirty="0">
                <a:solidFill>
                  <a:prstClr val="black">
                    <a:lumMod val="65000"/>
                    <a:lumOff val="35000"/>
                  </a:prstClr>
                </a:solidFill>
                <a:latin typeface="Times New Roman" panose="02020603050405020304" pitchFamily="18" charset="0"/>
                <a:ea typeface="Times New Roman" panose="02020603050405020304" pitchFamily="18" charset="0"/>
              </a:rPr>
              <a:t>Tutors and students as learners – partnerships in learning. </a:t>
            </a:r>
            <a:endParaRPr lang="en-GB" dirty="0"/>
          </a:p>
        </p:txBody>
      </p:sp>
    </p:spTree>
    <p:extLst>
      <p:ext uri="{BB962C8B-B14F-4D97-AF65-F5344CB8AC3E}">
        <p14:creationId xmlns:p14="http://schemas.microsoft.com/office/powerpoint/2010/main" val="99378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BACA6-EF2C-45B5-BB5F-CAAC7E408688}"/>
              </a:ext>
            </a:extLst>
          </p:cNvPr>
          <p:cNvSpPr>
            <a:spLocks noGrp="1"/>
          </p:cNvSpPr>
          <p:nvPr>
            <p:ph type="title"/>
          </p:nvPr>
        </p:nvSpPr>
        <p:spPr/>
        <p:txBody>
          <a:bodyPr/>
          <a:lstStyle/>
          <a:p>
            <a:r>
              <a:rPr lang="en-GB" dirty="0"/>
              <a:t>Active Partnerships of Learning</a:t>
            </a:r>
          </a:p>
        </p:txBody>
      </p:sp>
      <p:sp>
        <p:nvSpPr>
          <p:cNvPr id="3" name="Content Placeholder 2">
            <a:extLst>
              <a:ext uri="{FF2B5EF4-FFF2-40B4-BE49-F238E27FC236}">
                <a16:creationId xmlns:a16="http://schemas.microsoft.com/office/drawing/2014/main" id="{34E7656F-5769-4408-9592-25A44977E173}"/>
              </a:ext>
            </a:extLst>
          </p:cNvPr>
          <p:cNvSpPr>
            <a:spLocks noGrp="1"/>
          </p:cNvSpPr>
          <p:nvPr>
            <p:ph idx="1"/>
          </p:nvPr>
        </p:nvSpPr>
        <p:spPr/>
        <p:txBody>
          <a:bodyPr/>
          <a:lstStyle/>
          <a:p>
            <a:r>
              <a:rPr lang="en-GB" sz="2800" dirty="0">
                <a:latin typeface="Times New Roman" panose="02020603050405020304" pitchFamily="18" charset="0"/>
                <a:cs typeface="Times New Roman" panose="02020603050405020304" pitchFamily="18" charset="0"/>
              </a:rPr>
              <a:t>Barron and Corbin (2012) improve student learning and institutional success.</a:t>
            </a:r>
          </a:p>
          <a:p>
            <a:r>
              <a:rPr lang="en-GB" sz="2800" dirty="0" err="1">
                <a:latin typeface="Times New Roman" panose="02020603050405020304" pitchFamily="18" charset="0"/>
                <a:cs typeface="Times New Roman" panose="02020603050405020304" pitchFamily="18" charset="0"/>
              </a:rPr>
              <a:t>Bovill</a:t>
            </a:r>
            <a:r>
              <a:rPr lang="en-GB" sz="2800" dirty="0">
                <a:latin typeface="Times New Roman" panose="02020603050405020304" pitchFamily="18" charset="0"/>
                <a:cs typeface="Times New Roman" panose="02020603050405020304" pitchFamily="18" charset="0"/>
              </a:rPr>
              <a:t> and </a:t>
            </a:r>
            <a:r>
              <a:rPr lang="en-GB" sz="2800" dirty="0" err="1">
                <a:latin typeface="Times New Roman" panose="02020603050405020304" pitchFamily="18" charset="0"/>
                <a:cs typeface="Times New Roman" panose="02020603050405020304" pitchFamily="18" charset="0"/>
              </a:rPr>
              <a:t>Felten</a:t>
            </a:r>
            <a:r>
              <a:rPr lang="en-GB" sz="2800" dirty="0">
                <a:latin typeface="Times New Roman" panose="02020603050405020304" pitchFamily="18" charset="0"/>
                <a:cs typeface="Times New Roman" panose="02020603050405020304" pitchFamily="18" charset="0"/>
              </a:rPr>
              <a:t> (2016) belief existing culture in HE may not suit such development of partnerships. </a:t>
            </a:r>
          </a:p>
          <a:p>
            <a:r>
              <a:rPr lang="en-GB" sz="2800" dirty="0">
                <a:latin typeface="Times New Roman" panose="02020603050405020304" pitchFamily="18" charset="0"/>
                <a:cs typeface="Times New Roman" panose="02020603050405020304" pitchFamily="18" charset="0"/>
              </a:rPr>
              <a:t>Partnership as boundary learning can change the culture.</a:t>
            </a:r>
          </a:p>
        </p:txBody>
      </p:sp>
    </p:spTree>
    <p:extLst>
      <p:ext uri="{BB962C8B-B14F-4D97-AF65-F5344CB8AC3E}">
        <p14:creationId xmlns:p14="http://schemas.microsoft.com/office/powerpoint/2010/main" val="4010935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Placeholder 2"/>
          <p:cNvSpPr>
            <a:spLocks noGrp="1"/>
          </p:cNvSpPr>
          <p:nvPr>
            <p:ph type="body" sz="quarter" idx="16"/>
          </p:nvPr>
        </p:nvSpPr>
        <p:spPr bwMode="auto">
          <a:xfrm>
            <a:off x="3059832" y="2023025"/>
            <a:ext cx="5760640" cy="35283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1085850" lvl="1" indent="-342900">
              <a:buFont typeface="Arial" panose="020B0604020202020204" pitchFamily="34" charset="0"/>
              <a:buChar char="•"/>
            </a:pPr>
            <a:r>
              <a:rPr lang="en-GB" dirty="0">
                <a:solidFill>
                  <a:schemeClr val="accent2">
                    <a:lumMod val="75000"/>
                  </a:schemeClr>
                </a:solidFill>
                <a:latin typeface="Calibri" panose="020F0502020204030204" pitchFamily="34" charset="0"/>
              </a:rPr>
              <a:t>All HEIs in the sector work collectively to promote policy and practice on the topic.</a:t>
            </a:r>
            <a:br>
              <a:rPr lang="en-GB" dirty="0">
                <a:solidFill>
                  <a:schemeClr val="accent2">
                    <a:lumMod val="75000"/>
                  </a:schemeClr>
                </a:solidFill>
                <a:latin typeface="Calibri" panose="020F0502020204030204" pitchFamily="34" charset="0"/>
              </a:rPr>
            </a:br>
            <a:endParaRPr lang="en-GB" sz="1200" dirty="0">
              <a:solidFill>
                <a:schemeClr val="accent2">
                  <a:lumMod val="75000"/>
                </a:schemeClr>
              </a:solidFill>
              <a:latin typeface="Calibri" panose="020F0502020204030204" pitchFamily="34" charset="0"/>
            </a:endParaRPr>
          </a:p>
          <a:p>
            <a:pPr marL="1085850" lvl="1" indent="-342900">
              <a:buFont typeface="Arial" panose="020B0604020202020204" pitchFamily="34" charset="0"/>
              <a:buChar char="•"/>
            </a:pPr>
            <a:r>
              <a:rPr lang="en-GB" dirty="0">
                <a:latin typeface="Calibri" panose="020F0502020204030204" pitchFamily="34" charset="0"/>
              </a:rPr>
              <a:t>One topic is chosen each academic year and all Scottish HEIs work collectively to promote policy and practice around this topic. </a:t>
            </a:r>
            <a:br>
              <a:rPr lang="en-GB" dirty="0">
                <a:latin typeface="Calibri" panose="020F0502020204030204" pitchFamily="34" charset="0"/>
              </a:rPr>
            </a:br>
            <a:endParaRPr lang="en-GB" sz="1200" dirty="0">
              <a:latin typeface="Calibri" panose="020F0502020204030204" pitchFamily="34" charset="0"/>
            </a:endParaRPr>
          </a:p>
          <a:p>
            <a:pPr marL="1085850" lvl="1" indent="-342900">
              <a:buFont typeface="Arial" panose="020B0604020202020204" pitchFamily="34" charset="0"/>
              <a:buChar char="•"/>
            </a:pPr>
            <a:r>
              <a:rPr lang="en-GB" dirty="0">
                <a:solidFill>
                  <a:schemeClr val="accent2">
                    <a:lumMod val="75000"/>
                  </a:schemeClr>
                </a:solidFill>
                <a:latin typeface="Calibri" panose="020F0502020204030204" pitchFamily="34" charset="0"/>
              </a:rPr>
              <a:t>Staff and students identify priority areas and a programme of activity is designed to ensure a positive impact on practice in the sector.</a:t>
            </a:r>
          </a:p>
          <a:p>
            <a:pPr marL="1085850" lvl="1" indent="-342900">
              <a:buFont typeface="Arial" panose="020B0604020202020204" pitchFamily="34" charset="0"/>
              <a:buChar char="•"/>
            </a:pPr>
            <a:endParaRPr lang="en-GB" dirty="0">
              <a:solidFill>
                <a:schemeClr val="accent2">
                  <a:lumMod val="75000"/>
                </a:schemeClr>
              </a:solidFill>
              <a:latin typeface="Calibri" panose="020F0502020204030204" pitchFamily="34" charset="0"/>
            </a:endParaRPr>
          </a:p>
        </p:txBody>
      </p:sp>
      <p:sp>
        <p:nvSpPr>
          <p:cNvPr id="2" name="TextBox 1"/>
          <p:cNvSpPr txBox="1"/>
          <p:nvPr/>
        </p:nvSpPr>
        <p:spPr>
          <a:xfrm>
            <a:off x="827584" y="299956"/>
            <a:ext cx="7848872" cy="1631216"/>
          </a:xfrm>
          <a:prstGeom prst="rect">
            <a:avLst/>
          </a:prstGeom>
          <a:noFill/>
        </p:spPr>
        <p:txBody>
          <a:bodyPr wrap="square" rtlCol="0">
            <a:spAutoFit/>
          </a:bodyPr>
          <a:lstStyle/>
          <a:p>
            <a:pPr algn="ctr"/>
            <a:r>
              <a:rPr lang="en-GB" altLang="en-US" sz="4000" dirty="0"/>
              <a:t>Focus On projects</a:t>
            </a:r>
            <a:br>
              <a:rPr lang="en-GB" altLang="en-US" sz="4000" dirty="0"/>
            </a:br>
            <a:endParaRPr lang="en-GB" altLang="en-US" sz="1200" dirty="0"/>
          </a:p>
          <a:p>
            <a:pPr algn="ctr"/>
            <a:r>
              <a:rPr lang="en-GB" sz="2400" b="1" i="1" dirty="0">
                <a:solidFill>
                  <a:schemeClr val="accent1"/>
                </a:solidFill>
                <a:latin typeface="Calibri" panose="020F0502020204030204" pitchFamily="34" charset="0"/>
              </a:rPr>
              <a:t>Focus On projects cover topics that occur frequently in ELIR outcomes as commendations or recommendations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420888"/>
            <a:ext cx="2880320" cy="2867461"/>
          </a:xfrm>
          <a:prstGeom prst="rect">
            <a:avLst/>
          </a:prstGeom>
        </p:spPr>
      </p:pic>
    </p:spTree>
    <p:extLst>
      <p:ext uri="{BB962C8B-B14F-4D97-AF65-F5344CB8AC3E}">
        <p14:creationId xmlns:p14="http://schemas.microsoft.com/office/powerpoint/2010/main" val="35768898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2D12C-7105-40AC-87B0-B8CCBF97DD83}"/>
              </a:ext>
            </a:extLst>
          </p:cNvPr>
          <p:cNvSpPr>
            <a:spLocks noGrp="1"/>
          </p:cNvSpPr>
          <p:nvPr>
            <p:ph type="title"/>
          </p:nvPr>
        </p:nvSpPr>
        <p:spPr/>
        <p:txBody>
          <a:bodyPr/>
          <a:lstStyle/>
          <a:p>
            <a:r>
              <a:rPr lang="en-GB" dirty="0"/>
              <a:t>Changing Cultures</a:t>
            </a:r>
          </a:p>
        </p:txBody>
      </p:sp>
      <p:sp>
        <p:nvSpPr>
          <p:cNvPr id="3" name="Content Placeholder 2">
            <a:extLst>
              <a:ext uri="{FF2B5EF4-FFF2-40B4-BE49-F238E27FC236}">
                <a16:creationId xmlns:a16="http://schemas.microsoft.com/office/drawing/2014/main" id="{75BCBFEA-A6E8-4A6A-B9F0-1539136CCDE0}"/>
              </a:ext>
            </a:extLst>
          </p:cNvPr>
          <p:cNvSpPr>
            <a:spLocks noGrp="1"/>
          </p:cNvSpPr>
          <p:nvPr>
            <p:ph idx="1"/>
          </p:nvPr>
        </p:nvSpPr>
        <p:spPr>
          <a:xfrm>
            <a:off x="467544" y="2060849"/>
            <a:ext cx="8229600" cy="2808313"/>
          </a:xfrm>
        </p:spPr>
        <p:txBody>
          <a:bodyPr/>
          <a:lstStyle/>
          <a:p>
            <a:pPr>
              <a:spcAft>
                <a:spcPts val="0"/>
              </a:spcAft>
            </a:pPr>
            <a:r>
              <a:rPr lang="en-GB" dirty="0">
                <a:latin typeface="Times New Roman" panose="02020603050405020304" pitchFamily="18" charset="0"/>
                <a:ea typeface="Times New Roman" panose="02020603050405020304" pitchFamily="18" charset="0"/>
              </a:rPr>
              <a:t>Within communities, learning is understood in terms of identity change. As the identity of higher education practitioners’ changes, because of their human interactions, the culture of higher education will inevitably change.  </a:t>
            </a:r>
            <a:endParaRPr lang="en-GB" sz="2000" dirty="0">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30603951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3111-7216-4D4D-93F4-BE420703C914}"/>
              </a:ext>
            </a:extLst>
          </p:cNvPr>
          <p:cNvSpPr>
            <a:spLocks noGrp="1"/>
          </p:cNvSpPr>
          <p:nvPr>
            <p:ph type="title"/>
          </p:nvPr>
        </p:nvSpPr>
        <p:spPr>
          <a:xfrm>
            <a:off x="467545" y="1347614"/>
            <a:ext cx="8229599" cy="929258"/>
          </a:xfrm>
        </p:spPr>
        <p:txBody>
          <a:bodyPr/>
          <a:lstStyle/>
          <a:p>
            <a:r>
              <a:rPr lang="en-GB" dirty="0"/>
              <a:t>Feedback is about Human Interactions</a:t>
            </a:r>
          </a:p>
        </p:txBody>
      </p:sp>
      <p:sp>
        <p:nvSpPr>
          <p:cNvPr id="3" name="Content Placeholder 2">
            <a:extLst>
              <a:ext uri="{FF2B5EF4-FFF2-40B4-BE49-F238E27FC236}">
                <a16:creationId xmlns:a16="http://schemas.microsoft.com/office/drawing/2014/main" id="{ED69DF84-804B-498F-9295-6D737E164798}"/>
              </a:ext>
            </a:extLst>
          </p:cNvPr>
          <p:cNvSpPr>
            <a:spLocks noGrp="1"/>
          </p:cNvSpPr>
          <p:nvPr>
            <p:ph idx="1"/>
          </p:nvPr>
        </p:nvSpPr>
        <p:spPr/>
        <p:txBody>
          <a:bodyPr/>
          <a:lstStyle/>
          <a:p>
            <a:r>
              <a:rPr lang="en-GB" sz="2800" dirty="0">
                <a:latin typeface="Times New Roman" panose="02020603050405020304" pitchFamily="18" charset="0"/>
                <a:cs typeface="Times New Roman" panose="02020603050405020304" pitchFamily="18" charset="0"/>
              </a:rPr>
              <a:t>Students in HE engage in rich learning practices which appear to be unrecognised. This learning should not remain invisible.</a:t>
            </a:r>
          </a:p>
          <a:p>
            <a:r>
              <a:rPr lang="en-GB" sz="2800" dirty="0">
                <a:latin typeface="Times New Roman" panose="02020603050405020304" pitchFamily="18" charset="0"/>
                <a:cs typeface="Times New Roman" panose="02020603050405020304" pitchFamily="18" charset="0"/>
              </a:rPr>
              <a:t>We are all learners – welcome to my community.</a:t>
            </a:r>
          </a:p>
          <a:p>
            <a:r>
              <a:rPr lang="en-GB" sz="2800" dirty="0">
                <a:latin typeface="Times New Roman" panose="02020603050405020304" pitchFamily="18" charset="0"/>
                <a:cs typeface="Times New Roman" panose="02020603050405020304" pitchFamily="18" charset="0"/>
              </a:rPr>
              <a:t>Recognising that learning occurs at community boundaries benefits students and tutors.</a:t>
            </a:r>
          </a:p>
          <a:p>
            <a:endParaRPr lang="en-GB" sz="2800" dirty="0"/>
          </a:p>
          <a:p>
            <a:endParaRPr lang="en-GB" sz="2800" dirty="0"/>
          </a:p>
        </p:txBody>
      </p:sp>
    </p:spTree>
    <p:extLst>
      <p:ext uri="{BB962C8B-B14F-4D97-AF65-F5344CB8AC3E}">
        <p14:creationId xmlns:p14="http://schemas.microsoft.com/office/powerpoint/2010/main" val="41418271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9635 Powerpoint New end panel 16 9.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4170260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1"/>
          <p:cNvSpPr>
            <a:spLocks noGrp="1"/>
          </p:cNvSpPr>
          <p:nvPr>
            <p:ph type="body" sz="quarter" idx="4294967295"/>
          </p:nvPr>
        </p:nvSpPr>
        <p:spPr bwMode="auto">
          <a:xfrm>
            <a:off x="107505" y="2883213"/>
            <a:ext cx="8640960" cy="15859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Font typeface="Arial" panose="020B0604020202020204" pitchFamily="34" charset="0"/>
              <a:buNone/>
            </a:pPr>
            <a:r>
              <a:rPr lang="en-GB" altLang="en-US" sz="3600" dirty="0"/>
              <a:t>Focus On: Feedback from Assessment</a:t>
            </a:r>
          </a:p>
          <a:p>
            <a:pPr marL="0" indent="0" algn="ctr">
              <a:buFont typeface="Arial" panose="020B0604020202020204" pitchFamily="34" charset="0"/>
              <a:buNone/>
            </a:pPr>
            <a:r>
              <a:rPr lang="en-GB" altLang="en-US" sz="3600" dirty="0"/>
              <a:t>How far have we come and what still needs to change?</a:t>
            </a:r>
          </a:p>
        </p:txBody>
      </p:sp>
      <p:sp>
        <p:nvSpPr>
          <p:cNvPr id="16387" name="Text Placeholder 2"/>
          <p:cNvSpPr>
            <a:spLocks noGrp="1"/>
          </p:cNvSpPr>
          <p:nvPr>
            <p:ph type="body" sz="quarter" idx="4294967295"/>
          </p:nvPr>
        </p:nvSpPr>
        <p:spPr bwMode="auto">
          <a:xfrm>
            <a:off x="250502" y="4869160"/>
            <a:ext cx="9001001"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Font typeface="Arial" panose="020B0604020202020204" pitchFamily="34" charset="0"/>
              <a:buNone/>
            </a:pPr>
            <a:r>
              <a:rPr lang="en-GB" altLang="en-US" sz="2400" dirty="0"/>
              <a:t> Ailsa Crum, Head of Quality and Enhancement</a:t>
            </a:r>
            <a:br>
              <a:rPr lang="en-GB" altLang="en-US" sz="2400" dirty="0"/>
            </a:br>
            <a:br>
              <a:rPr lang="en-GB" altLang="en-US" sz="2400" dirty="0"/>
            </a:br>
            <a:endParaRPr lang="en-GB" altLang="en-US" sz="2400" dirty="0">
              <a:solidFill>
                <a:schemeClr val="accent1"/>
              </a:solidFill>
            </a:endParaRPr>
          </a:p>
          <a:p>
            <a:pPr marL="0" indent="0" algn="ctr">
              <a:buFont typeface="Arial" panose="020B0604020202020204" pitchFamily="34" charset="0"/>
              <a:buNone/>
            </a:pPr>
            <a:r>
              <a:rPr lang="en-GB" altLang="en-US" dirty="0"/>
              <a:t>#</a:t>
            </a:r>
            <a:r>
              <a:rPr lang="en-GB" altLang="en-US" dirty="0" err="1"/>
              <a:t>FocusOnFeedback</a:t>
            </a:r>
            <a:endParaRPr lang="en-GB" altLang="en-US" dirty="0"/>
          </a:p>
        </p:txBody>
      </p:sp>
    </p:spTree>
    <p:extLst>
      <p:ext uri="{BB962C8B-B14F-4D97-AF65-F5344CB8AC3E}">
        <p14:creationId xmlns:p14="http://schemas.microsoft.com/office/powerpoint/2010/main" val="9175300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0" y="648165"/>
            <a:ext cx="9144000" cy="720080"/>
          </a:xfrm>
        </p:spPr>
        <p:txBody>
          <a:bodyPr/>
          <a:lstStyle/>
          <a:p>
            <a:pPr algn="ctr"/>
            <a:r>
              <a:rPr lang="en-GB" sz="3600" dirty="0"/>
              <a:t>Feedback from Assessment</a:t>
            </a:r>
          </a:p>
        </p:txBody>
      </p:sp>
      <p:sp>
        <p:nvSpPr>
          <p:cNvPr id="3" name="Text Placeholder 2"/>
          <p:cNvSpPr>
            <a:spLocks noGrp="1"/>
          </p:cNvSpPr>
          <p:nvPr>
            <p:ph type="body" sz="quarter" idx="16"/>
          </p:nvPr>
        </p:nvSpPr>
        <p:spPr>
          <a:xfrm>
            <a:off x="323528" y="1839131"/>
            <a:ext cx="8280920" cy="3384401"/>
          </a:xfrm>
        </p:spPr>
        <p:txBody>
          <a:bodyPr>
            <a:noAutofit/>
          </a:bodyPr>
          <a:lstStyle/>
          <a:p>
            <a:endParaRPr lang="en-GB" dirty="0"/>
          </a:p>
          <a:p>
            <a:endParaRPr lang="en-GB" dirty="0"/>
          </a:p>
        </p:txBody>
      </p:sp>
      <p:sp>
        <p:nvSpPr>
          <p:cNvPr id="4" name="Rectangle 3"/>
          <p:cNvSpPr/>
          <p:nvPr/>
        </p:nvSpPr>
        <p:spPr>
          <a:xfrm>
            <a:off x="6732240" y="6165304"/>
            <a:ext cx="2262159" cy="369332"/>
          </a:xfrm>
          <a:prstGeom prst="rect">
            <a:avLst/>
          </a:prstGeom>
        </p:spPr>
        <p:txBody>
          <a:bodyPr wrap="none">
            <a:spAutoFit/>
          </a:bodyPr>
          <a:lstStyle/>
          <a:p>
            <a:pPr marL="0" indent="0" algn="ctr">
              <a:buFont typeface="Arial" panose="020B0604020202020204" pitchFamily="34" charset="0"/>
              <a:buNone/>
            </a:pPr>
            <a:r>
              <a:rPr lang="en-GB" altLang="en-US" dirty="0"/>
              <a:t>#</a:t>
            </a:r>
            <a:r>
              <a:rPr lang="en-GB" altLang="en-US" dirty="0" err="1"/>
              <a:t>FocusOnFeedback</a:t>
            </a:r>
            <a:endParaRPr lang="en-GB" altLang="en-US" dirty="0"/>
          </a:p>
        </p:txBody>
      </p:sp>
      <p:pic>
        <p:nvPicPr>
          <p:cNvPr id="6" name="Picture 5">
            <a:extLst>
              <a:ext uri="{FF2B5EF4-FFF2-40B4-BE49-F238E27FC236}">
                <a16:creationId xmlns:a16="http://schemas.microsoft.com/office/drawing/2014/main" id="{431DB7BB-394D-4410-AA2A-01F3BDBE9A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1524000"/>
            <a:ext cx="7086600" cy="3810000"/>
          </a:xfrm>
          <a:prstGeom prst="rect">
            <a:avLst/>
          </a:prstGeom>
        </p:spPr>
      </p:pic>
    </p:spTree>
    <p:extLst>
      <p:ext uri="{BB962C8B-B14F-4D97-AF65-F5344CB8AC3E}">
        <p14:creationId xmlns:p14="http://schemas.microsoft.com/office/powerpoint/2010/main" val="40920200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5496" y="332656"/>
            <a:ext cx="7560840" cy="720080"/>
          </a:xfrm>
        </p:spPr>
        <p:txBody>
          <a:bodyPr/>
          <a:lstStyle/>
          <a:p>
            <a:pPr algn="ctr"/>
            <a:r>
              <a:rPr lang="en-GB" dirty="0"/>
              <a:t>Feedback from Assessment</a:t>
            </a:r>
          </a:p>
        </p:txBody>
      </p:sp>
      <p:sp>
        <p:nvSpPr>
          <p:cNvPr id="3" name="Text Placeholder 2"/>
          <p:cNvSpPr>
            <a:spLocks noGrp="1"/>
          </p:cNvSpPr>
          <p:nvPr>
            <p:ph type="body" sz="quarter" idx="16"/>
          </p:nvPr>
        </p:nvSpPr>
        <p:spPr>
          <a:xfrm>
            <a:off x="395536" y="1628800"/>
            <a:ext cx="8640960" cy="4248472"/>
          </a:xfrm>
        </p:spPr>
        <p:txBody>
          <a:bodyPr>
            <a:noAutofit/>
          </a:bodyPr>
          <a:lstStyle/>
          <a:p>
            <a:endParaRPr lang="en-GB" sz="2200" dirty="0">
              <a:solidFill>
                <a:schemeClr val="accent1"/>
              </a:solidFill>
            </a:endParaRPr>
          </a:p>
          <a:p>
            <a:pPr marL="342900" indent="-342900">
              <a:buFont typeface="Arial" panose="020B0604020202020204" pitchFamily="34" charset="0"/>
              <a:buChar char="•"/>
            </a:pPr>
            <a:r>
              <a:rPr lang="en-GB" dirty="0">
                <a:solidFill>
                  <a:schemeClr val="accent1"/>
                </a:solidFill>
              </a:rPr>
              <a:t>Have the challenges changed since 2015? (Q3)</a:t>
            </a:r>
          </a:p>
          <a:p>
            <a:pPr marL="342900" indent="-342900">
              <a:buFont typeface="Arial" panose="020B0604020202020204" pitchFamily="34" charset="0"/>
              <a:buChar char="•"/>
            </a:pPr>
            <a:r>
              <a:rPr lang="en-GB" dirty="0">
                <a:solidFill>
                  <a:schemeClr val="accent1"/>
                </a:solidFill>
              </a:rPr>
              <a:t>Have you made the progress you intended? (Q6)</a:t>
            </a:r>
          </a:p>
          <a:p>
            <a:pPr marL="342900" indent="-342900">
              <a:buFont typeface="Arial" panose="020B0604020202020204" pitchFamily="34" charset="0"/>
              <a:buChar char="•"/>
            </a:pPr>
            <a:r>
              <a:rPr lang="en-GB" dirty="0">
                <a:solidFill>
                  <a:schemeClr val="accent1"/>
                </a:solidFill>
              </a:rPr>
              <a:t>How far has the Scottish sector progressed? (Q7)</a:t>
            </a:r>
          </a:p>
          <a:p>
            <a:pPr marL="342900" indent="-342900">
              <a:buFont typeface="Arial" panose="020B0604020202020204" pitchFamily="34" charset="0"/>
              <a:buChar char="•"/>
            </a:pPr>
            <a:endParaRPr lang="en-GB" dirty="0">
              <a:solidFill>
                <a:schemeClr val="accent1"/>
              </a:solidFill>
            </a:endParaRPr>
          </a:p>
          <a:p>
            <a:pPr marL="342900" indent="-342900">
              <a:buFont typeface="Arial" panose="020B0604020202020204" pitchFamily="34" charset="0"/>
              <a:buChar char="•"/>
            </a:pPr>
            <a:endParaRPr lang="en-GB" dirty="0">
              <a:solidFill>
                <a:schemeClr val="accent1"/>
              </a:solidFill>
            </a:endParaRPr>
          </a:p>
          <a:p>
            <a:pPr marL="342900" indent="-342900">
              <a:buFont typeface="Arial" panose="020B0604020202020204" pitchFamily="34" charset="0"/>
              <a:buChar char="•"/>
            </a:pPr>
            <a:r>
              <a:rPr lang="en-GB" dirty="0">
                <a:solidFill>
                  <a:schemeClr val="accent1"/>
                </a:solidFill>
              </a:rPr>
              <a:t>Looking back, do you find anything surprising?</a:t>
            </a:r>
          </a:p>
          <a:p>
            <a:pPr marL="342900" indent="-342900">
              <a:buFont typeface="Arial" panose="020B0604020202020204" pitchFamily="34" charset="0"/>
              <a:buChar char="•"/>
            </a:pPr>
            <a:r>
              <a:rPr lang="en-GB" dirty="0">
                <a:solidFill>
                  <a:schemeClr val="accent1"/>
                </a:solidFill>
              </a:rPr>
              <a:t>What key changes would </a:t>
            </a:r>
            <a:r>
              <a:rPr lang="en-GB">
                <a:solidFill>
                  <a:schemeClr val="accent1"/>
                </a:solidFill>
              </a:rPr>
              <a:t>you make in </a:t>
            </a:r>
            <a:r>
              <a:rPr lang="en-GB" dirty="0">
                <a:solidFill>
                  <a:schemeClr val="accent1"/>
                </a:solidFill>
              </a:rPr>
              <a:t>the next 2 years to improve practice in this area?</a:t>
            </a:r>
          </a:p>
        </p:txBody>
      </p:sp>
      <p:sp>
        <p:nvSpPr>
          <p:cNvPr id="4" name="Rectangle 3"/>
          <p:cNvSpPr/>
          <p:nvPr/>
        </p:nvSpPr>
        <p:spPr>
          <a:xfrm>
            <a:off x="6588224" y="6165304"/>
            <a:ext cx="2262159" cy="369332"/>
          </a:xfrm>
          <a:prstGeom prst="rect">
            <a:avLst/>
          </a:prstGeom>
        </p:spPr>
        <p:txBody>
          <a:bodyPr wrap="none">
            <a:spAutoFit/>
          </a:bodyPr>
          <a:lstStyle/>
          <a:p>
            <a:pPr marL="0" indent="0" algn="ctr">
              <a:buFont typeface="Arial" panose="020B0604020202020204" pitchFamily="34" charset="0"/>
              <a:buNone/>
            </a:pPr>
            <a:r>
              <a:rPr lang="en-GB" altLang="en-US" dirty="0"/>
              <a:t>#</a:t>
            </a:r>
            <a:r>
              <a:rPr lang="en-GB" altLang="en-US" dirty="0" err="1"/>
              <a:t>FocusOnFeedback</a:t>
            </a:r>
            <a:endParaRPr lang="en-GB" altLang="en-US" dirty="0"/>
          </a:p>
        </p:txBody>
      </p:sp>
      <p:pic>
        <p:nvPicPr>
          <p:cNvPr id="6" name="Picture 5">
            <a:extLst>
              <a:ext uri="{FF2B5EF4-FFF2-40B4-BE49-F238E27FC236}">
                <a16:creationId xmlns:a16="http://schemas.microsoft.com/office/drawing/2014/main" id="{584F066A-6190-4014-9286-91A470B16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744" y="0"/>
            <a:ext cx="2037760" cy="2132856"/>
          </a:xfrm>
          <a:prstGeom prst="rect">
            <a:avLst/>
          </a:prstGeom>
        </p:spPr>
      </p:pic>
    </p:spTree>
    <p:extLst>
      <p:ext uri="{BB962C8B-B14F-4D97-AF65-F5344CB8AC3E}">
        <p14:creationId xmlns:p14="http://schemas.microsoft.com/office/powerpoint/2010/main" val="38236467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1"/>
          <p:cNvSpPr>
            <a:spLocks noGrp="1"/>
          </p:cNvSpPr>
          <p:nvPr>
            <p:ph type="body" sz="quarter" idx="4294967295"/>
          </p:nvPr>
        </p:nvSpPr>
        <p:spPr bwMode="auto">
          <a:xfrm>
            <a:off x="107504" y="2883213"/>
            <a:ext cx="9143999" cy="15859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Font typeface="Arial" panose="020B0604020202020204" pitchFamily="34" charset="0"/>
              <a:buNone/>
            </a:pPr>
            <a:r>
              <a:rPr lang="en-GB" altLang="en-US" sz="3600" dirty="0"/>
              <a:t>Focus On: Feedback from Assessment</a:t>
            </a:r>
          </a:p>
        </p:txBody>
      </p:sp>
      <p:sp>
        <p:nvSpPr>
          <p:cNvPr id="16387" name="Text Placeholder 2"/>
          <p:cNvSpPr>
            <a:spLocks noGrp="1"/>
          </p:cNvSpPr>
          <p:nvPr>
            <p:ph type="body" sz="quarter" idx="4294967295"/>
          </p:nvPr>
        </p:nvSpPr>
        <p:spPr bwMode="auto">
          <a:xfrm>
            <a:off x="0" y="3677335"/>
            <a:ext cx="9001001"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Font typeface="Arial" panose="020B0604020202020204" pitchFamily="34" charset="0"/>
              <a:buNone/>
            </a:pPr>
            <a:r>
              <a:rPr lang="en-GB" altLang="en-US" sz="2400" dirty="0"/>
              <a:t>What’s worked and what hasn’t? (2013-17)</a:t>
            </a:r>
          </a:p>
          <a:p>
            <a:pPr marL="0" indent="0" algn="ctr">
              <a:buFont typeface="Arial" panose="020B0604020202020204" pitchFamily="34" charset="0"/>
              <a:buNone/>
            </a:pPr>
            <a:r>
              <a:rPr lang="en-GB" altLang="en-US" sz="2400" dirty="0"/>
              <a:t>Evaluating institutional approaches to improving feedback in the Scottish sector</a:t>
            </a:r>
            <a:br>
              <a:rPr lang="en-GB" altLang="en-US" sz="2400" dirty="0"/>
            </a:br>
            <a:br>
              <a:rPr lang="en-GB" altLang="en-US" sz="2400" dirty="0"/>
            </a:br>
            <a:r>
              <a:rPr lang="en-GB" altLang="en-US" sz="2400" dirty="0">
                <a:solidFill>
                  <a:schemeClr val="accent1"/>
                </a:solidFill>
                <a:hlinkClick r:id="rId3"/>
              </a:rPr>
              <a:t>http://enhancementthemes.ac.uk/focus-on</a:t>
            </a:r>
            <a:r>
              <a:rPr lang="en-GB" altLang="en-US" sz="2400" dirty="0">
                <a:solidFill>
                  <a:schemeClr val="accent1"/>
                </a:solidFill>
              </a:rPr>
              <a:t> </a:t>
            </a:r>
          </a:p>
          <a:p>
            <a:pPr marL="0" indent="0" algn="ctr">
              <a:buNone/>
            </a:pPr>
            <a:endParaRPr lang="en-GB" altLang="en-US" sz="2800" dirty="0"/>
          </a:p>
          <a:p>
            <a:pPr marL="0" indent="0" algn="ctr">
              <a:buFont typeface="Arial" panose="020B0604020202020204" pitchFamily="34" charset="0"/>
              <a:buNone/>
            </a:pPr>
            <a:r>
              <a:rPr lang="en-GB" altLang="en-US" dirty="0"/>
              <a:t>#</a:t>
            </a:r>
            <a:r>
              <a:rPr lang="en-GB" altLang="en-US" dirty="0" err="1"/>
              <a:t>FocusOnFeedback</a:t>
            </a:r>
            <a:endParaRPr lang="en-GB" altLang="en-US" dirty="0"/>
          </a:p>
        </p:txBody>
      </p:sp>
    </p:spTree>
    <p:extLst>
      <p:ext uri="{BB962C8B-B14F-4D97-AF65-F5344CB8AC3E}">
        <p14:creationId xmlns:p14="http://schemas.microsoft.com/office/powerpoint/2010/main" val="15564475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1"/>
          <p:cNvSpPr>
            <a:spLocks noGrp="1"/>
          </p:cNvSpPr>
          <p:nvPr>
            <p:ph type="body" sz="quarter" idx="4294967295"/>
          </p:nvPr>
        </p:nvSpPr>
        <p:spPr bwMode="auto">
          <a:xfrm>
            <a:off x="107504" y="2883213"/>
            <a:ext cx="9143999" cy="15859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Font typeface="Arial" panose="020B0604020202020204" pitchFamily="34" charset="0"/>
              <a:buNone/>
            </a:pPr>
            <a:r>
              <a:rPr lang="en-GB" altLang="en-US" sz="3600" dirty="0"/>
              <a:t>Focus On: Feedback from Assessment</a:t>
            </a:r>
          </a:p>
        </p:txBody>
      </p:sp>
      <p:sp>
        <p:nvSpPr>
          <p:cNvPr id="16387" name="Text Placeholder 2"/>
          <p:cNvSpPr>
            <a:spLocks noGrp="1"/>
          </p:cNvSpPr>
          <p:nvPr>
            <p:ph type="body" sz="quarter" idx="4294967295"/>
          </p:nvPr>
        </p:nvSpPr>
        <p:spPr bwMode="auto">
          <a:xfrm>
            <a:off x="179002" y="3429000"/>
            <a:ext cx="9001001"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Font typeface="Arial" panose="020B0604020202020204" pitchFamily="34" charset="0"/>
              <a:buNone/>
            </a:pPr>
            <a:br>
              <a:rPr lang="en-GB" altLang="en-US" sz="2400" dirty="0"/>
            </a:br>
            <a:br>
              <a:rPr lang="en-GB" altLang="en-US" sz="2400" dirty="0"/>
            </a:br>
            <a:r>
              <a:rPr lang="en-GB" altLang="en-US" sz="2400" dirty="0">
                <a:solidFill>
                  <a:schemeClr val="accent1"/>
                </a:solidFill>
                <a:hlinkClick r:id="rId3"/>
              </a:rPr>
              <a:t>http://enhancementthemes.ac.uk/focus-on</a:t>
            </a:r>
            <a:r>
              <a:rPr lang="en-GB" altLang="en-US" sz="2400" dirty="0">
                <a:solidFill>
                  <a:schemeClr val="accent1"/>
                </a:solidFill>
              </a:rPr>
              <a:t> </a:t>
            </a:r>
          </a:p>
          <a:p>
            <a:pPr marL="0" indent="0" algn="ctr">
              <a:buNone/>
            </a:pPr>
            <a:endParaRPr lang="en-GB" altLang="en-US" sz="2800" dirty="0"/>
          </a:p>
          <a:p>
            <a:pPr marL="0" indent="0" algn="ctr">
              <a:buFont typeface="Arial" panose="020B0604020202020204" pitchFamily="34" charset="0"/>
              <a:buNone/>
            </a:pPr>
            <a:r>
              <a:rPr lang="en-GB" altLang="en-US" dirty="0"/>
              <a:t>#</a:t>
            </a:r>
            <a:r>
              <a:rPr lang="en-GB" altLang="en-US" dirty="0" err="1"/>
              <a:t>FocusOnFeedback</a:t>
            </a:r>
            <a:endParaRPr lang="en-GB" altLang="en-US" dirty="0"/>
          </a:p>
        </p:txBody>
      </p:sp>
    </p:spTree>
    <p:extLst>
      <p:ext uri="{BB962C8B-B14F-4D97-AF65-F5344CB8AC3E}">
        <p14:creationId xmlns:p14="http://schemas.microsoft.com/office/powerpoint/2010/main" val="14573513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412776"/>
            <a:ext cx="5958661" cy="1637892"/>
          </a:xfrm>
        </p:spPr>
        <p:txBody>
          <a:bodyPr/>
          <a:lstStyle/>
          <a:p>
            <a:pPr marL="0" indent="0"/>
            <a:r>
              <a:rPr lang="en-GB" sz="2800" dirty="0"/>
              <a:t>Student engagement with feedback</a:t>
            </a:r>
            <a:br>
              <a:rPr lang="en-GB" sz="2800" dirty="0"/>
            </a:br>
            <a:r>
              <a:rPr lang="en-GB" sz="1600" dirty="0"/>
              <a:t>Dr Naomi Winstone</a:t>
            </a:r>
            <a:br>
              <a:rPr lang="en-GB" sz="1600" dirty="0"/>
            </a:br>
            <a:r>
              <a:rPr lang="en-GB" sz="1600" dirty="0"/>
              <a:t>Senior Lecturer in Higher Education, National Teaching Fellow</a:t>
            </a:r>
            <a:br>
              <a:rPr lang="en-GB" sz="1600" dirty="0"/>
            </a:br>
            <a:br>
              <a:rPr lang="en-GB" sz="1600" dirty="0"/>
            </a:br>
            <a:endParaRPr lang="en-GB" sz="2800"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7FC8C1-3DB2-3F45-8BC1-9188FA4D6B6C}" type="datetime2">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Tuesday, 26 June 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625EC3-6C33-CC45-91BB-212F920403D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10723" y="50759"/>
            <a:ext cx="33947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QAA Scotland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22</a:t>
            </a:r>
            <a:r>
              <a:rPr kumimoji="0" lang="en-GB" sz="1800" b="0" i="0" u="none" strike="noStrike" kern="1200" cap="none" spc="0" normalizeH="0" baseline="30000" noProof="0" dirty="0">
                <a:ln>
                  <a:noFill/>
                </a:ln>
                <a:solidFill>
                  <a:prstClr val="black"/>
                </a:solidFill>
                <a:effectLst/>
                <a:uLnTx/>
                <a:uFillTx/>
                <a:latin typeface="Calibri" panose="020F0502020204030204"/>
                <a:ea typeface="+mn-ea"/>
                <a:cs typeface="+mn-cs"/>
              </a:rPr>
              <a:t>nd</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March 2018</a:t>
            </a:r>
          </a:p>
        </p:txBody>
      </p:sp>
      <p:sp>
        <p:nvSpPr>
          <p:cNvPr id="6" name="Rectangle 5"/>
          <p:cNvSpPr/>
          <p:nvPr/>
        </p:nvSpPr>
        <p:spPr>
          <a:xfrm>
            <a:off x="0" y="822176"/>
            <a:ext cx="9144000" cy="21747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1"/>
          <p:cNvSpPr txBox="1">
            <a:spLocks/>
          </p:cNvSpPr>
          <p:nvPr/>
        </p:nvSpPr>
        <p:spPr>
          <a:xfrm>
            <a:off x="1594598" y="1465603"/>
            <a:ext cx="5958661" cy="1637892"/>
          </a:xfrm>
          <a:prstGeom prst="rect">
            <a:avLst/>
          </a:prstGeom>
          <a:effectLst>
            <a:glow rad="63500">
              <a:schemeClr val="accent1">
                <a:satMod val="175000"/>
                <a:alpha val="40000"/>
              </a:schemeClr>
            </a:glow>
          </a:effectLst>
        </p:spPr>
        <p:txBody>
          <a:bodyPr vert="horz" lIns="91440" tIns="45720" rIns="91440" bIns="45720" rtlCol="0" anchor="b">
            <a:noAutofit/>
          </a:bodyPr>
          <a:lstStyle>
            <a:lvl1pPr algn="ctr" defTabSz="914400" rtl="0" eaLnBrk="1" latinLnBrk="0" hangingPunct="1">
              <a:spcBef>
                <a:spcPct val="0"/>
              </a:spcBef>
              <a:buNone/>
              <a:defRPr sz="2400" b="0" kern="1200" cap="none" spc="0" baseline="0">
                <a:ln>
                  <a:noFill/>
                </a:ln>
                <a:solidFill>
                  <a:schemeClr val="tx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Light" panose="020F0302020204030204"/>
                <a:ea typeface="+mj-ea"/>
                <a:cs typeface="+mj-cs"/>
              </a:rPr>
              <a:t>From transmission to transformation: Maximising the impact of assessment feedback through staff-student partnerships</a:t>
            </a:r>
            <a:br>
              <a:rPr kumimoji="0" lang="en-GB" sz="28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GB" sz="1600" b="1" i="0" u="none" strike="noStrike" kern="1200" cap="none" spc="0" normalizeH="0" baseline="0" noProof="0" dirty="0">
                <a:ln>
                  <a:noFill/>
                </a:ln>
                <a:solidFill>
                  <a:prstClr val="black"/>
                </a:solidFill>
                <a:effectLst/>
                <a:uLnTx/>
                <a:uFillTx/>
                <a:latin typeface="Calibri Light" panose="020F0302020204030204"/>
                <a:ea typeface="+mj-ea"/>
                <a:cs typeface="+mj-cs"/>
              </a:rPr>
              <a:t>Dr Naomi Winstone</a:t>
            </a:r>
            <a:br>
              <a:rPr kumimoji="0" lang="en-GB" sz="16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GB" sz="1600" b="0" i="0" u="none" strike="noStrike" kern="1200" cap="none" spc="0" normalizeH="0" baseline="0" noProof="0" dirty="0">
                <a:ln>
                  <a:noFill/>
                </a:ln>
                <a:solidFill>
                  <a:prstClr val="black"/>
                </a:solidFill>
                <a:effectLst/>
                <a:uLnTx/>
                <a:uFillTx/>
                <a:latin typeface="Calibri Light" panose="020F0302020204030204"/>
                <a:ea typeface="+mj-ea"/>
                <a:cs typeface="+mj-cs"/>
              </a:rPr>
              <a:t>Senior Lecturer in Higher Education, HEA National Teaching Fellow</a:t>
            </a:r>
            <a:br>
              <a:rPr kumimoji="0" lang="en-GB" sz="16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GB" sz="1600" b="0" i="0" u="none" strike="noStrike" kern="1200" cap="none" spc="0" normalizeH="0" baseline="0" noProof="0" dirty="0">
                <a:ln>
                  <a:noFill/>
                </a:ln>
                <a:solidFill>
                  <a:prstClr val="black"/>
                </a:solidFill>
                <a:effectLst/>
                <a:uLnTx/>
                <a:uFillTx/>
                <a:latin typeface="Calibri Light" panose="020F0302020204030204"/>
                <a:ea typeface="+mj-ea"/>
                <a:cs typeface="+mj-cs"/>
              </a:rPr>
              <a:t>Director, Surrey Assessment &amp; Learning Lab</a:t>
            </a:r>
            <a:br>
              <a:rPr kumimoji="0" lang="en-GB" sz="1600" b="0"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GB" sz="28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15555"/>
            <a:ext cx="1665196" cy="99927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8282" y="1210789"/>
            <a:ext cx="1150140" cy="1104043"/>
          </a:xfrm>
          <a:prstGeom prst="rect">
            <a:avLst/>
          </a:prstGeom>
        </p:spPr>
      </p:pic>
      <p:sp>
        <p:nvSpPr>
          <p:cNvPr id="10" name="TextBox 9"/>
          <p:cNvSpPr txBox="1"/>
          <p:nvPr/>
        </p:nvSpPr>
        <p:spPr>
          <a:xfrm>
            <a:off x="4003777" y="2590517"/>
            <a:ext cx="33116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DocWinstone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p:cNvPicPr>
            <a:picLocks noChangeAspect="1"/>
          </p:cNvPicPr>
          <p:nvPr/>
        </p:nvPicPr>
        <p:blipFill>
          <a:blip r:embed="rId5"/>
          <a:stretch>
            <a:fillRect/>
          </a:stretch>
        </p:blipFill>
        <p:spPr>
          <a:xfrm>
            <a:off x="3593586" y="2627084"/>
            <a:ext cx="410191" cy="332765"/>
          </a:xfrm>
          <a:prstGeom prst="rect">
            <a:avLst/>
          </a:prstGeom>
        </p:spPr>
      </p:pic>
    </p:spTree>
    <p:extLst>
      <p:ext uri="{BB962C8B-B14F-4D97-AF65-F5344CB8AC3E}">
        <p14:creationId xmlns:p14="http://schemas.microsoft.com/office/powerpoint/2010/main" val="2219830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endParaRPr lang="en-GB" dirty="0"/>
          </a:p>
        </p:txBody>
      </p:sp>
      <p:sp>
        <p:nvSpPr>
          <p:cNvPr id="4" name="Title 3"/>
          <p:cNvSpPr>
            <a:spLocks noGrp="1"/>
          </p:cNvSpPr>
          <p:nvPr>
            <p:ph type="title"/>
          </p:nvPr>
        </p:nvSpPr>
        <p:spPr>
          <a:xfrm>
            <a:off x="179512" y="313921"/>
            <a:ext cx="4507927" cy="413268"/>
          </a:xfrm>
        </p:spPr>
        <p:txBody>
          <a:bodyPr>
            <a:normAutofit fontScale="90000"/>
          </a:bodyPr>
          <a:lstStyle/>
          <a:p>
            <a:pPr algn="l"/>
            <a:r>
              <a:rPr lang="en-GB" dirty="0"/>
              <a:t>Feedback is power…</a:t>
            </a:r>
          </a:p>
        </p:txBody>
      </p:sp>
      <p:pic>
        <p:nvPicPr>
          <p:cNvPr id="5124" name="Picture 4" descr="Image result for john  Hatt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853" y="2204746"/>
            <a:ext cx="2719244" cy="32706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4211960" y="2043233"/>
            <a:ext cx="3950171" cy="3994062"/>
          </a:xfrm>
          <a:prstGeom prst="rect">
            <a:avLst/>
          </a:prstGeom>
        </p:spPr>
      </p:pic>
      <p:sp>
        <p:nvSpPr>
          <p:cNvPr id="9" name="TextBox 8"/>
          <p:cNvSpPr txBox="1"/>
          <p:nvPr/>
        </p:nvSpPr>
        <p:spPr>
          <a:xfrm>
            <a:off x="457200" y="6037295"/>
            <a:ext cx="73551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John Hattie, 1992, </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The Power of Feedback</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7261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0" y="260648"/>
            <a:ext cx="9252520" cy="720080"/>
          </a:xfrm>
        </p:spPr>
        <p:txBody>
          <a:bodyPr/>
          <a:lstStyle/>
          <a:p>
            <a:pPr algn="ctr"/>
            <a:r>
              <a:rPr lang="en-GB" dirty="0"/>
              <a:t>Focus On 2017-18</a:t>
            </a:r>
          </a:p>
          <a:p>
            <a:pPr algn="ctr"/>
            <a:r>
              <a:rPr lang="en-GB" dirty="0"/>
              <a:t> Why feedback from assessment?</a:t>
            </a:r>
          </a:p>
        </p:txBody>
      </p:sp>
      <p:sp>
        <p:nvSpPr>
          <p:cNvPr id="3" name="Text Placeholder 2"/>
          <p:cNvSpPr>
            <a:spLocks noGrp="1"/>
          </p:cNvSpPr>
          <p:nvPr>
            <p:ph type="body" sz="quarter" idx="16"/>
          </p:nvPr>
        </p:nvSpPr>
        <p:spPr>
          <a:xfrm>
            <a:off x="775907" y="1877477"/>
            <a:ext cx="5112568" cy="4176489"/>
          </a:xfrm>
        </p:spPr>
        <p:txBody>
          <a:bodyPr>
            <a:noAutofit/>
          </a:bodyPr>
          <a:lstStyle/>
          <a:p>
            <a:r>
              <a:rPr lang="en-GB" dirty="0"/>
              <a:t>Feedback from assessment was an area for development in 9 ELIRs in during the last review cycle. </a:t>
            </a:r>
            <a:br>
              <a:rPr lang="en-GB" dirty="0"/>
            </a:br>
            <a:endParaRPr lang="en-GB" dirty="0"/>
          </a:p>
          <a:p>
            <a:pPr marL="342900" indent="-342900">
              <a:buFont typeface="Arial" panose="020B0604020202020204" pitchFamily="34" charset="0"/>
              <a:buChar char="•"/>
            </a:pPr>
            <a:r>
              <a:rPr lang="en-GB" dirty="0"/>
              <a:t>timeliness of feedback</a:t>
            </a:r>
          </a:p>
          <a:p>
            <a:pPr marL="342900" indent="-342900">
              <a:buFont typeface="Arial" panose="020B0604020202020204" pitchFamily="34" charset="0"/>
              <a:buChar char="•"/>
            </a:pPr>
            <a:r>
              <a:rPr lang="en-GB" dirty="0"/>
              <a:t>helping students to use feedback to understand grades</a:t>
            </a:r>
          </a:p>
          <a:p>
            <a:pPr marL="342900" indent="-342900">
              <a:buFont typeface="Arial" panose="020B0604020202020204" pitchFamily="34" charset="0"/>
              <a:buChar char="•"/>
            </a:pPr>
            <a:r>
              <a:rPr lang="en-GB" dirty="0"/>
              <a:t>consistency of feedback across different subject areas</a:t>
            </a:r>
          </a:p>
          <a:p>
            <a:pPr marL="342900" indent="-342900">
              <a:buFont typeface="Arial" panose="020B0604020202020204" pitchFamily="34" charset="0"/>
              <a:buChar char="•"/>
            </a:pPr>
            <a:r>
              <a:rPr lang="en-GB" dirty="0"/>
              <a:t>overall quality of feedback</a:t>
            </a:r>
          </a:p>
          <a:p>
            <a:endParaRPr lang="en-GB" dirty="0"/>
          </a:p>
        </p:txBody>
      </p:sp>
      <p:sp>
        <p:nvSpPr>
          <p:cNvPr id="4" name="Rectangle 3"/>
          <p:cNvSpPr/>
          <p:nvPr/>
        </p:nvSpPr>
        <p:spPr>
          <a:xfrm>
            <a:off x="6835800" y="6244875"/>
            <a:ext cx="2262159" cy="369332"/>
          </a:xfrm>
          <a:prstGeom prst="rect">
            <a:avLst/>
          </a:prstGeom>
        </p:spPr>
        <p:txBody>
          <a:bodyPr wrap="none">
            <a:spAutoFit/>
          </a:bodyPr>
          <a:lstStyle/>
          <a:p>
            <a:pPr marL="0" indent="0" algn="ctr">
              <a:buFont typeface="Arial" panose="020B0604020202020204" pitchFamily="34" charset="0"/>
              <a:buNone/>
            </a:pPr>
            <a:r>
              <a:rPr lang="en-GB" altLang="en-US" dirty="0"/>
              <a:t>#</a:t>
            </a:r>
            <a:r>
              <a:rPr lang="en-GB" altLang="en-US" dirty="0" err="1"/>
              <a:t>FocusOnFeedback</a:t>
            </a:r>
            <a:endParaRPr lang="en-GB" altLang="en-US" dirty="0"/>
          </a:p>
        </p:txBody>
      </p:sp>
      <p:pic>
        <p:nvPicPr>
          <p:cNvPr id="9" name="Picture 8">
            <a:extLst>
              <a:ext uri="{FF2B5EF4-FFF2-40B4-BE49-F238E27FC236}">
                <a16:creationId xmlns:a16="http://schemas.microsoft.com/office/drawing/2014/main" id="{1913FAE5-4E2F-4CD9-BCF8-2934B8F85AF2}"/>
              </a:ext>
            </a:extLst>
          </p:cNvPr>
          <p:cNvPicPr>
            <a:picLocks noChangeAspect="1"/>
          </p:cNvPicPr>
          <p:nvPr/>
        </p:nvPicPr>
        <p:blipFill rotWithShape="1">
          <a:blip r:embed="rId3">
            <a:extLst>
              <a:ext uri="{28A0092B-C50C-407E-A947-70E740481C1C}">
                <a14:useLocalDpi xmlns:a14="http://schemas.microsoft.com/office/drawing/2010/main" val="0"/>
              </a:ext>
            </a:extLst>
          </a:blip>
          <a:srcRect l="8091" r="17068"/>
          <a:stretch/>
        </p:blipFill>
        <p:spPr>
          <a:xfrm>
            <a:off x="5897610" y="2780928"/>
            <a:ext cx="2664296" cy="2369588"/>
          </a:xfrm>
          <a:prstGeom prst="rect">
            <a:avLst/>
          </a:prstGeom>
        </p:spPr>
      </p:pic>
    </p:spTree>
    <p:extLst>
      <p:ext uri="{BB962C8B-B14F-4D97-AF65-F5344CB8AC3E}">
        <p14:creationId xmlns:p14="http://schemas.microsoft.com/office/powerpoint/2010/main" val="13213292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ext Placeholder 2"/>
          <p:cNvSpPr>
            <a:spLocks noGrp="1"/>
          </p:cNvSpPr>
          <p:nvPr>
            <p:ph type="body" sz="quarter" idx="13"/>
          </p:nvPr>
        </p:nvSpPr>
        <p:spPr/>
        <p:txBody>
          <a:bodyPr/>
          <a:lstStyle/>
          <a:p>
            <a:endParaRPr lang="en-GB" dirty="0"/>
          </a:p>
        </p:txBody>
      </p:sp>
      <p:sp>
        <p:nvSpPr>
          <p:cNvPr id="6" name="Title 3"/>
          <p:cNvSpPr>
            <a:spLocks noGrp="1"/>
          </p:cNvSpPr>
          <p:nvPr>
            <p:ph type="title"/>
          </p:nvPr>
        </p:nvSpPr>
        <p:spPr>
          <a:xfrm>
            <a:off x="179512" y="313921"/>
            <a:ext cx="5976664" cy="413268"/>
          </a:xfrm>
        </p:spPr>
        <p:txBody>
          <a:bodyPr>
            <a:normAutofit fontScale="90000"/>
          </a:bodyPr>
          <a:lstStyle/>
          <a:p>
            <a:pPr algn="l"/>
            <a:r>
              <a:rPr lang="en-GB" dirty="0"/>
              <a:t>Feedback is power… BUT</a:t>
            </a:r>
          </a:p>
        </p:txBody>
      </p:sp>
      <p:pic>
        <p:nvPicPr>
          <p:cNvPr id="7" name="Picture 2" descr="Image result for dylan wili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128" y="1044302"/>
            <a:ext cx="1663080" cy="22097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3114565" y="925006"/>
            <a:ext cx="2543175" cy="2762250"/>
          </a:xfrm>
          <a:prstGeom prst="rect">
            <a:avLst/>
          </a:prstGeom>
        </p:spPr>
      </p:pic>
      <p:sp>
        <p:nvSpPr>
          <p:cNvPr id="10" name="TextBox 9"/>
          <p:cNvSpPr txBox="1"/>
          <p:nvPr/>
        </p:nvSpPr>
        <p:spPr>
          <a:xfrm>
            <a:off x="-6334" y="3451860"/>
            <a:ext cx="878497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Dylan </a:t>
            </a:r>
            <a:r>
              <a:rPr kumimoji="0" lang="en-GB" sz="1400" b="0" i="0" u="none" strike="noStrike" kern="1200" cap="none" spc="0" normalizeH="0" baseline="0" noProof="0" dirty="0" err="1">
                <a:ln>
                  <a:noFill/>
                </a:ln>
                <a:solidFill>
                  <a:prstClr val="black"/>
                </a:solidFill>
                <a:effectLst/>
                <a:uLnTx/>
                <a:uFillTx/>
                <a:latin typeface="Calibri" panose="020F0502020204030204"/>
                <a:ea typeface="+mn-ea"/>
                <a:cs typeface="+mn-cs"/>
              </a:rPr>
              <a:t>Wiliam</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2014, </a:t>
            </a: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Is the feedback you’re giving students helping or hindering?</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194" name="Picture 2" descr="Image result for david bou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0996" y="4569783"/>
            <a:ext cx="1300376" cy="151263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1372" y="4569783"/>
            <a:ext cx="1401469" cy="15126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7"/>
          <a:stretch>
            <a:fillRect/>
          </a:stretch>
        </p:blipFill>
        <p:spPr>
          <a:xfrm>
            <a:off x="2981216" y="3821192"/>
            <a:ext cx="2809875" cy="2790825"/>
          </a:xfrm>
          <a:prstGeom prst="rect">
            <a:avLst/>
          </a:prstGeom>
        </p:spPr>
      </p:pic>
      <p:sp>
        <p:nvSpPr>
          <p:cNvPr id="14" name="TextBox 13"/>
          <p:cNvSpPr txBox="1"/>
          <p:nvPr/>
        </p:nvSpPr>
        <p:spPr>
          <a:xfrm>
            <a:off x="-18631" y="6519683"/>
            <a:ext cx="878497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David Boud and Elizabeth Molloy, 2013, </a:t>
            </a: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Rethinking models of feedback for learning: The challenge of design.</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43181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GB"/>
          </a:p>
        </p:txBody>
      </p:sp>
      <p:sp>
        <p:nvSpPr>
          <p:cNvPr id="6" name="Text Placeholder 5"/>
          <p:cNvSpPr>
            <a:spLocks noGrp="1"/>
          </p:cNvSpPr>
          <p:nvPr>
            <p:ph type="body" sz="quarter" idx="13"/>
          </p:nvPr>
        </p:nvSpPr>
        <p:spPr/>
        <p:txBody>
          <a:bodyPr/>
          <a:lstStyle/>
          <a:p>
            <a:endParaRPr lang="en-GB"/>
          </a:p>
        </p:txBody>
      </p:sp>
      <p:sp>
        <p:nvSpPr>
          <p:cNvPr id="4" name="Title 3"/>
          <p:cNvSpPr>
            <a:spLocks noGrp="1"/>
          </p:cNvSpPr>
          <p:nvPr>
            <p:ph type="title"/>
          </p:nvPr>
        </p:nvSpPr>
        <p:spPr>
          <a:xfrm>
            <a:off x="109993" y="275786"/>
            <a:ext cx="5974175" cy="413268"/>
          </a:xfrm>
        </p:spPr>
        <p:txBody>
          <a:bodyPr>
            <a:normAutofit fontScale="90000"/>
          </a:bodyPr>
          <a:lstStyle/>
          <a:p>
            <a:endParaRPr lang="en-GB" dirty="0"/>
          </a:p>
        </p:txBody>
      </p:sp>
      <p:pic>
        <p:nvPicPr>
          <p:cNvPr id="7" name="Picture 6"/>
          <p:cNvPicPr>
            <a:picLocks noChangeAspect="1"/>
          </p:cNvPicPr>
          <p:nvPr/>
        </p:nvPicPr>
        <p:blipFill>
          <a:blip r:embed="rId3"/>
          <a:stretch>
            <a:fillRect/>
          </a:stretch>
        </p:blipFill>
        <p:spPr>
          <a:xfrm>
            <a:off x="0" y="-104504"/>
            <a:ext cx="10673224" cy="6962504"/>
          </a:xfrm>
          <a:prstGeom prst="rect">
            <a:avLst/>
          </a:prstGeom>
        </p:spPr>
      </p:pic>
    </p:spTree>
    <p:extLst>
      <p:ext uri="{BB962C8B-B14F-4D97-AF65-F5344CB8AC3E}">
        <p14:creationId xmlns:p14="http://schemas.microsoft.com/office/powerpoint/2010/main" val="34537576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5" name="Title 3"/>
          <p:cNvSpPr txBox="1">
            <a:spLocks/>
          </p:cNvSpPr>
          <p:nvPr/>
        </p:nvSpPr>
        <p:spPr>
          <a:xfrm>
            <a:off x="109993" y="243957"/>
            <a:ext cx="8206423" cy="4132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A partnership approach</a:t>
            </a:r>
          </a:p>
        </p:txBody>
      </p:sp>
      <p:sp>
        <p:nvSpPr>
          <p:cNvPr id="6" name="Text Placeholder 5"/>
          <p:cNvSpPr>
            <a:spLocks noGrp="1"/>
          </p:cNvSpPr>
          <p:nvPr>
            <p:ph type="body" sz="quarter" idx="13"/>
          </p:nvPr>
        </p:nvSpPr>
        <p:spPr/>
        <p:txBody>
          <a:bodyPr/>
          <a:lstStyle/>
          <a:p>
            <a:endParaRPr lang="en-GB"/>
          </a:p>
        </p:txBody>
      </p:sp>
      <p:sp>
        <p:nvSpPr>
          <p:cNvPr id="9" name="Rectangle 8"/>
          <p:cNvSpPr/>
          <p:nvPr/>
        </p:nvSpPr>
        <p:spPr>
          <a:xfrm>
            <a:off x="1176214" y="2605275"/>
            <a:ext cx="7156824"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“We're paying for education so it's not our, sort of responsibility to engage with feedback because we're paying for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 Undergraduate Economics student</a:t>
            </a:r>
            <a:endParaRPr kumimoji="0" lang="en-AU" sz="2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 name="TextBox 9"/>
          <p:cNvSpPr txBox="1"/>
          <p:nvPr/>
        </p:nvSpPr>
        <p:spPr>
          <a:xfrm>
            <a:off x="79320" y="6478132"/>
            <a:ext cx="59741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Winstone, Medland, Bourne, Rees &amp; Niculescu (in prep)</a:t>
            </a:r>
          </a:p>
        </p:txBody>
      </p:sp>
      <p:sp>
        <p:nvSpPr>
          <p:cNvPr id="3" name="Rectangle 2"/>
          <p:cNvSpPr/>
          <p:nvPr/>
        </p:nvSpPr>
        <p:spPr>
          <a:xfrm>
            <a:off x="1053524" y="2605275"/>
            <a:ext cx="7128792" cy="16209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6282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538128"/>
            <a:ext cx="8321443" cy="4525963"/>
          </a:xfrm>
        </p:spPr>
        <p:txBody>
          <a:bodyPr>
            <a:normAutofit/>
          </a:bodyPr>
          <a:lstStyle/>
          <a:p>
            <a:endParaRPr lang="en-GB" dirty="0"/>
          </a:p>
          <a:p>
            <a:endParaRPr lang="en-GB" dirty="0"/>
          </a:p>
          <a:p>
            <a:endParaRPr lang="en-GB" dirty="0"/>
          </a:p>
          <a:p>
            <a:endParaRPr lang="en-GB" dirty="0"/>
          </a:p>
        </p:txBody>
      </p:sp>
      <p:sp>
        <p:nvSpPr>
          <p:cNvPr id="3" name="Text Placeholder 2"/>
          <p:cNvSpPr>
            <a:spLocks noGrp="1"/>
          </p:cNvSpPr>
          <p:nvPr>
            <p:ph type="body" sz="quarter" idx="13"/>
          </p:nvPr>
        </p:nvSpPr>
        <p:spPr/>
        <p:txBody>
          <a:bodyPr/>
          <a:lstStyle/>
          <a:p>
            <a:endParaRPr lang="en-GB" dirty="0"/>
          </a:p>
        </p:txBody>
      </p:sp>
      <p:sp>
        <p:nvSpPr>
          <p:cNvPr id="4" name="Title 3"/>
          <p:cNvSpPr>
            <a:spLocks noGrp="1"/>
          </p:cNvSpPr>
          <p:nvPr>
            <p:ph type="title"/>
          </p:nvPr>
        </p:nvSpPr>
        <p:spPr>
          <a:xfrm>
            <a:off x="112126" y="246872"/>
            <a:ext cx="5900034" cy="413268"/>
          </a:xfrm>
        </p:spPr>
        <p:txBody>
          <a:bodyPr>
            <a:noAutofit/>
          </a:bodyPr>
          <a:lstStyle/>
          <a:p>
            <a:pPr algn="l"/>
            <a:r>
              <a:rPr lang="en-GB" sz="3600" dirty="0"/>
              <a:t>A partnership approach</a:t>
            </a:r>
          </a:p>
        </p:txBody>
      </p:sp>
      <p:sp>
        <p:nvSpPr>
          <p:cNvPr id="7" name="Rectangle 6"/>
          <p:cNvSpPr/>
          <p:nvPr/>
        </p:nvSpPr>
        <p:spPr>
          <a:xfrm>
            <a:off x="1305553" y="2527865"/>
            <a:ext cx="6624736"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prstClr val="black"/>
                </a:solidFill>
                <a:effectLst/>
                <a:uLnTx/>
                <a:uFillTx/>
                <a:latin typeface="Calibri" panose="020F0502020204030204"/>
                <a:ea typeface="+mn-ea"/>
                <a:cs typeface="+mn-cs"/>
              </a:rPr>
              <a:t>“I assume [students] are educated enough to deal constructively with the feedback they receive – otherwise they should not be at my university anyway”</a:t>
            </a:r>
          </a:p>
        </p:txBody>
      </p:sp>
      <p:sp>
        <p:nvSpPr>
          <p:cNvPr id="8" name="TextBox 7"/>
          <p:cNvSpPr txBox="1"/>
          <p:nvPr/>
        </p:nvSpPr>
        <p:spPr>
          <a:xfrm>
            <a:off x="112126" y="6351368"/>
            <a:ext cx="47525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Carless &amp; Winstone (forthcoming, 2019)</a:t>
            </a:r>
          </a:p>
        </p:txBody>
      </p:sp>
      <p:sp>
        <p:nvSpPr>
          <p:cNvPr id="5" name="Rectangle 4"/>
          <p:cNvSpPr/>
          <p:nvPr/>
        </p:nvSpPr>
        <p:spPr>
          <a:xfrm>
            <a:off x="1089529" y="2432208"/>
            <a:ext cx="7056784" cy="20882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14825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2790" y="540172"/>
            <a:ext cx="3942890" cy="6038955"/>
          </a:xfrm>
        </p:spPr>
        <p:txBody>
          <a:bodyPr>
            <a:noAutofit/>
          </a:bodyPr>
          <a:lstStyle/>
          <a:p>
            <a:pPr marL="0" indent="0">
              <a:buNone/>
            </a:pPr>
            <a:r>
              <a:rPr lang="en-US" dirty="0"/>
              <a:t>“Interesting. When we give feedback, we notice that the receiver isn’t good at receiving it. When we receive feedback, we notice that the giver isn’t good at giving it.”</a:t>
            </a:r>
          </a:p>
          <a:p>
            <a:pPr marL="0" indent="0">
              <a:buNone/>
            </a:pPr>
            <a:endParaRPr lang="en-US" sz="2800" dirty="0"/>
          </a:p>
          <a:p>
            <a:pPr marL="0" indent="0">
              <a:buNone/>
            </a:pPr>
            <a:r>
              <a:rPr lang="en-US" sz="2800" b="1" dirty="0"/>
              <a:t>Stone and </a:t>
            </a:r>
            <a:r>
              <a:rPr lang="en-US" sz="2800" b="1" dirty="0" err="1"/>
              <a:t>Heen</a:t>
            </a:r>
            <a:r>
              <a:rPr lang="en-US" sz="2800" b="1" dirty="0"/>
              <a:t> (2014, </a:t>
            </a:r>
            <a:br>
              <a:rPr lang="en-US" sz="2800" b="1" dirty="0"/>
            </a:br>
            <a:r>
              <a:rPr lang="en-US" sz="2800" b="1" dirty="0"/>
              <a:t>p. 3)</a:t>
            </a:r>
          </a:p>
        </p:txBody>
      </p:sp>
      <p:pic>
        <p:nvPicPr>
          <p:cNvPr id="4" name="Picture 3" descr="96924a0ecadfe55d409354bbf556f95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46087" cy="6858000"/>
          </a:xfrm>
          <a:prstGeom prst="rect">
            <a:avLst/>
          </a:prstGeom>
        </p:spPr>
      </p:pic>
    </p:spTree>
    <p:extLst>
      <p:ext uri="{BB962C8B-B14F-4D97-AF65-F5344CB8AC3E}">
        <p14:creationId xmlns:p14="http://schemas.microsoft.com/office/powerpoint/2010/main" val="249993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5" name="Title 3"/>
          <p:cNvSpPr txBox="1">
            <a:spLocks/>
          </p:cNvSpPr>
          <p:nvPr/>
        </p:nvSpPr>
        <p:spPr>
          <a:xfrm>
            <a:off x="109993" y="243957"/>
            <a:ext cx="8206423" cy="4132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We’re all human</a:t>
            </a:r>
          </a:p>
        </p:txBody>
      </p:sp>
      <p:pic>
        <p:nvPicPr>
          <p:cNvPr id="6" name="Picture 2" descr="Image result for the f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560" y="1600200"/>
            <a:ext cx="6480720" cy="4941971"/>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8219488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ts-1693906_960_720.jpg"/>
          <p:cNvPicPr>
            <a:picLocks noChangeAspect="1"/>
          </p:cNvPicPr>
          <p:nvPr/>
        </p:nvPicPr>
        <p:blipFill rotWithShape="1">
          <a:blip r:embed="rId3">
            <a:extLst>
              <a:ext uri="{28A0092B-C50C-407E-A947-70E740481C1C}">
                <a14:useLocalDpi xmlns:a14="http://schemas.microsoft.com/office/drawing/2010/main" val="0"/>
              </a:ext>
            </a:extLst>
          </a:blip>
          <a:srcRect t="16559" r="11333" b="15159"/>
          <a:stretch/>
        </p:blipFill>
        <p:spPr>
          <a:xfrm>
            <a:off x="1776297" y="2350480"/>
            <a:ext cx="7367704" cy="3924437"/>
          </a:xfrm>
          <a:prstGeom prst="rect">
            <a:avLst/>
          </a:prstGeom>
        </p:spPr>
      </p:pic>
      <p:sp>
        <p:nvSpPr>
          <p:cNvPr id="3" name="Content Placeholder 2"/>
          <p:cNvSpPr>
            <a:spLocks noGrp="1"/>
          </p:cNvSpPr>
          <p:nvPr>
            <p:ph idx="1"/>
          </p:nvPr>
        </p:nvSpPr>
        <p:spPr/>
        <p:txBody>
          <a:bodyPr>
            <a:normAutofit lnSpcReduction="10000"/>
          </a:bodyPr>
          <a:lstStyle/>
          <a:p>
            <a:pPr marL="0" indent="0">
              <a:buNone/>
            </a:pPr>
            <a:endParaRPr lang="en-GB" dirty="0">
              <a:latin typeface="+mn-lt"/>
            </a:endParaRPr>
          </a:p>
          <a:p>
            <a:pPr marL="0" indent="0">
              <a:buNone/>
            </a:pPr>
            <a:endParaRPr lang="en-GB" dirty="0">
              <a:latin typeface="+mn-lt"/>
            </a:endParaRPr>
          </a:p>
          <a:p>
            <a:pPr marL="0" indent="0">
              <a:buNone/>
            </a:pPr>
            <a:endParaRPr lang="en-GB" dirty="0">
              <a:latin typeface="+mn-lt"/>
            </a:endParaRPr>
          </a:p>
          <a:p>
            <a:pPr marL="0" indent="0">
              <a:buNone/>
            </a:pPr>
            <a:endParaRPr lang="en-GB" dirty="0">
              <a:latin typeface="+mn-lt"/>
            </a:endParaRPr>
          </a:p>
          <a:p>
            <a:pPr marL="0" indent="0">
              <a:buNone/>
            </a:pPr>
            <a:endParaRPr lang="en-GB" dirty="0">
              <a:latin typeface="+mn-lt"/>
            </a:endParaRPr>
          </a:p>
          <a:p>
            <a:pPr marL="0" indent="0">
              <a:buNone/>
            </a:pPr>
            <a:endParaRPr lang="en-GB" dirty="0">
              <a:latin typeface="+mn-lt"/>
            </a:endParaRPr>
          </a:p>
          <a:p>
            <a:pPr marL="0" indent="0">
              <a:buNone/>
            </a:pPr>
            <a:endParaRPr lang="en-GB" dirty="0">
              <a:latin typeface="+mn-lt"/>
            </a:endParaRPr>
          </a:p>
          <a:p>
            <a:pPr marL="0" indent="0">
              <a:buNone/>
            </a:pPr>
            <a:endParaRPr lang="en-GB" dirty="0">
              <a:latin typeface="+mn-lt"/>
            </a:endParaRPr>
          </a:p>
          <a:p>
            <a:pPr marL="0" indent="0">
              <a:buNone/>
            </a:pPr>
            <a:endParaRPr lang="en-GB" dirty="0">
              <a:latin typeface="+mn-lt"/>
            </a:endParaRPr>
          </a:p>
          <a:p>
            <a:pPr marL="0" indent="0">
              <a:buNone/>
            </a:pPr>
            <a:endParaRPr lang="en-GB" dirty="0">
              <a:latin typeface="+mn-lt"/>
            </a:endParaRPr>
          </a:p>
          <a:p>
            <a:pPr marL="0" indent="0">
              <a:buNone/>
            </a:pPr>
            <a:endParaRPr lang="en-GB" dirty="0">
              <a:latin typeface="+mn-lt"/>
            </a:endParaRPr>
          </a:p>
          <a:p>
            <a:pPr marL="0" indent="0">
              <a:buNone/>
            </a:pPr>
            <a:endParaRPr lang="en-GB" dirty="0">
              <a:latin typeface="+mn-lt"/>
            </a:endParaRPr>
          </a:p>
          <a:p>
            <a:pPr marL="0" indent="0">
              <a:buNone/>
            </a:pPr>
            <a:r>
              <a:rPr lang="en-GB" dirty="0">
                <a:latin typeface="+mn-lt"/>
              </a:rPr>
              <a:t>(Howell &amp; </a:t>
            </a:r>
            <a:r>
              <a:rPr lang="en-GB" dirty="0" err="1">
                <a:latin typeface="+mn-lt"/>
              </a:rPr>
              <a:t>Shepperd</a:t>
            </a:r>
            <a:r>
              <a:rPr lang="en-GB" dirty="0">
                <a:latin typeface="+mn-lt"/>
              </a:rPr>
              <a:t>, 2013)</a:t>
            </a:r>
          </a:p>
        </p:txBody>
      </p:sp>
      <p:sp>
        <p:nvSpPr>
          <p:cNvPr id="6" name="Text Placeholder 5"/>
          <p:cNvSpPr>
            <a:spLocks noGrp="1"/>
          </p:cNvSpPr>
          <p:nvPr>
            <p:ph type="body" sz="quarter" idx="13"/>
          </p:nvPr>
        </p:nvSpPr>
        <p:spPr/>
        <p:txBody>
          <a:bodyPr/>
          <a:lstStyle/>
          <a:p>
            <a:endParaRPr lang="en-GB" dirty="0"/>
          </a:p>
        </p:txBody>
      </p:sp>
      <p:sp>
        <p:nvSpPr>
          <p:cNvPr id="2" name="Title 1"/>
          <p:cNvSpPr>
            <a:spLocks noGrp="1"/>
          </p:cNvSpPr>
          <p:nvPr>
            <p:ph type="title"/>
          </p:nvPr>
        </p:nvSpPr>
        <p:spPr>
          <a:xfrm>
            <a:off x="323528" y="1937212"/>
            <a:ext cx="4507927" cy="413268"/>
          </a:xfrm>
        </p:spPr>
        <p:txBody>
          <a:bodyPr>
            <a:normAutofit fontScale="90000"/>
          </a:bodyPr>
          <a:lstStyle/>
          <a:p>
            <a:r>
              <a:rPr lang="en-GB" b="1" dirty="0">
                <a:solidFill>
                  <a:schemeClr val="tx1"/>
                </a:solidFill>
              </a:rPr>
              <a:t>Do you have TAA Deficiency?</a:t>
            </a:r>
          </a:p>
        </p:txBody>
      </p:sp>
      <p:sp>
        <p:nvSpPr>
          <p:cNvPr id="7" name="Title 3"/>
          <p:cNvSpPr txBox="1">
            <a:spLocks/>
          </p:cNvSpPr>
          <p:nvPr/>
        </p:nvSpPr>
        <p:spPr>
          <a:xfrm>
            <a:off x="109993" y="243957"/>
            <a:ext cx="8206423" cy="4132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We’re all human</a:t>
            </a:r>
          </a:p>
        </p:txBody>
      </p:sp>
    </p:spTree>
    <p:extLst>
      <p:ext uri="{BB962C8B-B14F-4D97-AF65-F5344CB8AC3E}">
        <p14:creationId xmlns:p14="http://schemas.microsoft.com/office/powerpoint/2010/main" val="13689321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r="11324"/>
          <a:stretch/>
        </p:blipFill>
        <p:spPr>
          <a:xfrm>
            <a:off x="1826275" y="936625"/>
            <a:ext cx="5583292" cy="5850175"/>
          </a:xfrm>
          <a:prstGeom prst="rect">
            <a:avLst/>
          </a:prstGeom>
        </p:spPr>
      </p:pic>
      <p:sp>
        <p:nvSpPr>
          <p:cNvPr id="8" name="Text Placeholder 7"/>
          <p:cNvSpPr>
            <a:spLocks noGrp="1"/>
          </p:cNvSpPr>
          <p:nvPr>
            <p:ph type="body" sz="quarter" idx="13"/>
          </p:nvPr>
        </p:nvSpPr>
        <p:spPr/>
        <p:txBody>
          <a:bodyPr/>
          <a:lstStyle/>
          <a:p>
            <a:endParaRPr lang="en-GB"/>
          </a:p>
        </p:txBody>
      </p:sp>
      <p:sp>
        <p:nvSpPr>
          <p:cNvPr id="9" name="Title 3"/>
          <p:cNvSpPr txBox="1">
            <a:spLocks/>
          </p:cNvSpPr>
          <p:nvPr/>
        </p:nvSpPr>
        <p:spPr>
          <a:xfrm>
            <a:off x="109993" y="243957"/>
            <a:ext cx="8206423" cy="4132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We’re all human</a:t>
            </a:r>
          </a:p>
        </p:txBody>
      </p:sp>
    </p:spTree>
    <p:extLst>
      <p:ext uri="{BB962C8B-B14F-4D97-AF65-F5344CB8AC3E}">
        <p14:creationId xmlns:p14="http://schemas.microsoft.com/office/powerpoint/2010/main" val="29931940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555" y="1100632"/>
            <a:ext cx="7066889" cy="5300168"/>
          </a:xfrm>
          <a:prstGeom prst="rect">
            <a:avLst/>
          </a:prstGeom>
        </p:spPr>
      </p:pic>
      <p:sp>
        <p:nvSpPr>
          <p:cNvPr id="8" name="Content Placeholder 7"/>
          <p:cNvSpPr>
            <a:spLocks noGrp="1"/>
          </p:cNvSpPr>
          <p:nvPr>
            <p:ph idx="1"/>
          </p:nvPr>
        </p:nvSpPr>
        <p:spPr/>
        <p:txBody>
          <a:bodyPr/>
          <a:lstStyle/>
          <a:p>
            <a:endParaRPr lang="en-GB"/>
          </a:p>
        </p:txBody>
      </p:sp>
      <p:sp>
        <p:nvSpPr>
          <p:cNvPr id="9" name="Text Placeholder 8"/>
          <p:cNvSpPr>
            <a:spLocks noGrp="1"/>
          </p:cNvSpPr>
          <p:nvPr>
            <p:ph type="body" sz="quarter" idx="13"/>
          </p:nvPr>
        </p:nvSpPr>
        <p:spPr/>
        <p:txBody>
          <a:bodyPr/>
          <a:lstStyle/>
          <a:p>
            <a:endParaRPr lang="en-GB"/>
          </a:p>
        </p:txBody>
      </p:sp>
      <p:sp>
        <p:nvSpPr>
          <p:cNvPr id="6" name="TextBox 5"/>
          <p:cNvSpPr txBox="1"/>
          <p:nvPr/>
        </p:nvSpPr>
        <p:spPr>
          <a:xfrm>
            <a:off x="0" y="6444734"/>
            <a:ext cx="48245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Winstone, Rees, Niculescu &amp; Medland (in prep)</a:t>
            </a:r>
          </a:p>
        </p:txBody>
      </p:sp>
      <p:sp>
        <p:nvSpPr>
          <p:cNvPr id="10" name="Title 3"/>
          <p:cNvSpPr txBox="1">
            <a:spLocks/>
          </p:cNvSpPr>
          <p:nvPr/>
        </p:nvSpPr>
        <p:spPr>
          <a:xfrm>
            <a:off x="109993" y="243957"/>
            <a:ext cx="8206423" cy="4132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We’re all human</a:t>
            </a:r>
          </a:p>
        </p:txBody>
      </p:sp>
    </p:spTree>
    <p:extLst>
      <p:ext uri="{BB962C8B-B14F-4D97-AF65-F5344CB8AC3E}">
        <p14:creationId xmlns:p14="http://schemas.microsoft.com/office/powerpoint/2010/main" val="17221264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ext Placeholder 2"/>
          <p:cNvSpPr>
            <a:spLocks noGrp="1"/>
          </p:cNvSpPr>
          <p:nvPr>
            <p:ph type="body" sz="quarter" idx="13"/>
          </p:nvPr>
        </p:nvSpPr>
        <p:spPr/>
        <p:txBody>
          <a:bodyPr/>
          <a:lstStyle/>
          <a:p>
            <a:endParaRPr lang="en-GB"/>
          </a:p>
        </p:txBody>
      </p:sp>
      <p:pic>
        <p:nvPicPr>
          <p:cNvPr id="6" name="Picture 5"/>
          <p:cNvPicPr>
            <a:picLocks noChangeAspect="1"/>
          </p:cNvPicPr>
          <p:nvPr/>
        </p:nvPicPr>
        <p:blipFill>
          <a:blip r:embed="rId3"/>
          <a:stretch>
            <a:fillRect/>
          </a:stretch>
        </p:blipFill>
        <p:spPr>
          <a:xfrm>
            <a:off x="179512" y="1420805"/>
            <a:ext cx="4234324" cy="1684784"/>
          </a:xfrm>
          <a:prstGeom prst="rect">
            <a:avLst/>
          </a:prstGeom>
        </p:spPr>
      </p:pic>
      <p:pic>
        <p:nvPicPr>
          <p:cNvPr id="8" name="Picture 7"/>
          <p:cNvPicPr>
            <a:picLocks noChangeAspect="1"/>
          </p:cNvPicPr>
          <p:nvPr/>
        </p:nvPicPr>
        <p:blipFill>
          <a:blip r:embed="rId4"/>
          <a:stretch>
            <a:fillRect/>
          </a:stretch>
        </p:blipFill>
        <p:spPr>
          <a:xfrm>
            <a:off x="4756144" y="2132856"/>
            <a:ext cx="4125856" cy="1764255"/>
          </a:xfrm>
          <a:prstGeom prst="rect">
            <a:avLst/>
          </a:prstGeom>
        </p:spPr>
      </p:pic>
      <p:pic>
        <p:nvPicPr>
          <p:cNvPr id="9" name="Picture 8"/>
          <p:cNvPicPr>
            <a:picLocks noChangeAspect="1"/>
          </p:cNvPicPr>
          <p:nvPr/>
        </p:nvPicPr>
        <p:blipFill>
          <a:blip r:embed="rId5"/>
          <a:stretch>
            <a:fillRect/>
          </a:stretch>
        </p:blipFill>
        <p:spPr>
          <a:xfrm>
            <a:off x="179512" y="3546349"/>
            <a:ext cx="4271720" cy="1714500"/>
          </a:xfrm>
          <a:prstGeom prst="rect">
            <a:avLst/>
          </a:prstGeom>
        </p:spPr>
      </p:pic>
      <p:pic>
        <p:nvPicPr>
          <p:cNvPr id="10" name="Picture 9"/>
          <p:cNvPicPr>
            <a:picLocks noChangeAspect="1"/>
          </p:cNvPicPr>
          <p:nvPr/>
        </p:nvPicPr>
        <p:blipFill>
          <a:blip r:embed="rId6"/>
          <a:stretch>
            <a:fillRect/>
          </a:stretch>
        </p:blipFill>
        <p:spPr>
          <a:xfrm>
            <a:off x="4469867" y="4076506"/>
            <a:ext cx="4463193" cy="1820513"/>
          </a:xfrm>
          <a:prstGeom prst="rect">
            <a:avLst/>
          </a:prstGeom>
        </p:spPr>
      </p:pic>
      <p:sp>
        <p:nvSpPr>
          <p:cNvPr id="11" name="TextBox 10"/>
          <p:cNvSpPr txBox="1"/>
          <p:nvPr/>
        </p:nvSpPr>
        <p:spPr>
          <a:xfrm>
            <a:off x="0" y="6119336"/>
            <a:ext cx="763284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Winstone, N.E.,</a:t>
            </a: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Nash, R.A., Rowntree, J., &amp; Parker, M. (2017). “It’d be useful, but I wouldn’t use it”. Barriers to University students’ feedback seeking and recipience. </a:t>
            </a: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Studies in Higher Education, 42</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(11), 2026-2041. </a:t>
            </a:r>
          </a:p>
        </p:txBody>
      </p:sp>
      <p:sp>
        <p:nvSpPr>
          <p:cNvPr id="12" name="Title 3"/>
          <p:cNvSpPr txBox="1">
            <a:spLocks/>
          </p:cNvSpPr>
          <p:nvPr/>
        </p:nvSpPr>
        <p:spPr>
          <a:xfrm>
            <a:off x="109993" y="243957"/>
            <a:ext cx="8206423" cy="4132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Light" panose="020F0302020204030204"/>
                <a:ea typeface="+mj-ea"/>
                <a:cs typeface="+mj-cs"/>
              </a:rPr>
              <a:t>Why it can be difficult to use feedback</a:t>
            </a:r>
          </a:p>
        </p:txBody>
      </p:sp>
    </p:spTree>
    <p:extLst>
      <p:ext uri="{BB962C8B-B14F-4D97-AF65-F5344CB8AC3E}">
        <p14:creationId xmlns:p14="http://schemas.microsoft.com/office/powerpoint/2010/main" val="9649635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0" y="188640"/>
            <a:ext cx="9144000" cy="720080"/>
          </a:xfrm>
        </p:spPr>
        <p:txBody>
          <a:bodyPr/>
          <a:lstStyle/>
          <a:p>
            <a:pPr algn="ctr"/>
            <a:r>
              <a:rPr lang="en-GB" dirty="0"/>
              <a:t>Focus On 2017-18</a:t>
            </a:r>
          </a:p>
          <a:p>
            <a:pPr algn="ctr"/>
            <a:endParaRPr lang="en-GB" dirty="0"/>
          </a:p>
        </p:txBody>
      </p:sp>
      <p:sp>
        <p:nvSpPr>
          <p:cNvPr id="3" name="Text Placeholder 2"/>
          <p:cNvSpPr>
            <a:spLocks noGrp="1"/>
          </p:cNvSpPr>
          <p:nvPr>
            <p:ph type="body" sz="quarter" idx="16"/>
          </p:nvPr>
        </p:nvSpPr>
        <p:spPr>
          <a:xfrm>
            <a:off x="611560" y="720081"/>
            <a:ext cx="8064896" cy="2348879"/>
          </a:xfrm>
        </p:spPr>
        <p:txBody>
          <a:bodyPr>
            <a:noAutofit/>
          </a:bodyPr>
          <a:lstStyle/>
          <a:p>
            <a:endParaRPr lang="en-GB" sz="1200" b="1" dirty="0"/>
          </a:p>
          <a:p>
            <a:r>
              <a:rPr lang="en-GB" b="1" dirty="0"/>
              <a:t>Feedback from assessment: what do students think?</a:t>
            </a:r>
          </a:p>
          <a:p>
            <a:endParaRPr lang="en-GB" b="1" dirty="0"/>
          </a:p>
          <a:p>
            <a:r>
              <a:rPr lang="en-GB" dirty="0">
                <a:solidFill>
                  <a:schemeClr val="accent1"/>
                </a:solidFill>
              </a:rPr>
              <a:t>What do students think? What’s helpful and what isn’t?</a:t>
            </a:r>
            <a:br>
              <a:rPr lang="en-GB" dirty="0">
                <a:solidFill>
                  <a:schemeClr val="accent1"/>
                </a:solidFill>
              </a:rPr>
            </a:br>
            <a:r>
              <a:rPr lang="en-GB" dirty="0">
                <a:solidFill>
                  <a:schemeClr val="accent1"/>
                </a:solidFill>
              </a:rPr>
              <a:t>Do we need to think about students’ engagement with feedback differently? </a:t>
            </a:r>
            <a:br>
              <a:rPr lang="en-GB" dirty="0"/>
            </a:br>
            <a:endParaRPr lang="en-GB" dirty="0"/>
          </a:p>
          <a:p>
            <a:r>
              <a:rPr lang="en-GB" b="1" dirty="0"/>
              <a:t>Following up: how far have we come and where are we now?</a:t>
            </a:r>
            <a:br>
              <a:rPr lang="en-GB" dirty="0"/>
            </a:br>
            <a:br>
              <a:rPr lang="en-GB" dirty="0"/>
            </a:br>
            <a:r>
              <a:rPr lang="en-GB" dirty="0">
                <a:solidFill>
                  <a:schemeClr val="accent1"/>
                </a:solidFill>
              </a:rPr>
              <a:t>How has the sector has progressed since 2014-15? What institution-wide approaches have been successful?</a:t>
            </a:r>
          </a:p>
          <a:p>
            <a:r>
              <a:rPr lang="en-GB" dirty="0">
                <a:solidFill>
                  <a:schemeClr val="accent1"/>
                </a:solidFill>
              </a:rPr>
              <a:t>How can/have developments in technology help/</a:t>
            </a:r>
            <a:r>
              <a:rPr lang="en-GB" dirty="0" err="1">
                <a:solidFill>
                  <a:schemeClr val="accent1"/>
                </a:solidFill>
              </a:rPr>
              <a:t>ed</a:t>
            </a:r>
            <a:r>
              <a:rPr lang="en-GB" dirty="0">
                <a:solidFill>
                  <a:schemeClr val="accent1"/>
                </a:solidFill>
              </a:rPr>
              <a:t> us?</a:t>
            </a:r>
          </a:p>
          <a:p>
            <a:br>
              <a:rPr lang="en-GB" dirty="0"/>
            </a:br>
            <a:endParaRPr lang="en-GB" dirty="0"/>
          </a:p>
          <a:p>
            <a:endParaRPr lang="en-GB" dirty="0"/>
          </a:p>
        </p:txBody>
      </p:sp>
      <p:sp>
        <p:nvSpPr>
          <p:cNvPr id="4" name="Rectangle 3"/>
          <p:cNvSpPr/>
          <p:nvPr/>
        </p:nvSpPr>
        <p:spPr>
          <a:xfrm>
            <a:off x="7164288" y="6165304"/>
            <a:ext cx="1749197" cy="369332"/>
          </a:xfrm>
          <a:prstGeom prst="rect">
            <a:avLst/>
          </a:prstGeom>
        </p:spPr>
        <p:txBody>
          <a:bodyPr wrap="none">
            <a:spAutoFit/>
          </a:bodyPr>
          <a:lstStyle/>
          <a:p>
            <a:pPr marL="0" indent="0" algn="ctr">
              <a:buFont typeface="Arial" panose="020B0604020202020204" pitchFamily="34" charset="0"/>
              <a:buNone/>
            </a:pPr>
            <a:r>
              <a:rPr lang="en-GB" altLang="en-US" dirty="0"/>
              <a:t>#</a:t>
            </a:r>
            <a:r>
              <a:rPr lang="en-GB" altLang="en-US" dirty="0" err="1"/>
              <a:t>FocusOnPGR</a:t>
            </a:r>
            <a:endParaRPr lang="en-GB" altLang="en-US" dirty="0"/>
          </a:p>
        </p:txBody>
      </p:sp>
    </p:spTree>
    <p:extLst>
      <p:ext uri="{BB962C8B-B14F-4D97-AF65-F5344CB8AC3E}">
        <p14:creationId xmlns:p14="http://schemas.microsoft.com/office/powerpoint/2010/main" val="3075482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GB"/>
          </a:p>
        </p:txBody>
      </p:sp>
      <p:sp>
        <p:nvSpPr>
          <p:cNvPr id="7" name="Text Placeholder 6"/>
          <p:cNvSpPr>
            <a:spLocks noGrp="1"/>
          </p:cNvSpPr>
          <p:nvPr>
            <p:ph type="body" sz="quarter" idx="13"/>
          </p:nvPr>
        </p:nvSpPr>
        <p:spPr/>
        <p:txBody>
          <a:bodyPr/>
          <a:lstStyle/>
          <a:p>
            <a:endParaRPr lang="en-GB"/>
          </a:p>
        </p:txBody>
      </p:sp>
      <p:sp>
        <p:nvSpPr>
          <p:cNvPr id="5" name="Text Placeholder 2"/>
          <p:cNvSpPr txBox="1">
            <a:spLocks/>
          </p:cNvSpPr>
          <p:nvPr/>
        </p:nvSpPr>
        <p:spPr>
          <a:xfrm>
            <a:off x="0" y="6331264"/>
            <a:ext cx="6048672" cy="811299"/>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prstClr val="black"/>
              </a:buClr>
              <a:buSzTx/>
              <a:buFont typeface="Wingdings" pitchFamily="2" charset="2"/>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Nash, R.A., &amp; Winstone, N.E. (2017). Responsibility sharing in the giving and receiving of assessment feedback. </a:t>
            </a: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Frontiers in Psychology, 8,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1519. </a:t>
            </a:r>
          </a:p>
        </p:txBody>
      </p:sp>
      <p:pic>
        <p:nvPicPr>
          <p:cNvPr id="22" name="Picture 21"/>
          <p:cNvPicPr>
            <a:picLocks noChangeAspect="1"/>
          </p:cNvPicPr>
          <p:nvPr/>
        </p:nvPicPr>
        <p:blipFill>
          <a:blip r:embed="rId3"/>
          <a:stretch>
            <a:fillRect/>
          </a:stretch>
        </p:blipFill>
        <p:spPr>
          <a:xfrm>
            <a:off x="-265791" y="1247582"/>
            <a:ext cx="9409791" cy="4985755"/>
          </a:xfrm>
          <a:prstGeom prst="rect">
            <a:avLst/>
          </a:prstGeom>
        </p:spPr>
      </p:pic>
      <p:sp>
        <p:nvSpPr>
          <p:cNvPr id="9" name="Title 3"/>
          <p:cNvSpPr txBox="1">
            <a:spLocks/>
          </p:cNvSpPr>
          <p:nvPr/>
        </p:nvSpPr>
        <p:spPr>
          <a:xfrm>
            <a:off x="109993" y="243957"/>
            <a:ext cx="8206423" cy="4132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Responsibility sharing</a:t>
            </a:r>
          </a:p>
        </p:txBody>
      </p:sp>
    </p:spTree>
    <p:extLst>
      <p:ext uri="{BB962C8B-B14F-4D97-AF65-F5344CB8AC3E}">
        <p14:creationId xmlns:p14="http://schemas.microsoft.com/office/powerpoint/2010/main" val="4418112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4" name="Title 3"/>
          <p:cNvSpPr>
            <a:spLocks noGrp="1"/>
          </p:cNvSpPr>
          <p:nvPr>
            <p:ph type="title"/>
          </p:nvPr>
        </p:nvSpPr>
        <p:spPr>
          <a:xfrm>
            <a:off x="177113" y="243957"/>
            <a:ext cx="6783859" cy="413268"/>
          </a:xfrm>
        </p:spPr>
        <p:txBody>
          <a:bodyPr>
            <a:normAutofit fontScale="90000"/>
          </a:bodyPr>
          <a:lstStyle/>
          <a:p>
            <a:r>
              <a:rPr lang="en-GB" dirty="0"/>
              <a:t>Dialogue and shared purpose</a:t>
            </a:r>
          </a:p>
        </p:txBody>
      </p:sp>
      <p:pic>
        <p:nvPicPr>
          <p:cNvPr id="5" name="Picture 2" descr="Image result for throwing money a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63180"/>
            <a:ext cx="5238750" cy="306484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Image result for cash mach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467" y="869431"/>
            <a:ext cx="4488433" cy="299375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177114" y="1521588"/>
            <a:ext cx="4160268" cy="209288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“Students potentially have access to a limitless pool of feedback opportunities during their time at university, but this is a resource to be drawn down and implemented through a process ultimately driven by the student themselves, not something to be merely “received”.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(Winstone &amp; Pitt, 2017)</a:t>
            </a:r>
          </a:p>
        </p:txBody>
      </p:sp>
      <p:sp>
        <p:nvSpPr>
          <p:cNvPr id="8" name="TextBox 7"/>
          <p:cNvSpPr txBox="1"/>
          <p:nvPr/>
        </p:nvSpPr>
        <p:spPr>
          <a:xfrm>
            <a:off x="5626152" y="6204775"/>
            <a:ext cx="3152490"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Winstone, N. E., &amp; Pitt, E. (2017). Feedback is a two-way street, so why does the NSS only look one way? </a:t>
            </a:r>
            <a:r>
              <a:rPr kumimoji="0" lang="en-GB" sz="1100" b="0" i="1" u="none" strike="noStrike" kern="1200" cap="none" spc="0" normalizeH="0" baseline="0" noProof="0" dirty="0">
                <a:ln>
                  <a:noFill/>
                </a:ln>
                <a:solidFill>
                  <a:prstClr val="black"/>
                </a:solidFill>
                <a:effectLst/>
                <a:uLnTx/>
                <a:uFillTx/>
                <a:latin typeface="Calibri" panose="020F0502020204030204"/>
                <a:ea typeface="+mn-ea"/>
                <a:cs typeface="+mn-cs"/>
              </a:rPr>
              <a:t>Times Higher Education, 2332 </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 Placeholder 8"/>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1200433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0469" y="1942011"/>
            <a:ext cx="7114903" cy="330055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rPr>
              <a:t>“students should be trained in how to interpret feedback, how to make connections between the feedback and the characteristics of the work they produce, and how they can improve their work in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(O’Donovan, Rust &amp; Price, 2016, p. 940)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p:cNvSpPr>
            <a:spLocks noGrp="1"/>
          </p:cNvSpPr>
          <p:nvPr>
            <p:ph type="title"/>
          </p:nvPr>
        </p:nvSpPr>
        <p:spPr>
          <a:xfrm>
            <a:off x="112126" y="246872"/>
            <a:ext cx="5900034" cy="413268"/>
          </a:xfrm>
        </p:spPr>
        <p:txBody>
          <a:bodyPr>
            <a:noAutofit/>
          </a:bodyPr>
          <a:lstStyle/>
          <a:p>
            <a:pPr algn="l"/>
            <a:r>
              <a:rPr lang="en-GB" sz="3600" dirty="0"/>
              <a:t>Building Feedback Literacy</a:t>
            </a:r>
          </a:p>
        </p:txBody>
      </p:sp>
      <p:sp>
        <p:nvSpPr>
          <p:cNvPr id="2" name="TextBox 1"/>
          <p:cNvSpPr txBox="1"/>
          <p:nvPr/>
        </p:nvSpPr>
        <p:spPr>
          <a:xfrm>
            <a:off x="0" y="6201266"/>
            <a:ext cx="88924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O’Donovan, B., Rust, C., &amp; Price, M. (2016). A scholarly approach to solving the feedback dilemma in practice. </a:t>
            </a: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Assessment &amp; Evaluation in Higher Education</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41</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(6), 938-949.</a:t>
            </a:r>
          </a:p>
        </p:txBody>
      </p:sp>
    </p:spTree>
    <p:extLst>
      <p:ext uri="{BB962C8B-B14F-4D97-AF65-F5344CB8AC3E}">
        <p14:creationId xmlns:p14="http://schemas.microsoft.com/office/powerpoint/2010/main" val="23225512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57200" y="1600200"/>
          <a:ext cx="8321675"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p:txBody>
          <a:bodyPr/>
          <a:lstStyle/>
          <a:p>
            <a:endParaRPr lang="en-GB" dirty="0"/>
          </a:p>
        </p:txBody>
      </p:sp>
      <p:sp>
        <p:nvSpPr>
          <p:cNvPr id="2" name="Title 1"/>
          <p:cNvSpPr>
            <a:spLocks noGrp="1"/>
          </p:cNvSpPr>
          <p:nvPr>
            <p:ph type="title"/>
          </p:nvPr>
        </p:nvSpPr>
        <p:spPr>
          <a:xfrm>
            <a:off x="251520" y="243957"/>
            <a:ext cx="5842992" cy="413268"/>
          </a:xfrm>
        </p:spPr>
        <p:txBody>
          <a:bodyPr>
            <a:normAutofit fontScale="90000"/>
          </a:bodyPr>
          <a:lstStyle/>
          <a:p>
            <a:pPr algn="l"/>
            <a:r>
              <a:rPr lang="en-GB" dirty="0"/>
              <a:t>Building feedback literacy</a:t>
            </a:r>
          </a:p>
        </p:txBody>
      </p:sp>
      <p:sp>
        <p:nvSpPr>
          <p:cNvPr id="6" name="TextBox 5"/>
          <p:cNvSpPr txBox="1"/>
          <p:nvPr/>
        </p:nvSpPr>
        <p:spPr>
          <a:xfrm>
            <a:off x="14370" y="6405563"/>
            <a:ext cx="89644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Winstone, N</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Nash., R., Parker, M., &amp;  Rowntree, J. (2017).</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Supporting learners’ engagement with feedback: A systematic review and a taxonomy of recipience processes.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Educational Psychologist, 52,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17-37.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5541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733019" cy="6858000"/>
          </a:xfrm>
          <a:prstGeom prst="rect">
            <a:avLst/>
          </a:prstGeom>
        </p:spPr>
      </p:pic>
      <p:sp>
        <p:nvSpPr>
          <p:cNvPr id="5" name="TextBox 4"/>
          <p:cNvSpPr txBox="1"/>
          <p:nvPr/>
        </p:nvSpPr>
        <p:spPr>
          <a:xfrm>
            <a:off x="4585445" y="5934670"/>
            <a:ext cx="458785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Winstone &amp; Nash (2016).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The Developing Engagement with Feedback Toolkit (DEFT).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York, UK: Higher Education Academy.</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4938351" y="1624812"/>
            <a:ext cx="3621504" cy="1384995"/>
          </a:xfrm>
          <a:prstGeom prst="rect">
            <a:avLst/>
          </a:prstGeom>
        </p:spPr>
        <p:txBody>
          <a:bodyPr wrap="none">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rabicParenBoth"/>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Feedback guide</a:t>
            </a:r>
          </a:p>
          <a:p>
            <a:pPr marL="514350" marR="0" lvl="0" indent="-514350" algn="l" defTabSz="914400" rtl="0" eaLnBrk="1" fontAlgn="auto" latinLnBrk="0" hangingPunct="1">
              <a:lnSpc>
                <a:spcPct val="100000"/>
              </a:lnSpc>
              <a:spcBef>
                <a:spcPts val="0"/>
              </a:spcBef>
              <a:spcAft>
                <a:spcPts val="0"/>
              </a:spcAft>
              <a:buClrTx/>
              <a:buSzTx/>
              <a:buFontTx/>
              <a:buAutoNum type="arabicParenBoth"/>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Feedback workshop</a:t>
            </a:r>
          </a:p>
          <a:p>
            <a:pPr marL="514350" marR="0" lvl="0" indent="-514350" algn="l" defTabSz="914400" rtl="0" eaLnBrk="1" fontAlgn="auto" latinLnBrk="0" hangingPunct="1">
              <a:lnSpc>
                <a:spcPct val="100000"/>
              </a:lnSpc>
              <a:spcBef>
                <a:spcPts val="0"/>
              </a:spcBef>
              <a:spcAft>
                <a:spcPts val="0"/>
              </a:spcAft>
              <a:buClrTx/>
              <a:buSzTx/>
              <a:buFontTx/>
              <a:buAutoNum type="arabicParenBoth"/>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Feedback portfolio</a:t>
            </a:r>
          </a:p>
        </p:txBody>
      </p:sp>
      <p:sp>
        <p:nvSpPr>
          <p:cNvPr id="7" name="Rectangle 6"/>
          <p:cNvSpPr/>
          <p:nvPr/>
        </p:nvSpPr>
        <p:spPr>
          <a:xfrm>
            <a:off x="5016148" y="3890665"/>
            <a:ext cx="377068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http://tinyurl.com/hea-deft</a:t>
            </a:r>
          </a:p>
        </p:txBody>
      </p:sp>
    </p:spTree>
    <p:extLst>
      <p:ext uri="{BB962C8B-B14F-4D97-AF65-F5344CB8AC3E}">
        <p14:creationId xmlns:p14="http://schemas.microsoft.com/office/powerpoint/2010/main" val="13165024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ext Placeholder 2"/>
          <p:cNvSpPr>
            <a:spLocks noGrp="1"/>
          </p:cNvSpPr>
          <p:nvPr>
            <p:ph type="body" sz="quarter" idx="13"/>
          </p:nvPr>
        </p:nvSpPr>
        <p:spPr/>
        <p:txBody>
          <a:bodyPr/>
          <a:lstStyle/>
          <a:p>
            <a:endParaRPr lang="en-GB" dirty="0"/>
          </a:p>
        </p:txBody>
      </p:sp>
      <p:sp>
        <p:nvSpPr>
          <p:cNvPr id="4" name="Title 3"/>
          <p:cNvSpPr>
            <a:spLocks noGrp="1"/>
          </p:cNvSpPr>
          <p:nvPr>
            <p:ph type="title"/>
          </p:nvPr>
        </p:nvSpPr>
        <p:spPr>
          <a:xfrm>
            <a:off x="128807" y="296104"/>
            <a:ext cx="4507927" cy="413268"/>
          </a:xfrm>
        </p:spPr>
        <p:txBody>
          <a:bodyPr>
            <a:normAutofit fontScale="90000"/>
          </a:bodyPr>
          <a:lstStyle/>
          <a:p>
            <a:pPr algn="l"/>
            <a:r>
              <a:rPr lang="en-GB" dirty="0"/>
              <a:t>FEATS</a:t>
            </a:r>
          </a:p>
        </p:txBody>
      </p:sp>
      <p:pic>
        <p:nvPicPr>
          <p:cNvPr id="5" name="Picture 4"/>
          <p:cNvPicPr>
            <a:picLocks noChangeAspect="1"/>
          </p:cNvPicPr>
          <p:nvPr/>
        </p:nvPicPr>
        <p:blipFill>
          <a:blip r:embed="rId3"/>
          <a:stretch>
            <a:fillRect/>
          </a:stretch>
        </p:blipFill>
        <p:spPr>
          <a:xfrm>
            <a:off x="4497223" y="1264195"/>
            <a:ext cx="4832558" cy="397906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46816"/>
            <a:ext cx="4571363" cy="291424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093" y="5373190"/>
            <a:ext cx="2371689" cy="1423242"/>
          </a:xfrm>
          <a:prstGeom prst="rect">
            <a:avLst/>
          </a:prstGeom>
        </p:spPr>
      </p:pic>
      <p:pic>
        <p:nvPicPr>
          <p:cNvPr id="8" name="Picture 2" descr="Image result for HEF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68643" y="5756367"/>
            <a:ext cx="2686264" cy="90414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89093" y="4943501"/>
            <a:ext cx="3942713"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mn-cs"/>
                <a:hlinkClick r:id="rId7"/>
              </a:rPr>
              <a:t>https://tinyurl.com/FEATSportfolio</a:t>
            </a:r>
            <a:r>
              <a:rPr kumimoji="0" lang="en-GB" sz="2000" b="0" i="0" u="sng"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mn-cs"/>
              </a:rPr>
              <a:t> </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30042848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63957" y="5185719"/>
            <a:ext cx="7953632" cy="1746422"/>
          </a:xfrm>
        </p:spPr>
        <p:txBody>
          <a:bodyPr>
            <a:normAutofit fontScale="92500" lnSpcReduction="20000"/>
          </a:bodyPr>
          <a:lstStyle/>
          <a:p>
            <a:pPr marL="0" indent="0">
              <a:buNone/>
            </a:pPr>
            <a:endParaRPr lang="en-GB" sz="3200" dirty="0">
              <a:latin typeface="+mn-lt"/>
            </a:endParaRPr>
          </a:p>
          <a:p>
            <a:pPr marL="385763" indent="-385763">
              <a:buAutoNum type="arabicParenR"/>
            </a:pPr>
            <a:r>
              <a:rPr lang="en-GB" sz="2800" dirty="0">
                <a:latin typeface="+mn-lt"/>
              </a:rPr>
              <a:t>Reflection on current experiences</a:t>
            </a:r>
          </a:p>
          <a:p>
            <a:pPr marL="385763" indent="-385763">
              <a:buAutoNum type="arabicParenR"/>
            </a:pPr>
            <a:r>
              <a:rPr lang="en-GB" sz="2800" dirty="0">
                <a:latin typeface="+mn-lt"/>
              </a:rPr>
              <a:t>Individual designs</a:t>
            </a:r>
          </a:p>
          <a:p>
            <a:pPr marL="385763" indent="-385763">
              <a:buAutoNum type="arabicParenR"/>
            </a:pPr>
            <a:r>
              <a:rPr lang="en-GB" sz="2800" dirty="0">
                <a:latin typeface="+mn-lt"/>
              </a:rPr>
              <a:t>Group designs</a:t>
            </a:r>
          </a:p>
        </p:txBody>
      </p:sp>
      <p:sp>
        <p:nvSpPr>
          <p:cNvPr id="4" name="Text Placeholder 3"/>
          <p:cNvSpPr>
            <a:spLocks noGrp="1"/>
          </p:cNvSpPr>
          <p:nvPr>
            <p:ph type="body" sz="quarter" idx="13"/>
          </p:nvPr>
        </p:nvSpPr>
        <p:spPr/>
        <p:txBody>
          <a:bodyPr/>
          <a:lstStyle/>
          <a:p>
            <a:endParaRPr lang="en-GB" dirty="0"/>
          </a:p>
        </p:txBody>
      </p:sp>
      <p:sp>
        <p:nvSpPr>
          <p:cNvPr id="2" name="Title 1"/>
          <p:cNvSpPr>
            <a:spLocks noGrp="1"/>
          </p:cNvSpPr>
          <p:nvPr>
            <p:ph type="title"/>
          </p:nvPr>
        </p:nvSpPr>
        <p:spPr>
          <a:xfrm>
            <a:off x="109994" y="280699"/>
            <a:ext cx="4507927" cy="413268"/>
          </a:xfrm>
        </p:spPr>
        <p:txBody>
          <a:bodyPr>
            <a:normAutofit fontScale="90000"/>
          </a:bodyPr>
          <a:lstStyle/>
          <a:p>
            <a:r>
              <a:rPr lang="en-GB" sz="3600" dirty="0">
                <a:latin typeface="+mn-lt"/>
                <a:cs typeface="Leelawadee" panose="020B0502040204020203" pitchFamily="34" charset="-34"/>
              </a:rPr>
              <a:t>Student co-design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5676" y="1008674"/>
            <a:ext cx="6063049" cy="4547287"/>
          </a:xfrm>
          <a:prstGeom prst="rect">
            <a:avLst/>
          </a:prstGeom>
        </p:spPr>
      </p:pic>
    </p:spTree>
    <p:extLst>
      <p:ext uri="{BB962C8B-B14F-4D97-AF65-F5344CB8AC3E}">
        <p14:creationId xmlns:p14="http://schemas.microsoft.com/office/powerpoint/2010/main" val="29393515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GB" dirty="0"/>
          </a:p>
        </p:txBody>
      </p:sp>
      <p:sp>
        <p:nvSpPr>
          <p:cNvPr id="5" name="Text Placeholder 4"/>
          <p:cNvSpPr>
            <a:spLocks noGrp="1"/>
          </p:cNvSpPr>
          <p:nvPr>
            <p:ph type="body" sz="quarter" idx="13"/>
          </p:nvPr>
        </p:nvSpPr>
        <p:spPr/>
        <p:txBody>
          <a:bodyPr/>
          <a:lstStyle/>
          <a:p>
            <a:endParaRPr lang="en-GB"/>
          </a:p>
        </p:txBody>
      </p:sp>
      <p:pic>
        <p:nvPicPr>
          <p:cNvPr id="7" name="Picture 6"/>
          <p:cNvPicPr>
            <a:picLocks noChangeAspect="1"/>
          </p:cNvPicPr>
          <p:nvPr/>
        </p:nvPicPr>
        <p:blipFill>
          <a:blip r:embed="rId3"/>
          <a:stretch>
            <a:fillRect/>
          </a:stretch>
        </p:blipFill>
        <p:spPr>
          <a:xfrm>
            <a:off x="97157" y="1091799"/>
            <a:ext cx="1965539" cy="3834611"/>
          </a:xfrm>
          <a:prstGeom prst="rect">
            <a:avLst/>
          </a:prstGeom>
        </p:spPr>
      </p:pic>
      <p:pic>
        <p:nvPicPr>
          <p:cNvPr id="8" name="Picture 7"/>
          <p:cNvPicPr>
            <a:picLocks noChangeAspect="1"/>
          </p:cNvPicPr>
          <p:nvPr/>
        </p:nvPicPr>
        <p:blipFill>
          <a:blip r:embed="rId4"/>
          <a:stretch>
            <a:fillRect/>
          </a:stretch>
        </p:blipFill>
        <p:spPr>
          <a:xfrm>
            <a:off x="2062696" y="1091799"/>
            <a:ext cx="1775058" cy="5273119"/>
          </a:xfrm>
          <a:prstGeom prst="rect">
            <a:avLst/>
          </a:prstGeom>
        </p:spPr>
      </p:pic>
      <p:pic>
        <p:nvPicPr>
          <p:cNvPr id="9" name="Picture 8"/>
          <p:cNvPicPr>
            <a:picLocks noChangeAspect="1"/>
          </p:cNvPicPr>
          <p:nvPr/>
        </p:nvPicPr>
        <p:blipFill>
          <a:blip r:embed="rId5"/>
          <a:stretch>
            <a:fillRect/>
          </a:stretch>
        </p:blipFill>
        <p:spPr>
          <a:xfrm>
            <a:off x="4028235" y="1205236"/>
            <a:ext cx="4200431" cy="2504103"/>
          </a:xfrm>
          <a:prstGeom prst="rect">
            <a:avLst/>
          </a:prstGeom>
        </p:spPr>
      </p:pic>
      <p:pic>
        <p:nvPicPr>
          <p:cNvPr id="10" name="Picture 9"/>
          <p:cNvPicPr>
            <a:picLocks noChangeAspect="1"/>
          </p:cNvPicPr>
          <p:nvPr/>
        </p:nvPicPr>
        <p:blipFill>
          <a:blip r:embed="rId6"/>
          <a:stretch>
            <a:fillRect/>
          </a:stretch>
        </p:blipFill>
        <p:spPr>
          <a:xfrm>
            <a:off x="4774288" y="3336884"/>
            <a:ext cx="2457931" cy="3709446"/>
          </a:xfrm>
          <a:prstGeom prst="rect">
            <a:avLst/>
          </a:prstGeom>
        </p:spPr>
      </p:pic>
      <p:sp>
        <p:nvSpPr>
          <p:cNvPr id="11" name="Title 1"/>
          <p:cNvSpPr>
            <a:spLocks noGrp="1"/>
          </p:cNvSpPr>
          <p:nvPr>
            <p:ph type="title"/>
          </p:nvPr>
        </p:nvSpPr>
        <p:spPr>
          <a:xfrm>
            <a:off x="109994" y="280699"/>
            <a:ext cx="4507927" cy="413268"/>
          </a:xfrm>
        </p:spPr>
        <p:txBody>
          <a:bodyPr>
            <a:normAutofit fontScale="90000"/>
          </a:bodyPr>
          <a:lstStyle/>
          <a:p>
            <a:r>
              <a:rPr lang="en-GB" sz="3600" dirty="0">
                <a:latin typeface="+mn-lt"/>
                <a:cs typeface="Leelawadee" panose="020B0502040204020203" pitchFamily="34" charset="-34"/>
              </a:rPr>
              <a:t>Student co-design</a:t>
            </a:r>
          </a:p>
        </p:txBody>
      </p:sp>
    </p:spTree>
    <p:extLst>
      <p:ext uri="{BB962C8B-B14F-4D97-AF65-F5344CB8AC3E}">
        <p14:creationId xmlns:p14="http://schemas.microsoft.com/office/powerpoint/2010/main" val="26342269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GB" dirty="0"/>
          </a:p>
        </p:txBody>
      </p:sp>
      <p:sp>
        <p:nvSpPr>
          <p:cNvPr id="7" name="Text Placeholder 6"/>
          <p:cNvSpPr>
            <a:spLocks noGrp="1"/>
          </p:cNvSpPr>
          <p:nvPr>
            <p:ph type="body" sz="quarter" idx="13"/>
          </p:nvPr>
        </p:nvSpPr>
        <p:spPr/>
        <p:txBody>
          <a:bodyPr/>
          <a:lstStyle/>
          <a:p>
            <a:endParaRPr lang="en-GB"/>
          </a:p>
        </p:txBody>
      </p:sp>
      <p:pic>
        <p:nvPicPr>
          <p:cNvPr id="5" name="Picture 4"/>
          <p:cNvPicPr>
            <a:picLocks noChangeAspect="1"/>
          </p:cNvPicPr>
          <p:nvPr/>
        </p:nvPicPr>
        <p:blipFill>
          <a:blip r:embed="rId3"/>
          <a:stretch>
            <a:fillRect/>
          </a:stretch>
        </p:blipFill>
        <p:spPr>
          <a:xfrm>
            <a:off x="260299" y="2553464"/>
            <a:ext cx="2112503" cy="1575624"/>
          </a:xfrm>
          <a:prstGeom prst="rect">
            <a:avLst/>
          </a:prstGeom>
        </p:spPr>
      </p:pic>
      <p:pic>
        <p:nvPicPr>
          <p:cNvPr id="6" name="Picture 5"/>
          <p:cNvPicPr>
            <a:picLocks noChangeAspect="1"/>
          </p:cNvPicPr>
          <p:nvPr/>
        </p:nvPicPr>
        <p:blipFill>
          <a:blip r:embed="rId4"/>
          <a:stretch>
            <a:fillRect/>
          </a:stretch>
        </p:blipFill>
        <p:spPr>
          <a:xfrm>
            <a:off x="6012386" y="4652215"/>
            <a:ext cx="2574492" cy="2038684"/>
          </a:xfrm>
          <a:prstGeom prst="rect">
            <a:avLst/>
          </a:prstGeom>
        </p:spPr>
      </p:pic>
      <p:pic>
        <p:nvPicPr>
          <p:cNvPr id="8" name="Picture 7"/>
          <p:cNvPicPr>
            <a:picLocks noChangeAspect="1"/>
          </p:cNvPicPr>
          <p:nvPr/>
        </p:nvPicPr>
        <p:blipFill>
          <a:blip r:embed="rId5"/>
          <a:stretch>
            <a:fillRect/>
          </a:stretch>
        </p:blipFill>
        <p:spPr>
          <a:xfrm>
            <a:off x="2175902" y="871109"/>
            <a:ext cx="2112503" cy="2133841"/>
          </a:xfrm>
          <a:prstGeom prst="rect">
            <a:avLst/>
          </a:prstGeom>
        </p:spPr>
      </p:pic>
      <p:pic>
        <p:nvPicPr>
          <p:cNvPr id="11" name="Picture 10"/>
          <p:cNvPicPr>
            <a:picLocks noChangeAspect="1"/>
          </p:cNvPicPr>
          <p:nvPr/>
        </p:nvPicPr>
        <p:blipFill>
          <a:blip r:embed="rId6"/>
          <a:stretch>
            <a:fillRect/>
          </a:stretch>
        </p:blipFill>
        <p:spPr>
          <a:xfrm>
            <a:off x="4478276" y="969705"/>
            <a:ext cx="4604082" cy="3992324"/>
          </a:xfrm>
          <a:prstGeom prst="rect">
            <a:avLst/>
          </a:prstGeom>
        </p:spPr>
      </p:pic>
      <p:sp>
        <p:nvSpPr>
          <p:cNvPr id="12" name="Title 1"/>
          <p:cNvSpPr>
            <a:spLocks noGrp="1"/>
          </p:cNvSpPr>
          <p:nvPr>
            <p:ph type="title"/>
          </p:nvPr>
        </p:nvSpPr>
        <p:spPr>
          <a:xfrm>
            <a:off x="109994" y="280699"/>
            <a:ext cx="4507927" cy="413268"/>
          </a:xfrm>
        </p:spPr>
        <p:txBody>
          <a:bodyPr>
            <a:normAutofit fontScale="90000"/>
          </a:bodyPr>
          <a:lstStyle/>
          <a:p>
            <a:r>
              <a:rPr lang="en-GB" sz="3600" dirty="0">
                <a:latin typeface="+mn-lt"/>
                <a:cs typeface="Leelawadee" panose="020B0502040204020203" pitchFamily="34" charset="-34"/>
              </a:rPr>
              <a:t>Student co-design</a:t>
            </a:r>
          </a:p>
        </p:txBody>
      </p:sp>
      <p:pic>
        <p:nvPicPr>
          <p:cNvPr id="10" name="Picture 9"/>
          <p:cNvPicPr>
            <a:picLocks noChangeAspect="1"/>
          </p:cNvPicPr>
          <p:nvPr/>
        </p:nvPicPr>
        <p:blipFill>
          <a:blip r:embed="rId7"/>
          <a:stretch>
            <a:fillRect/>
          </a:stretch>
        </p:blipFill>
        <p:spPr>
          <a:xfrm>
            <a:off x="-80282" y="4485114"/>
            <a:ext cx="5902797" cy="2372886"/>
          </a:xfrm>
          <a:prstGeom prst="rect">
            <a:avLst/>
          </a:prstGeom>
        </p:spPr>
      </p:pic>
    </p:spTree>
    <p:extLst>
      <p:ext uri="{BB962C8B-B14F-4D97-AF65-F5344CB8AC3E}">
        <p14:creationId xmlns:p14="http://schemas.microsoft.com/office/powerpoint/2010/main" val="35913737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p:txBody>
          <a:bodyPr/>
          <a:lstStyle/>
          <a:p>
            <a:endParaRPr lang="en-GB"/>
          </a:p>
        </p:txBody>
      </p:sp>
      <p:sp>
        <p:nvSpPr>
          <p:cNvPr id="11" name="Title 10"/>
          <p:cNvSpPr>
            <a:spLocks noGrp="1"/>
          </p:cNvSpPr>
          <p:nvPr>
            <p:ph type="title"/>
          </p:nvPr>
        </p:nvSpPr>
        <p:spPr>
          <a:xfrm>
            <a:off x="193589" y="256206"/>
            <a:ext cx="4507927" cy="413268"/>
          </a:xfrm>
        </p:spPr>
        <p:txBody>
          <a:bodyPr>
            <a:normAutofit fontScale="90000"/>
          </a:bodyPr>
          <a:lstStyle/>
          <a:p>
            <a:r>
              <a:rPr lang="en-GB" dirty="0"/>
              <a:t>Outcomes</a:t>
            </a:r>
          </a:p>
        </p:txBody>
      </p:sp>
      <p:graphicFrame>
        <p:nvGraphicFramePr>
          <p:cNvPr id="7" name="Object 6"/>
          <p:cNvGraphicFramePr>
            <a:graphicFrameLocks noChangeAspect="1"/>
          </p:cNvGraphicFramePr>
          <p:nvPr>
            <p:extLst/>
          </p:nvPr>
        </p:nvGraphicFramePr>
        <p:xfrm>
          <a:off x="1427163" y="5883275"/>
          <a:ext cx="19050" cy="19050"/>
        </p:xfrm>
        <a:graphic>
          <a:graphicData uri="http://schemas.openxmlformats.org/presentationml/2006/ole">
            <mc:AlternateContent xmlns:mc="http://schemas.openxmlformats.org/markup-compatibility/2006">
              <mc:Choice xmlns:v="urn:schemas-microsoft-com:vml" Requires="v">
                <p:oleObj spid="_x0000_s1027" name="Bitmap Image" r:id="rId4" imgW="25400" imgH="25400" progId="Paint.Picture">
                  <p:embed/>
                </p:oleObj>
              </mc:Choice>
              <mc:Fallback>
                <p:oleObj name="Bitmap Image" r:id="rId4" imgW="25400" imgH="25400" progId="Paint.Picture">
                  <p:embed/>
                  <p:pic>
                    <p:nvPicPr>
                      <p:cNvPr id="7" name="Object 6"/>
                      <p:cNvPicPr/>
                      <p:nvPr/>
                    </p:nvPicPr>
                    <p:blipFill>
                      <a:blip r:embed="rId5"/>
                      <a:stretch>
                        <a:fillRect/>
                      </a:stretch>
                    </p:blipFill>
                    <p:spPr>
                      <a:xfrm>
                        <a:off x="1427163" y="5883275"/>
                        <a:ext cx="19050" cy="19050"/>
                      </a:xfrm>
                      <a:prstGeom prst="rect">
                        <a:avLst/>
                      </a:prstGeom>
                    </p:spPr>
                  </p:pic>
                </p:oleObj>
              </mc:Fallback>
            </mc:AlternateContent>
          </a:graphicData>
        </a:graphic>
      </p:graphicFrame>
      <p:pic>
        <p:nvPicPr>
          <p:cNvPr id="14" name="Picture 13"/>
          <p:cNvPicPr>
            <a:picLocks noChangeAspect="1"/>
          </p:cNvPicPr>
          <p:nvPr/>
        </p:nvPicPr>
        <p:blipFill>
          <a:blip r:embed="rId6"/>
          <a:stretch>
            <a:fillRect/>
          </a:stretch>
        </p:blipFill>
        <p:spPr>
          <a:xfrm>
            <a:off x="69506" y="910061"/>
            <a:ext cx="4305300" cy="1752600"/>
          </a:xfrm>
          <a:prstGeom prst="rect">
            <a:avLst/>
          </a:prstGeom>
        </p:spPr>
      </p:pic>
      <p:pic>
        <p:nvPicPr>
          <p:cNvPr id="15" name="Picture 14"/>
          <p:cNvPicPr>
            <a:picLocks noChangeAspect="1"/>
          </p:cNvPicPr>
          <p:nvPr/>
        </p:nvPicPr>
        <p:blipFill>
          <a:blip r:embed="rId7"/>
          <a:stretch>
            <a:fillRect/>
          </a:stretch>
        </p:blipFill>
        <p:spPr>
          <a:xfrm>
            <a:off x="4374806" y="1000778"/>
            <a:ext cx="4192053" cy="1613094"/>
          </a:xfrm>
          <a:prstGeom prst="rect">
            <a:avLst/>
          </a:prstGeom>
        </p:spPr>
      </p:pic>
      <p:pic>
        <p:nvPicPr>
          <p:cNvPr id="16" name="Picture 15"/>
          <p:cNvPicPr>
            <a:picLocks noChangeAspect="1"/>
          </p:cNvPicPr>
          <p:nvPr/>
        </p:nvPicPr>
        <p:blipFill>
          <a:blip r:embed="rId8"/>
          <a:stretch>
            <a:fillRect/>
          </a:stretch>
        </p:blipFill>
        <p:spPr>
          <a:xfrm>
            <a:off x="2569644" y="2760238"/>
            <a:ext cx="4171950" cy="1647825"/>
          </a:xfrm>
          <a:prstGeom prst="rect">
            <a:avLst/>
          </a:prstGeom>
        </p:spPr>
      </p:pic>
      <p:pic>
        <p:nvPicPr>
          <p:cNvPr id="17" name="Picture 16"/>
          <p:cNvPicPr>
            <a:picLocks noChangeAspect="1"/>
          </p:cNvPicPr>
          <p:nvPr/>
        </p:nvPicPr>
        <p:blipFill>
          <a:blip r:embed="rId9"/>
          <a:stretch>
            <a:fillRect/>
          </a:stretch>
        </p:blipFill>
        <p:spPr>
          <a:xfrm>
            <a:off x="2777770" y="5005948"/>
            <a:ext cx="3638550" cy="1457325"/>
          </a:xfrm>
          <a:prstGeom prst="rect">
            <a:avLst/>
          </a:prstGeom>
        </p:spPr>
      </p:pic>
      <p:pic>
        <p:nvPicPr>
          <p:cNvPr id="22" name="Picture 21"/>
          <p:cNvPicPr>
            <a:picLocks noChangeAspect="1"/>
          </p:cNvPicPr>
          <p:nvPr/>
        </p:nvPicPr>
        <p:blipFill>
          <a:blip r:embed="rId10"/>
          <a:stretch>
            <a:fillRect/>
          </a:stretch>
        </p:blipFill>
        <p:spPr>
          <a:xfrm>
            <a:off x="6569955" y="4676774"/>
            <a:ext cx="2486025" cy="1781175"/>
          </a:xfrm>
          <a:prstGeom prst="rect">
            <a:avLst/>
          </a:prstGeom>
        </p:spPr>
      </p:pic>
      <p:pic>
        <p:nvPicPr>
          <p:cNvPr id="23" name="Picture 22"/>
          <p:cNvPicPr>
            <a:picLocks noChangeAspect="1"/>
          </p:cNvPicPr>
          <p:nvPr/>
        </p:nvPicPr>
        <p:blipFill>
          <a:blip r:embed="rId11"/>
          <a:stretch>
            <a:fillRect/>
          </a:stretch>
        </p:blipFill>
        <p:spPr>
          <a:xfrm>
            <a:off x="7081127" y="6434138"/>
            <a:ext cx="1333500" cy="266700"/>
          </a:xfrm>
          <a:prstGeom prst="rect">
            <a:avLst/>
          </a:prstGeom>
        </p:spPr>
      </p:pic>
      <p:pic>
        <p:nvPicPr>
          <p:cNvPr id="25" name="Picture 24"/>
          <p:cNvPicPr>
            <a:picLocks noChangeAspect="1"/>
          </p:cNvPicPr>
          <p:nvPr/>
        </p:nvPicPr>
        <p:blipFill>
          <a:blip r:embed="rId12"/>
          <a:stretch>
            <a:fillRect/>
          </a:stretch>
        </p:blipFill>
        <p:spPr>
          <a:xfrm>
            <a:off x="6593767" y="2711449"/>
            <a:ext cx="2438400" cy="1657350"/>
          </a:xfrm>
          <a:prstGeom prst="rect">
            <a:avLst/>
          </a:prstGeom>
        </p:spPr>
      </p:pic>
      <p:pic>
        <p:nvPicPr>
          <p:cNvPr id="26" name="Picture 25"/>
          <p:cNvPicPr>
            <a:picLocks noChangeAspect="1"/>
          </p:cNvPicPr>
          <p:nvPr/>
        </p:nvPicPr>
        <p:blipFill>
          <a:blip r:embed="rId13"/>
          <a:stretch>
            <a:fillRect/>
          </a:stretch>
        </p:blipFill>
        <p:spPr>
          <a:xfrm>
            <a:off x="355270" y="2704234"/>
            <a:ext cx="2362200" cy="1752600"/>
          </a:xfrm>
          <a:prstGeom prst="rect">
            <a:avLst/>
          </a:prstGeom>
        </p:spPr>
      </p:pic>
      <p:pic>
        <p:nvPicPr>
          <p:cNvPr id="27" name="Picture 26"/>
          <p:cNvPicPr>
            <a:picLocks noChangeAspect="1"/>
          </p:cNvPicPr>
          <p:nvPr/>
        </p:nvPicPr>
        <p:blipFill>
          <a:blip r:embed="rId14"/>
          <a:stretch>
            <a:fillRect/>
          </a:stretch>
        </p:blipFill>
        <p:spPr>
          <a:xfrm>
            <a:off x="288595" y="4788423"/>
            <a:ext cx="2428875" cy="1809750"/>
          </a:xfrm>
          <a:prstGeom prst="rect">
            <a:avLst/>
          </a:prstGeom>
        </p:spPr>
      </p:pic>
      <p:pic>
        <p:nvPicPr>
          <p:cNvPr id="28" name="Picture 27"/>
          <p:cNvPicPr>
            <a:picLocks noChangeAspect="1"/>
          </p:cNvPicPr>
          <p:nvPr/>
        </p:nvPicPr>
        <p:blipFill>
          <a:blip r:embed="rId11"/>
          <a:stretch>
            <a:fillRect/>
          </a:stretch>
        </p:blipFill>
        <p:spPr>
          <a:xfrm>
            <a:off x="7081127" y="4433885"/>
            <a:ext cx="1333500" cy="266700"/>
          </a:xfrm>
          <a:prstGeom prst="rect">
            <a:avLst/>
          </a:prstGeom>
        </p:spPr>
      </p:pic>
      <p:pic>
        <p:nvPicPr>
          <p:cNvPr id="30" name="Picture 29"/>
          <p:cNvPicPr>
            <a:picLocks noChangeAspect="1"/>
          </p:cNvPicPr>
          <p:nvPr/>
        </p:nvPicPr>
        <p:blipFill>
          <a:blip r:embed="rId11"/>
          <a:stretch>
            <a:fillRect/>
          </a:stretch>
        </p:blipFill>
        <p:spPr>
          <a:xfrm>
            <a:off x="7022770" y="2529311"/>
            <a:ext cx="1333500" cy="266700"/>
          </a:xfrm>
          <a:prstGeom prst="rect">
            <a:avLst/>
          </a:prstGeom>
        </p:spPr>
      </p:pic>
      <p:pic>
        <p:nvPicPr>
          <p:cNvPr id="31" name="Picture 30"/>
          <p:cNvPicPr>
            <a:picLocks noChangeAspect="1"/>
          </p:cNvPicPr>
          <p:nvPr/>
        </p:nvPicPr>
        <p:blipFill>
          <a:blip r:embed="rId11"/>
          <a:stretch>
            <a:fillRect/>
          </a:stretch>
        </p:blipFill>
        <p:spPr>
          <a:xfrm>
            <a:off x="510243" y="6591300"/>
            <a:ext cx="1333500" cy="266700"/>
          </a:xfrm>
          <a:prstGeom prst="rect">
            <a:avLst/>
          </a:prstGeom>
        </p:spPr>
      </p:pic>
      <p:pic>
        <p:nvPicPr>
          <p:cNvPr id="32" name="Picture 31"/>
          <p:cNvPicPr>
            <a:picLocks noChangeAspect="1"/>
          </p:cNvPicPr>
          <p:nvPr/>
        </p:nvPicPr>
        <p:blipFill>
          <a:blip r:embed="rId11"/>
          <a:stretch>
            <a:fillRect/>
          </a:stretch>
        </p:blipFill>
        <p:spPr>
          <a:xfrm>
            <a:off x="538474" y="4489278"/>
            <a:ext cx="1333500" cy="266700"/>
          </a:xfrm>
          <a:prstGeom prst="rect">
            <a:avLst/>
          </a:prstGeom>
        </p:spPr>
      </p:pic>
      <p:pic>
        <p:nvPicPr>
          <p:cNvPr id="33" name="Picture 32"/>
          <p:cNvPicPr>
            <a:picLocks noChangeAspect="1"/>
          </p:cNvPicPr>
          <p:nvPr/>
        </p:nvPicPr>
        <p:blipFill>
          <a:blip r:embed="rId11"/>
          <a:stretch>
            <a:fillRect/>
          </a:stretch>
        </p:blipFill>
        <p:spPr>
          <a:xfrm>
            <a:off x="546812" y="2453120"/>
            <a:ext cx="1333500" cy="266700"/>
          </a:xfrm>
          <a:prstGeom prst="rect">
            <a:avLst/>
          </a:prstGeom>
        </p:spPr>
      </p:pic>
    </p:spTree>
    <p:extLst>
      <p:ext uri="{BB962C8B-B14F-4D97-AF65-F5344CB8AC3E}">
        <p14:creationId xmlns:p14="http://schemas.microsoft.com/office/powerpoint/2010/main" val="42687721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14849" y="342083"/>
            <a:ext cx="7560840" cy="647700"/>
          </a:xfrm>
        </p:spPr>
        <p:txBody>
          <a:bodyPr/>
          <a:lstStyle/>
          <a:p>
            <a:pPr algn="ctr"/>
            <a:r>
              <a:rPr lang="en-GB" dirty="0"/>
              <a:t>Focus On 2017-18 outputs</a:t>
            </a:r>
          </a:p>
        </p:txBody>
      </p:sp>
      <p:sp>
        <p:nvSpPr>
          <p:cNvPr id="4" name="Text Placeholder 3"/>
          <p:cNvSpPr>
            <a:spLocks noGrp="1"/>
          </p:cNvSpPr>
          <p:nvPr>
            <p:ph type="body" sz="quarter" idx="15"/>
          </p:nvPr>
        </p:nvSpPr>
        <p:spPr>
          <a:xfrm>
            <a:off x="395536" y="1493254"/>
            <a:ext cx="8858212" cy="3600450"/>
          </a:xfrm>
        </p:spPr>
        <p:txBody>
          <a:bodyPr/>
          <a:lstStyle/>
          <a:p>
            <a:r>
              <a:rPr lang="en-GB" b="1" dirty="0"/>
              <a:t>Teaching Awards Analysis project</a:t>
            </a:r>
            <a:br>
              <a:rPr lang="en-GB" dirty="0"/>
            </a:br>
            <a:endParaRPr lang="en-GB" dirty="0"/>
          </a:p>
          <a:p>
            <a:pPr marL="342900" indent="-342900">
              <a:buFont typeface="Arial" panose="020B0604020202020204" pitchFamily="34" charset="0"/>
              <a:buChar char="•"/>
            </a:pPr>
            <a:r>
              <a:rPr lang="en-GB" dirty="0"/>
              <a:t>What can we learn about what students value in feedback?</a:t>
            </a:r>
          </a:p>
          <a:p>
            <a:pPr marL="342900" indent="-342900">
              <a:buFont typeface="Arial" panose="020B0604020202020204" pitchFamily="34" charset="0"/>
              <a:buChar char="•"/>
            </a:pPr>
            <a:r>
              <a:rPr lang="en-GB" dirty="0"/>
              <a:t>Outcomes and dissemination July 2018</a:t>
            </a:r>
            <a:br>
              <a:rPr lang="en-GB" dirty="0"/>
            </a:b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br>
              <a:rPr lang="en-GB" dirty="0"/>
            </a:br>
            <a:br>
              <a:rPr lang="en-GB" dirty="0"/>
            </a:br>
            <a:endParaRPr lang="en-GB" dirty="0"/>
          </a:p>
        </p:txBody>
      </p:sp>
      <p:pic>
        <p:nvPicPr>
          <p:cNvPr id="6" name="Picture 5">
            <a:extLst>
              <a:ext uri="{FF2B5EF4-FFF2-40B4-BE49-F238E27FC236}">
                <a16:creationId xmlns:a16="http://schemas.microsoft.com/office/drawing/2014/main" id="{4CF806BF-8C9A-4C97-84E0-84D0803047CC}"/>
              </a:ext>
            </a:extLst>
          </p:cNvPr>
          <p:cNvPicPr>
            <a:picLocks noChangeAspect="1"/>
          </p:cNvPicPr>
          <p:nvPr/>
        </p:nvPicPr>
        <p:blipFill rotWithShape="1">
          <a:blip r:embed="rId3">
            <a:extLst>
              <a:ext uri="{28A0092B-C50C-407E-A947-70E740481C1C}">
                <a14:useLocalDpi xmlns:a14="http://schemas.microsoft.com/office/drawing/2010/main" val="0"/>
              </a:ext>
            </a:extLst>
          </a:blip>
          <a:srcRect l="70253" t="66802" r="44"/>
          <a:stretch/>
        </p:blipFill>
        <p:spPr>
          <a:xfrm>
            <a:off x="509423" y="3846727"/>
            <a:ext cx="1760023" cy="1106496"/>
          </a:xfrm>
          <a:prstGeom prst="rect">
            <a:avLst/>
          </a:prstGeom>
        </p:spPr>
      </p:pic>
      <p:pic>
        <p:nvPicPr>
          <p:cNvPr id="8" name="Picture 7">
            <a:extLst>
              <a:ext uri="{FF2B5EF4-FFF2-40B4-BE49-F238E27FC236}">
                <a16:creationId xmlns:a16="http://schemas.microsoft.com/office/drawing/2014/main" id="{EE63D83E-8330-4CAA-A212-36AF5DF9ED8E}"/>
              </a:ext>
            </a:extLst>
          </p:cNvPr>
          <p:cNvPicPr>
            <a:picLocks noChangeAspect="1"/>
          </p:cNvPicPr>
          <p:nvPr/>
        </p:nvPicPr>
        <p:blipFill rotWithShape="1">
          <a:blip r:embed="rId4">
            <a:extLst>
              <a:ext uri="{28A0092B-C50C-407E-A947-70E740481C1C}">
                <a14:useLocalDpi xmlns:a14="http://schemas.microsoft.com/office/drawing/2010/main" val="0"/>
              </a:ext>
            </a:extLst>
          </a:blip>
          <a:srcRect r="57875"/>
          <a:stretch/>
        </p:blipFill>
        <p:spPr>
          <a:xfrm>
            <a:off x="2730258" y="3854455"/>
            <a:ext cx="2195736" cy="1106496"/>
          </a:xfrm>
          <a:prstGeom prst="rect">
            <a:avLst/>
          </a:prstGeom>
        </p:spPr>
      </p:pic>
      <p:pic>
        <p:nvPicPr>
          <p:cNvPr id="10" name="Picture 9">
            <a:extLst>
              <a:ext uri="{FF2B5EF4-FFF2-40B4-BE49-F238E27FC236}">
                <a16:creationId xmlns:a16="http://schemas.microsoft.com/office/drawing/2014/main" id="{A3505DCE-F527-45F0-B8B2-5179B09AF624}"/>
              </a:ext>
            </a:extLst>
          </p:cNvPr>
          <p:cNvPicPr>
            <a:picLocks noChangeAspect="1"/>
          </p:cNvPicPr>
          <p:nvPr/>
        </p:nvPicPr>
        <p:blipFill rotWithShape="1">
          <a:blip r:embed="rId5">
            <a:extLst>
              <a:ext uri="{28A0092B-C50C-407E-A947-70E740481C1C}">
                <a14:useLocalDpi xmlns:a14="http://schemas.microsoft.com/office/drawing/2010/main" val="0"/>
              </a:ext>
            </a:extLst>
          </a:blip>
          <a:srcRect l="39201" r="38122"/>
          <a:stretch/>
        </p:blipFill>
        <p:spPr>
          <a:xfrm>
            <a:off x="5292080" y="3846727"/>
            <a:ext cx="975781" cy="1106496"/>
          </a:xfrm>
          <a:prstGeom prst="rect">
            <a:avLst/>
          </a:prstGeom>
        </p:spPr>
      </p:pic>
      <p:pic>
        <p:nvPicPr>
          <p:cNvPr id="12" name="Picture 11">
            <a:extLst>
              <a:ext uri="{FF2B5EF4-FFF2-40B4-BE49-F238E27FC236}">
                <a16:creationId xmlns:a16="http://schemas.microsoft.com/office/drawing/2014/main" id="{5580F578-6805-49E5-8263-FF6C8229788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888" t="12647" r="30313"/>
          <a:stretch/>
        </p:blipFill>
        <p:spPr>
          <a:xfrm>
            <a:off x="6755168" y="3819973"/>
            <a:ext cx="1561248" cy="1140978"/>
          </a:xfrm>
          <a:prstGeom prst="rect">
            <a:avLst/>
          </a:prstGeom>
        </p:spPr>
      </p:pic>
      <p:sp>
        <p:nvSpPr>
          <p:cNvPr id="16" name="Rectangle 15">
            <a:extLst>
              <a:ext uri="{FF2B5EF4-FFF2-40B4-BE49-F238E27FC236}">
                <a16:creationId xmlns:a16="http://schemas.microsoft.com/office/drawing/2014/main" id="{C25C5834-6053-4B7D-9E99-7605145260CD}"/>
              </a:ext>
            </a:extLst>
          </p:cNvPr>
          <p:cNvSpPr/>
          <p:nvPr/>
        </p:nvSpPr>
        <p:spPr>
          <a:xfrm>
            <a:off x="6835800" y="6244875"/>
            <a:ext cx="2262159" cy="369332"/>
          </a:xfrm>
          <a:prstGeom prst="rect">
            <a:avLst/>
          </a:prstGeom>
        </p:spPr>
        <p:txBody>
          <a:bodyPr wrap="none">
            <a:spAutoFit/>
          </a:bodyPr>
          <a:lstStyle/>
          <a:p>
            <a:pPr marL="0" indent="0" algn="ctr">
              <a:buFont typeface="Arial" panose="020B0604020202020204" pitchFamily="34" charset="0"/>
              <a:buNone/>
            </a:pPr>
            <a:r>
              <a:rPr lang="en-GB" altLang="en-US" dirty="0"/>
              <a:t>#</a:t>
            </a:r>
            <a:r>
              <a:rPr lang="en-GB" altLang="en-US" dirty="0" err="1"/>
              <a:t>FocusOnFeedback</a:t>
            </a:r>
            <a:endParaRPr lang="en-GB" altLang="en-US" dirty="0"/>
          </a:p>
        </p:txBody>
      </p:sp>
      <p:pic>
        <p:nvPicPr>
          <p:cNvPr id="17" name="Picture 16">
            <a:extLst>
              <a:ext uri="{FF2B5EF4-FFF2-40B4-BE49-F238E27FC236}">
                <a16:creationId xmlns:a16="http://schemas.microsoft.com/office/drawing/2014/main" id="{5386103E-261A-46B9-87E9-44277D95914F}"/>
              </a:ext>
            </a:extLst>
          </p:cNvPr>
          <p:cNvPicPr>
            <a:picLocks noChangeAspect="1"/>
          </p:cNvPicPr>
          <p:nvPr/>
        </p:nvPicPr>
        <p:blipFill rotWithShape="1">
          <a:blip r:embed="rId7">
            <a:extLst>
              <a:ext uri="{28A0092B-C50C-407E-A947-70E740481C1C}">
                <a14:useLocalDpi xmlns:a14="http://schemas.microsoft.com/office/drawing/2010/main" val="0"/>
              </a:ext>
            </a:extLst>
          </a:blip>
          <a:srcRect r="57875"/>
          <a:stretch/>
        </p:blipFill>
        <p:spPr>
          <a:xfrm>
            <a:off x="729537" y="5201092"/>
            <a:ext cx="2242951" cy="838748"/>
          </a:xfrm>
          <a:prstGeom prst="rect">
            <a:avLst/>
          </a:prstGeom>
        </p:spPr>
      </p:pic>
      <p:pic>
        <p:nvPicPr>
          <p:cNvPr id="19" name="Picture 18">
            <a:extLst>
              <a:ext uri="{FF2B5EF4-FFF2-40B4-BE49-F238E27FC236}">
                <a16:creationId xmlns:a16="http://schemas.microsoft.com/office/drawing/2014/main" id="{125F8CDA-57F3-4052-9065-029579C85A3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5445" y="5201092"/>
            <a:ext cx="1897312" cy="1341341"/>
          </a:xfrm>
          <a:prstGeom prst="rect">
            <a:avLst/>
          </a:prstGeom>
        </p:spPr>
      </p:pic>
      <p:pic>
        <p:nvPicPr>
          <p:cNvPr id="21" name="Picture 20">
            <a:extLst>
              <a:ext uri="{FF2B5EF4-FFF2-40B4-BE49-F238E27FC236}">
                <a16:creationId xmlns:a16="http://schemas.microsoft.com/office/drawing/2014/main" id="{99513092-F889-4213-9383-692059D3C0B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09561" y="5093704"/>
            <a:ext cx="1841874" cy="1151171"/>
          </a:xfrm>
          <a:prstGeom prst="rect">
            <a:avLst/>
          </a:prstGeom>
        </p:spPr>
      </p:pic>
    </p:spTree>
    <p:extLst>
      <p:ext uri="{BB962C8B-B14F-4D97-AF65-F5344CB8AC3E}">
        <p14:creationId xmlns:p14="http://schemas.microsoft.com/office/powerpoint/2010/main" val="19475906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ext Placeholder 2"/>
          <p:cNvSpPr>
            <a:spLocks noGrp="1"/>
          </p:cNvSpPr>
          <p:nvPr>
            <p:ph type="body" sz="quarter" idx="13"/>
          </p:nvPr>
        </p:nvSpPr>
        <p:spPr/>
        <p:txBody>
          <a:bodyPr/>
          <a:lstStyle/>
          <a:p>
            <a:endParaRPr lang="en-GB"/>
          </a:p>
        </p:txBody>
      </p:sp>
      <p:sp>
        <p:nvSpPr>
          <p:cNvPr id="4" name="Title 3"/>
          <p:cNvSpPr>
            <a:spLocks noGrp="1"/>
          </p:cNvSpPr>
          <p:nvPr>
            <p:ph type="title"/>
          </p:nvPr>
        </p:nvSpPr>
        <p:spPr>
          <a:xfrm>
            <a:off x="86498" y="243957"/>
            <a:ext cx="5918886" cy="413268"/>
          </a:xfrm>
        </p:spPr>
        <p:txBody>
          <a:bodyPr>
            <a:normAutofit fontScale="90000"/>
          </a:bodyPr>
          <a:lstStyle/>
          <a:p>
            <a:r>
              <a:rPr lang="en-GB" dirty="0"/>
              <a:t>Power through Partnership</a:t>
            </a:r>
          </a:p>
        </p:txBody>
      </p:sp>
      <p:pic>
        <p:nvPicPr>
          <p:cNvPr id="5"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284" y="1600199"/>
            <a:ext cx="7543271" cy="4525963"/>
          </a:xfrm>
          <a:prstGeom prst="rect">
            <a:avLst/>
          </a:prstGeom>
        </p:spPr>
      </p:pic>
    </p:spTree>
    <p:extLst>
      <p:ext uri="{BB962C8B-B14F-4D97-AF65-F5344CB8AC3E}">
        <p14:creationId xmlns:p14="http://schemas.microsoft.com/office/powerpoint/2010/main" val="35288625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4042793" cy="5141168"/>
          </a:xfrm>
        </p:spPr>
        <p:txBody>
          <a:bodyPr>
            <a:normAutofit fontScale="92500" lnSpcReduction="20000"/>
          </a:bodyPr>
          <a:lstStyle/>
          <a:p>
            <a:pPr marL="0" indent="0">
              <a:buNone/>
            </a:pPr>
            <a:endParaRPr lang="en-GB" dirty="0">
              <a:latin typeface="+mn-lt"/>
            </a:endParaRPr>
          </a:p>
          <a:p>
            <a:pPr marL="0" indent="0">
              <a:buNone/>
            </a:pPr>
            <a:r>
              <a:rPr lang="en-GB" b="1" dirty="0">
                <a:latin typeface="+mn-lt"/>
              </a:rPr>
              <a:t>Collaborators:</a:t>
            </a:r>
          </a:p>
          <a:p>
            <a:pPr marL="0" indent="0">
              <a:buNone/>
            </a:pPr>
            <a:r>
              <a:rPr lang="en-GB" dirty="0">
                <a:latin typeface="+mn-lt"/>
              </a:rPr>
              <a:t>Prof David Boud (Deakin University, Australia)</a:t>
            </a:r>
          </a:p>
          <a:p>
            <a:pPr marL="0" indent="0">
              <a:buNone/>
            </a:pPr>
            <a:r>
              <a:rPr lang="en-GB" dirty="0">
                <a:latin typeface="+mn-lt"/>
              </a:rPr>
              <a:t>Prof David Carless (University of Hong Kong)</a:t>
            </a:r>
          </a:p>
          <a:p>
            <a:pPr marL="0" indent="0">
              <a:buNone/>
            </a:pPr>
            <a:r>
              <a:rPr lang="en-GB" dirty="0">
                <a:latin typeface="+mn-lt"/>
              </a:rPr>
              <a:t>Dr Rob Nash (Aston University)</a:t>
            </a:r>
          </a:p>
          <a:p>
            <a:pPr marL="0" indent="0">
              <a:buNone/>
            </a:pPr>
            <a:r>
              <a:rPr lang="en-GB" dirty="0">
                <a:latin typeface="+mn-lt"/>
              </a:rPr>
              <a:t>Dr Emma Medland (University of Surrey)</a:t>
            </a:r>
          </a:p>
          <a:p>
            <a:pPr marL="0" indent="0">
              <a:buNone/>
            </a:pPr>
            <a:r>
              <a:rPr lang="en-GB" dirty="0">
                <a:latin typeface="+mn-lt"/>
              </a:rPr>
              <a:t>Roger Rees, Irina Niculescu, Ceri Hitchings (University of Surrey)</a:t>
            </a:r>
          </a:p>
          <a:p>
            <a:pPr marL="0" indent="0">
              <a:buNone/>
            </a:pPr>
            <a:endParaRPr lang="en-GB" dirty="0">
              <a:latin typeface="+mn-lt"/>
            </a:endParaRPr>
          </a:p>
          <a:p>
            <a:pPr marL="0" indent="0">
              <a:buNone/>
            </a:pPr>
            <a:r>
              <a:rPr lang="en-GB" b="1" dirty="0">
                <a:latin typeface="+mn-lt"/>
              </a:rPr>
              <a:t>Research Assistants:</a:t>
            </a:r>
          </a:p>
          <a:p>
            <a:pPr marL="0" indent="0">
              <a:buNone/>
            </a:pPr>
            <a:r>
              <a:rPr lang="en-GB" dirty="0">
                <a:latin typeface="+mn-lt"/>
              </a:rPr>
              <a:t>Mike Parker</a:t>
            </a:r>
          </a:p>
          <a:p>
            <a:pPr marL="0" indent="0">
              <a:buNone/>
            </a:pPr>
            <a:r>
              <a:rPr lang="en-GB" dirty="0">
                <a:latin typeface="+mn-lt"/>
              </a:rPr>
              <a:t>James Rowntree</a:t>
            </a:r>
          </a:p>
          <a:p>
            <a:pPr marL="0" indent="0">
              <a:buNone/>
            </a:pPr>
            <a:r>
              <a:rPr lang="en-GB" dirty="0">
                <a:latin typeface="+mn-lt"/>
              </a:rPr>
              <a:t>Georgina Mathlin</a:t>
            </a:r>
          </a:p>
          <a:p>
            <a:pPr marL="0" indent="0">
              <a:buNone/>
            </a:pPr>
            <a:r>
              <a:rPr lang="en-GB" dirty="0">
                <a:latin typeface="+mn-lt"/>
              </a:rPr>
              <a:t>Emily Papps</a:t>
            </a:r>
          </a:p>
          <a:p>
            <a:pPr marL="0" indent="0">
              <a:buNone/>
            </a:pPr>
            <a:r>
              <a:rPr lang="en-GB" dirty="0">
                <a:latin typeface="+mn-lt"/>
              </a:rPr>
              <a:t>Jessica Bourne</a:t>
            </a:r>
          </a:p>
          <a:p>
            <a:pPr marL="0" indent="0">
              <a:buNone/>
            </a:pPr>
            <a:r>
              <a:rPr lang="en-GB" dirty="0">
                <a:latin typeface="+mn-lt"/>
              </a:rPr>
              <a:t>Joshua Best</a:t>
            </a:r>
          </a:p>
          <a:p>
            <a:endParaRPr lang="en-GB" dirty="0">
              <a:latin typeface="+mn-lt"/>
            </a:endParaRPr>
          </a:p>
        </p:txBody>
      </p:sp>
      <p:sp>
        <p:nvSpPr>
          <p:cNvPr id="4" name="Text Placeholder 3"/>
          <p:cNvSpPr>
            <a:spLocks noGrp="1"/>
          </p:cNvSpPr>
          <p:nvPr>
            <p:ph type="body" sz="quarter" idx="13"/>
          </p:nvPr>
        </p:nvSpPr>
        <p:spPr/>
        <p:txBody>
          <a:bodyPr/>
          <a:lstStyle/>
          <a:p>
            <a:endParaRPr lang="en-GB" dirty="0"/>
          </a:p>
        </p:txBody>
      </p:sp>
      <p:sp>
        <p:nvSpPr>
          <p:cNvPr id="2" name="Title 1"/>
          <p:cNvSpPr>
            <a:spLocks noGrp="1"/>
          </p:cNvSpPr>
          <p:nvPr>
            <p:ph type="title"/>
          </p:nvPr>
        </p:nvSpPr>
        <p:spPr>
          <a:xfrm>
            <a:off x="109993" y="318269"/>
            <a:ext cx="4507927" cy="309951"/>
          </a:xfrm>
        </p:spPr>
        <p:txBody>
          <a:bodyPr>
            <a:normAutofit fontScale="90000"/>
          </a:bodyPr>
          <a:lstStyle/>
          <a:p>
            <a:pPr algn="l"/>
            <a:r>
              <a:rPr lang="en-GB" dirty="0"/>
              <a:t>Acknowledgements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4455" y="1762738"/>
            <a:ext cx="3022388" cy="881226"/>
          </a:xfrm>
          <a:prstGeom prst="rect">
            <a:avLst/>
          </a:prstGeom>
        </p:spPr>
      </p:pic>
      <p:pic>
        <p:nvPicPr>
          <p:cNvPr id="1026" name="Picture 2" descr="Image result for leverhulme trust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4378" y="2643964"/>
            <a:ext cx="3462542" cy="11570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HEF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2190" y="3695835"/>
            <a:ext cx="3658484" cy="121644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SRH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4455" y="5085145"/>
            <a:ext cx="3627797" cy="70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012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1"/>
          <p:cNvSpPr>
            <a:spLocks noGrp="1"/>
          </p:cNvSpPr>
          <p:nvPr>
            <p:ph type="body" sz="quarter" idx="4294967295"/>
          </p:nvPr>
        </p:nvSpPr>
        <p:spPr bwMode="auto">
          <a:xfrm>
            <a:off x="107504" y="2883213"/>
            <a:ext cx="9143999" cy="15859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Font typeface="Arial" panose="020B0604020202020204" pitchFamily="34" charset="0"/>
              <a:buNone/>
            </a:pPr>
            <a:r>
              <a:rPr lang="en-GB" altLang="en-US" sz="3600" dirty="0"/>
              <a:t>Focus On: Feedback from Assessment</a:t>
            </a:r>
          </a:p>
        </p:txBody>
      </p:sp>
      <p:sp>
        <p:nvSpPr>
          <p:cNvPr id="16387" name="Text Placeholder 2"/>
          <p:cNvSpPr>
            <a:spLocks noGrp="1"/>
          </p:cNvSpPr>
          <p:nvPr>
            <p:ph type="body" sz="quarter" idx="4294967295"/>
          </p:nvPr>
        </p:nvSpPr>
        <p:spPr bwMode="auto">
          <a:xfrm>
            <a:off x="179002" y="3429000"/>
            <a:ext cx="9001001"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Arial" panose="020B0604020202020204" pitchFamily="34" charset="0"/>
              <a:buNone/>
            </a:pPr>
            <a:br>
              <a:rPr lang="en-GB" altLang="en-US" dirty="0"/>
            </a:br>
            <a:br>
              <a:rPr lang="en-GB" altLang="en-US" dirty="0"/>
            </a:br>
            <a:r>
              <a:rPr lang="en-GB" altLang="en-US" dirty="0">
                <a:solidFill>
                  <a:schemeClr val="accent1"/>
                </a:solidFill>
                <a:hlinkClick r:id="rId3"/>
              </a:rPr>
              <a:t>http://enhancementthemes.ac.uk/focus-on</a:t>
            </a:r>
            <a:r>
              <a:rPr lang="en-GB" altLang="en-US" dirty="0">
                <a:solidFill>
                  <a:schemeClr val="accent1"/>
                </a:solidFill>
              </a:rPr>
              <a:t> </a:t>
            </a:r>
          </a:p>
          <a:p>
            <a:pPr marL="0" indent="0" algn="ctr">
              <a:buNone/>
            </a:pPr>
            <a:endParaRPr lang="en-GB" altLang="en-US" dirty="0"/>
          </a:p>
          <a:p>
            <a:pPr marL="0" indent="0" algn="ctr">
              <a:buFont typeface="Arial" panose="020B0604020202020204" pitchFamily="34" charset="0"/>
              <a:buNone/>
            </a:pPr>
            <a:r>
              <a:rPr lang="en-GB" altLang="en-US" dirty="0"/>
              <a:t>#</a:t>
            </a:r>
            <a:r>
              <a:rPr lang="en-GB" altLang="en-US" dirty="0" err="1"/>
              <a:t>FocusOnFeedback</a:t>
            </a:r>
            <a:endParaRPr lang="en-GB" altLang="en-US" dirty="0"/>
          </a:p>
        </p:txBody>
      </p:sp>
    </p:spTree>
    <p:extLst>
      <p:ext uri="{BB962C8B-B14F-4D97-AF65-F5344CB8AC3E}">
        <p14:creationId xmlns:p14="http://schemas.microsoft.com/office/powerpoint/2010/main" val="24858776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7" name="Rectangle 2"/>
          <p:cNvSpPr>
            <a:spLocks noGrp="1" noChangeArrowheads="1"/>
          </p:cNvSpPr>
          <p:nvPr>
            <p:ph type="ctrTitle"/>
          </p:nvPr>
        </p:nvSpPr>
        <p:spPr>
          <a:xfrm>
            <a:off x="737574" y="1646802"/>
            <a:ext cx="7560840" cy="1566174"/>
          </a:xfrm>
        </p:spPr>
        <p:txBody>
          <a:bodyPr>
            <a:normAutofit/>
          </a:bodyPr>
          <a:lstStyle/>
          <a:p>
            <a:r>
              <a:rPr lang="en-GB" dirty="0"/>
              <a:t>What do students think</a:t>
            </a:r>
            <a:br>
              <a:rPr lang="en-GB" dirty="0"/>
            </a:br>
            <a:r>
              <a:rPr lang="en-GB" dirty="0"/>
              <a:t>and how can we work in partnership?</a:t>
            </a:r>
          </a:p>
        </p:txBody>
      </p:sp>
      <p:sp>
        <p:nvSpPr>
          <p:cNvPr id="971778" name="Rectangle 3"/>
          <p:cNvSpPr>
            <a:spLocks noGrp="1" noChangeArrowheads="1"/>
          </p:cNvSpPr>
          <p:nvPr>
            <p:ph type="subTitle" idx="1"/>
          </p:nvPr>
        </p:nvSpPr>
        <p:spPr>
          <a:xfrm>
            <a:off x="1143000" y="3429000"/>
            <a:ext cx="6858000" cy="1728192"/>
          </a:xfrm>
        </p:spPr>
        <p:txBody>
          <a:bodyPr>
            <a:normAutofit/>
          </a:bodyPr>
          <a:lstStyle/>
          <a:p>
            <a:pPr eaLnBrk="1" hangingPunct="1"/>
            <a:r>
              <a:rPr lang="en-GB" sz="2100" b="1" dirty="0"/>
              <a:t>QAA Scotland Focus On Feedback</a:t>
            </a:r>
            <a:br>
              <a:rPr lang="en-GB" sz="2100" b="1" dirty="0"/>
            </a:br>
            <a:r>
              <a:rPr lang="en-GB" sz="2100" b="1" dirty="0"/>
              <a:t>Thursday 22</a:t>
            </a:r>
            <a:r>
              <a:rPr lang="en-GB" sz="2100" b="1" baseline="30000" dirty="0"/>
              <a:t>nd</a:t>
            </a:r>
            <a:r>
              <a:rPr lang="en-GB" sz="2100" b="1" dirty="0"/>
              <a:t> March 2018</a:t>
            </a:r>
            <a:endParaRPr lang="en-GB" sz="1800" b="1" dirty="0"/>
          </a:p>
          <a:p>
            <a:br>
              <a:rPr lang="en-GB" sz="1800" b="1" dirty="0"/>
            </a:br>
            <a:r>
              <a:rPr lang="en-GB" sz="1800" b="1" dirty="0"/>
              <a:t>Martina </a:t>
            </a:r>
            <a:r>
              <a:rPr lang="en-GB" sz="1800" b="1" dirty="0" err="1"/>
              <a:t>Bradacova</a:t>
            </a:r>
            <a:r>
              <a:rPr lang="en-GB" sz="1800" dirty="0"/>
              <a:t>, Vice-President, SRUCSA</a:t>
            </a:r>
            <a:endParaRPr lang="en-GB" sz="1650" dirty="0"/>
          </a:p>
          <a:p>
            <a:r>
              <a:rPr lang="en-GB" sz="1800" b="1" dirty="0"/>
              <a:t>Simon Varwell</a:t>
            </a:r>
            <a:r>
              <a:rPr lang="en-GB" sz="1800" dirty="0"/>
              <a:t>, Development Consultant, sparqs</a:t>
            </a:r>
          </a:p>
        </p:txBody>
      </p:sp>
    </p:spTree>
    <p:extLst>
      <p:ext uri="{BB962C8B-B14F-4D97-AF65-F5344CB8AC3E}">
        <p14:creationId xmlns:p14="http://schemas.microsoft.com/office/powerpoint/2010/main" val="29979722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us</a:t>
            </a:r>
          </a:p>
        </p:txBody>
      </p:sp>
      <p:sp>
        <p:nvSpPr>
          <p:cNvPr id="3" name="Content Placeholder 2"/>
          <p:cNvSpPr>
            <a:spLocks noGrp="1"/>
          </p:cNvSpPr>
          <p:nvPr>
            <p:ph idx="1"/>
          </p:nvPr>
        </p:nvSpPr>
        <p:spPr/>
        <p:txBody>
          <a:bodyPr>
            <a:normAutofit/>
          </a:bodyPr>
          <a:lstStyle/>
          <a:p>
            <a:r>
              <a:rPr lang="en-GB" dirty="0"/>
              <a:t>SRUCSA</a:t>
            </a:r>
          </a:p>
          <a:p>
            <a:pPr lvl="1"/>
            <a:r>
              <a:rPr lang="en-GB" dirty="0"/>
              <a:t>Scotland’s Rural College Students’ Association</a:t>
            </a:r>
          </a:p>
          <a:p>
            <a:pPr lvl="1"/>
            <a:r>
              <a:rPr lang="en-GB" dirty="0">
                <a:hlinkClick r:id="rId3"/>
              </a:rPr>
              <a:t>www.srucsa.org.uk</a:t>
            </a:r>
            <a:r>
              <a:rPr lang="en-GB" dirty="0"/>
              <a:t> </a:t>
            </a:r>
          </a:p>
          <a:p>
            <a:r>
              <a:rPr lang="en-GB" dirty="0"/>
              <a:t>sparqs</a:t>
            </a:r>
          </a:p>
          <a:p>
            <a:pPr lvl="1"/>
            <a:r>
              <a:rPr lang="en-GB" dirty="0"/>
              <a:t>Student Partnerships in Quality Scotland</a:t>
            </a:r>
          </a:p>
          <a:p>
            <a:pPr lvl="1"/>
            <a:r>
              <a:rPr lang="en-GB" dirty="0">
                <a:hlinkClick r:id="rId4"/>
              </a:rPr>
              <a:t>www.sparqs.ac.uk</a:t>
            </a:r>
            <a:r>
              <a:rPr lang="en-GB" dirty="0"/>
              <a:t> </a:t>
            </a:r>
          </a:p>
        </p:txBody>
      </p:sp>
    </p:spTree>
    <p:extLst>
      <p:ext uri="{BB962C8B-B14F-4D97-AF65-F5344CB8AC3E}">
        <p14:creationId xmlns:p14="http://schemas.microsoft.com/office/powerpoint/2010/main" val="38447105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3" name="Content Placeholder 2"/>
          <p:cNvSpPr>
            <a:spLocks noGrp="1"/>
          </p:cNvSpPr>
          <p:nvPr>
            <p:ph idx="1"/>
          </p:nvPr>
        </p:nvSpPr>
        <p:spPr>
          <a:xfrm>
            <a:off x="457200" y="2240868"/>
            <a:ext cx="8111244" cy="3024336"/>
          </a:xfrm>
        </p:spPr>
        <p:txBody>
          <a:bodyPr/>
          <a:lstStyle/>
          <a:p>
            <a:pPr marL="385763" indent="-385763">
              <a:buFont typeface="+mj-lt"/>
              <a:buAutoNum type="arabicPeriod"/>
            </a:pPr>
            <a:r>
              <a:rPr lang="en-GB" dirty="0"/>
              <a:t>What are we learning from SLTA data?</a:t>
            </a:r>
          </a:p>
          <a:p>
            <a:pPr marL="385763" indent="-385763">
              <a:buFont typeface="+mj-lt"/>
              <a:buAutoNum type="arabicPeriod"/>
            </a:pPr>
            <a:r>
              <a:rPr lang="en-GB" dirty="0"/>
              <a:t>Student views – SRUCSA and beyond</a:t>
            </a:r>
          </a:p>
          <a:p>
            <a:pPr marL="385763" indent="-385763">
              <a:buFont typeface="+mj-lt"/>
              <a:buAutoNum type="arabicPeriod"/>
            </a:pPr>
            <a:r>
              <a:rPr lang="en-GB" dirty="0"/>
              <a:t>Your ideas</a:t>
            </a:r>
          </a:p>
        </p:txBody>
      </p:sp>
    </p:spTree>
    <p:extLst>
      <p:ext uri="{BB962C8B-B14F-4D97-AF65-F5344CB8AC3E}">
        <p14:creationId xmlns:p14="http://schemas.microsoft.com/office/powerpoint/2010/main" val="34214827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834934"/>
            <a:ext cx="5670630" cy="1015622"/>
          </a:xfrm>
        </p:spPr>
        <p:txBody>
          <a:bodyPr/>
          <a:lstStyle/>
          <a:p>
            <a:pPr algn="ctr"/>
            <a:r>
              <a:rPr lang="en-GB" b="1" dirty="0"/>
              <a:t>What are we learning from SLTA data?</a:t>
            </a:r>
          </a:p>
        </p:txBody>
      </p:sp>
    </p:spTree>
    <p:extLst>
      <p:ext uri="{BB962C8B-B14F-4D97-AF65-F5344CB8AC3E}">
        <p14:creationId xmlns:p14="http://schemas.microsoft.com/office/powerpoint/2010/main" val="42054784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Student-Led Teaching Awards</a:t>
            </a:r>
          </a:p>
        </p:txBody>
      </p:sp>
      <p:sp>
        <p:nvSpPr>
          <p:cNvPr id="3" name="Content Placeholder 2"/>
          <p:cNvSpPr>
            <a:spLocks noGrp="1"/>
          </p:cNvSpPr>
          <p:nvPr>
            <p:ph idx="1"/>
          </p:nvPr>
        </p:nvSpPr>
        <p:spPr/>
        <p:txBody>
          <a:bodyPr/>
          <a:lstStyle/>
          <a:p>
            <a:r>
              <a:rPr lang="en-GB" dirty="0"/>
              <a:t>Operating in a number of Scottish HEIs.</a:t>
            </a:r>
          </a:p>
          <a:p>
            <a:r>
              <a:rPr lang="en-GB" dirty="0"/>
              <a:t>Qualitative, judged process based on student comments.</a:t>
            </a:r>
          </a:p>
          <a:p>
            <a:r>
              <a:rPr lang="en-GB" dirty="0"/>
              <a:t>Feedback from assessment often a category (appears in comments where it is not, though not as heavily).</a:t>
            </a:r>
          </a:p>
        </p:txBody>
      </p:sp>
    </p:spTree>
    <p:extLst>
      <p:ext uri="{BB962C8B-B14F-4D97-AF65-F5344CB8AC3E}">
        <p14:creationId xmlns:p14="http://schemas.microsoft.com/office/powerpoint/2010/main" val="15856682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228"/>
            <a:ext cx="7355160" cy="1015622"/>
          </a:xfrm>
        </p:spPr>
        <p:txBody>
          <a:bodyPr/>
          <a:lstStyle/>
          <a:p>
            <a:r>
              <a:rPr lang="en-GB" dirty="0"/>
              <a:t>What do SLTA comments praise in </a:t>
            </a:r>
            <a:r>
              <a:rPr lang="en-GB" dirty="0" err="1"/>
              <a:t>FfA</a:t>
            </a:r>
            <a:r>
              <a:rPr lang="en-GB" dirty="0"/>
              <a:t>?</a:t>
            </a:r>
          </a:p>
        </p:txBody>
      </p:sp>
      <p:sp>
        <p:nvSpPr>
          <p:cNvPr id="3" name="Content Placeholder 2"/>
          <p:cNvSpPr>
            <a:spLocks noGrp="1"/>
          </p:cNvSpPr>
          <p:nvPr>
            <p:ph idx="1"/>
          </p:nvPr>
        </p:nvSpPr>
        <p:spPr/>
        <p:txBody>
          <a:bodyPr/>
          <a:lstStyle/>
          <a:p>
            <a:r>
              <a:rPr lang="en-GB" b="1" dirty="0"/>
              <a:t>Quality and quantity:</a:t>
            </a:r>
          </a:p>
          <a:p>
            <a:pPr lvl="1"/>
            <a:r>
              <a:rPr lang="en-GB" dirty="0"/>
              <a:t>“the lengthy essay feedback; it feels as though X really cares about our work improving, and has committed herself to giving her students every opportunity for improvement”</a:t>
            </a:r>
          </a:p>
        </p:txBody>
      </p:sp>
    </p:spTree>
    <p:extLst>
      <p:ext uri="{BB962C8B-B14F-4D97-AF65-F5344CB8AC3E}">
        <p14:creationId xmlns:p14="http://schemas.microsoft.com/office/powerpoint/2010/main" val="2900458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228"/>
            <a:ext cx="7355160" cy="1015622"/>
          </a:xfrm>
        </p:spPr>
        <p:txBody>
          <a:bodyPr/>
          <a:lstStyle/>
          <a:p>
            <a:r>
              <a:rPr lang="en-GB" dirty="0"/>
              <a:t>What do SLTA comments praise in </a:t>
            </a:r>
            <a:r>
              <a:rPr lang="en-GB" dirty="0" err="1"/>
              <a:t>FfA</a:t>
            </a:r>
            <a:r>
              <a:rPr lang="en-GB" dirty="0"/>
              <a:t>?</a:t>
            </a:r>
          </a:p>
        </p:txBody>
      </p:sp>
      <p:sp>
        <p:nvSpPr>
          <p:cNvPr id="3" name="Content Placeholder 2"/>
          <p:cNvSpPr>
            <a:spLocks noGrp="1"/>
          </p:cNvSpPr>
          <p:nvPr>
            <p:ph idx="1"/>
          </p:nvPr>
        </p:nvSpPr>
        <p:spPr/>
        <p:txBody>
          <a:bodyPr/>
          <a:lstStyle/>
          <a:p>
            <a:r>
              <a:rPr lang="en-GB" b="1" dirty="0"/>
              <a:t>Empathy – recognising the emotional impact:</a:t>
            </a:r>
          </a:p>
          <a:p>
            <a:pPr lvl="1"/>
            <a:r>
              <a:rPr lang="en-GB" dirty="0"/>
              <a:t>“…is fair and honest in her feedback, while also not being overbearing or hurtful in her comments”</a:t>
            </a:r>
          </a:p>
          <a:p>
            <a:pPr lvl="1"/>
            <a:r>
              <a:rPr lang="en-GB" dirty="0"/>
              <a:t>“excellent at providing his feedback in a very soft and polite way, but with a deep critical insight and suggestions, which is very pleasant to read, and which encourage you to use his advice later.”</a:t>
            </a:r>
          </a:p>
        </p:txBody>
      </p:sp>
    </p:spTree>
    <p:extLst>
      <p:ext uri="{BB962C8B-B14F-4D97-AF65-F5344CB8AC3E}">
        <p14:creationId xmlns:p14="http://schemas.microsoft.com/office/powerpoint/2010/main" val="176460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55576" y="116632"/>
            <a:ext cx="7560840" cy="647700"/>
          </a:xfrm>
        </p:spPr>
        <p:txBody>
          <a:bodyPr/>
          <a:lstStyle/>
          <a:p>
            <a:pPr algn="ctr"/>
            <a:r>
              <a:rPr lang="en-GB" dirty="0"/>
              <a:t>Focus On 2017-18 outputs</a:t>
            </a:r>
          </a:p>
        </p:txBody>
      </p:sp>
      <p:sp>
        <p:nvSpPr>
          <p:cNvPr id="4" name="Text Placeholder 3"/>
          <p:cNvSpPr>
            <a:spLocks noGrp="1"/>
          </p:cNvSpPr>
          <p:nvPr>
            <p:ph type="body" sz="quarter" idx="15"/>
          </p:nvPr>
        </p:nvSpPr>
        <p:spPr>
          <a:xfrm>
            <a:off x="3275856" y="1075208"/>
            <a:ext cx="5760640" cy="3600450"/>
          </a:xfrm>
        </p:spPr>
        <p:txBody>
          <a:bodyPr/>
          <a:lstStyle/>
          <a:p>
            <a:r>
              <a:rPr lang="en-GB" b="1" dirty="0"/>
              <a:t>Short films </a:t>
            </a:r>
          </a:p>
          <a:p>
            <a:pPr marL="342900" indent="-342900">
              <a:buFont typeface="Arial" panose="020B0604020202020204" pitchFamily="34" charset="0"/>
              <a:buChar char="•"/>
            </a:pPr>
            <a:r>
              <a:rPr lang="en-GB" dirty="0"/>
              <a:t>How far have we come in the last 5 years and what needs to change? (The Future for Feedback)</a:t>
            </a:r>
          </a:p>
          <a:p>
            <a:pPr marL="342900" indent="-342900">
              <a:buFont typeface="Arial" panose="020B0604020202020204" pitchFamily="34" charset="0"/>
              <a:buChar char="•"/>
            </a:pPr>
            <a:r>
              <a:rPr lang="en-GB" dirty="0"/>
              <a:t>What do students think works, what do staff think and is there a difference?</a:t>
            </a:r>
          </a:p>
          <a:p>
            <a:pPr marL="342900" indent="-342900">
              <a:buFont typeface="Arial" panose="020B0604020202020204" pitchFamily="34" charset="0"/>
              <a:buChar char="•"/>
            </a:pPr>
            <a:r>
              <a:rPr lang="en-GB" dirty="0"/>
              <a:t>Assessment Feedback: How can we use technology? </a:t>
            </a:r>
          </a:p>
          <a:p>
            <a:br>
              <a:rPr lang="en-GB" b="1" dirty="0"/>
            </a:br>
            <a:r>
              <a:rPr lang="en-GB" b="1" dirty="0"/>
              <a:t>Webinar series &amp; </a:t>
            </a:r>
            <a:r>
              <a:rPr lang="en-GB" b="1" dirty="0" err="1"/>
              <a:t>Twitterchats</a:t>
            </a:r>
            <a:endParaRPr lang="en-GB" b="1" dirty="0"/>
          </a:p>
          <a:p>
            <a:pPr marL="342900" indent="-342900">
              <a:buFont typeface="Arial" panose="020B0604020202020204" pitchFamily="34" charset="0"/>
              <a:buChar char="•"/>
            </a:pPr>
            <a:r>
              <a:rPr lang="en-GB" dirty="0"/>
              <a:t>April-June (topics coming out of today’s discussions)</a:t>
            </a:r>
          </a:p>
          <a:p>
            <a:br>
              <a:rPr lang="en-GB" dirty="0"/>
            </a:br>
            <a:br>
              <a:rPr lang="en-GB" dirty="0"/>
            </a:br>
            <a:endParaRPr lang="en-GB" dirty="0"/>
          </a:p>
        </p:txBody>
      </p:sp>
      <p:pic>
        <p:nvPicPr>
          <p:cNvPr id="25602" name="Picture 2" descr="QAA 78 by Dominic Mart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240" y="1400602"/>
            <a:ext cx="2647847" cy="176743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28C513B7-E71B-420E-8FE3-353995F5BEC5}"/>
              </a:ext>
            </a:extLst>
          </p:cNvPr>
          <p:cNvSpPr/>
          <p:nvPr/>
        </p:nvSpPr>
        <p:spPr>
          <a:xfrm>
            <a:off x="6835800" y="6244875"/>
            <a:ext cx="2262159" cy="369332"/>
          </a:xfrm>
          <a:prstGeom prst="rect">
            <a:avLst/>
          </a:prstGeom>
        </p:spPr>
        <p:txBody>
          <a:bodyPr wrap="none">
            <a:spAutoFit/>
          </a:bodyPr>
          <a:lstStyle/>
          <a:p>
            <a:pPr marL="0" indent="0" algn="ctr">
              <a:buFont typeface="Arial" panose="020B0604020202020204" pitchFamily="34" charset="0"/>
              <a:buNone/>
            </a:pPr>
            <a:r>
              <a:rPr lang="en-GB" altLang="en-US" dirty="0"/>
              <a:t>#</a:t>
            </a:r>
            <a:r>
              <a:rPr lang="en-GB" altLang="en-US" dirty="0" err="1"/>
              <a:t>FocusOnFeedback</a:t>
            </a:r>
            <a:endParaRPr lang="en-GB" altLang="en-US" dirty="0"/>
          </a:p>
        </p:txBody>
      </p:sp>
      <p:pic>
        <p:nvPicPr>
          <p:cNvPr id="13" name="Picture 12">
            <a:extLst>
              <a:ext uri="{FF2B5EF4-FFF2-40B4-BE49-F238E27FC236}">
                <a16:creationId xmlns:a16="http://schemas.microsoft.com/office/drawing/2014/main" id="{2AFC0821-8DE3-4C65-AD87-B538ADEBEF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6" y="3789040"/>
            <a:ext cx="2685277" cy="1791583"/>
          </a:xfrm>
          <a:prstGeom prst="rect">
            <a:avLst/>
          </a:prstGeom>
        </p:spPr>
      </p:pic>
    </p:spTree>
    <p:extLst>
      <p:ext uri="{BB962C8B-B14F-4D97-AF65-F5344CB8AC3E}">
        <p14:creationId xmlns:p14="http://schemas.microsoft.com/office/powerpoint/2010/main" val="41084672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228"/>
            <a:ext cx="7841214" cy="1015622"/>
          </a:xfrm>
        </p:spPr>
        <p:txBody>
          <a:bodyPr/>
          <a:lstStyle/>
          <a:p>
            <a:r>
              <a:rPr lang="en-GB" dirty="0"/>
              <a:t>What do SLTA comments praise in </a:t>
            </a:r>
            <a:r>
              <a:rPr lang="en-GB" dirty="0" err="1"/>
              <a:t>FfA</a:t>
            </a:r>
            <a:r>
              <a:rPr lang="en-GB" dirty="0"/>
              <a:t>?</a:t>
            </a:r>
          </a:p>
        </p:txBody>
      </p:sp>
      <p:sp>
        <p:nvSpPr>
          <p:cNvPr id="3" name="Content Placeholder 2"/>
          <p:cNvSpPr>
            <a:spLocks noGrp="1"/>
          </p:cNvSpPr>
          <p:nvPr>
            <p:ph idx="1"/>
          </p:nvPr>
        </p:nvSpPr>
        <p:spPr/>
        <p:txBody>
          <a:bodyPr>
            <a:normAutofit/>
          </a:bodyPr>
          <a:lstStyle/>
          <a:p>
            <a:r>
              <a:rPr lang="en-GB" b="1" dirty="0"/>
              <a:t>Developmental</a:t>
            </a:r>
          </a:p>
          <a:p>
            <a:pPr lvl="1"/>
            <a:r>
              <a:rPr lang="en-GB" dirty="0"/>
              <a:t>“She is especially good at telling you how you can take your work to the next level.”</a:t>
            </a:r>
          </a:p>
          <a:p>
            <a:pPr lvl="1"/>
            <a:r>
              <a:rPr lang="en-GB" dirty="0"/>
              <a:t>“Another example is the lengthy essay feedback; it feels as though X really cares about our work improving, and has committed herself to giving her students every opportunity for improvement.”</a:t>
            </a:r>
          </a:p>
          <a:p>
            <a:pPr lvl="1"/>
            <a:r>
              <a:rPr lang="en-GB" dirty="0"/>
              <a:t>“He prepared practice exam questions… and told us to submit the answers for feedback.”</a:t>
            </a:r>
          </a:p>
        </p:txBody>
      </p:sp>
    </p:spTree>
    <p:extLst>
      <p:ext uri="{BB962C8B-B14F-4D97-AF65-F5344CB8AC3E}">
        <p14:creationId xmlns:p14="http://schemas.microsoft.com/office/powerpoint/2010/main" val="6845837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228"/>
            <a:ext cx="7841214" cy="1015622"/>
          </a:xfrm>
        </p:spPr>
        <p:txBody>
          <a:bodyPr/>
          <a:lstStyle/>
          <a:p>
            <a:r>
              <a:rPr lang="en-GB" dirty="0"/>
              <a:t>What do SLTA comments praise in </a:t>
            </a:r>
            <a:r>
              <a:rPr lang="en-GB" dirty="0" err="1"/>
              <a:t>FfA</a:t>
            </a:r>
            <a:r>
              <a:rPr lang="en-GB" dirty="0"/>
              <a:t>?</a:t>
            </a:r>
          </a:p>
        </p:txBody>
      </p:sp>
      <p:sp>
        <p:nvSpPr>
          <p:cNvPr id="3" name="Content Placeholder 2"/>
          <p:cNvSpPr>
            <a:spLocks noGrp="1"/>
          </p:cNvSpPr>
          <p:nvPr>
            <p:ph idx="1"/>
          </p:nvPr>
        </p:nvSpPr>
        <p:spPr/>
        <p:txBody>
          <a:bodyPr>
            <a:normAutofit/>
          </a:bodyPr>
          <a:lstStyle/>
          <a:p>
            <a:r>
              <a:rPr lang="en-GB" b="1" dirty="0"/>
              <a:t>Accessible and approachable</a:t>
            </a:r>
          </a:p>
          <a:p>
            <a:pPr lvl="1"/>
            <a:r>
              <a:rPr lang="en-GB" dirty="0"/>
              <a:t>“She was always willing to give extra time to explain things sometimes more slowly or in a different way if I was having difficulty…this is so important as sometimes a student can feel stupid if they do not understand and lessons need to be broken down in a different way.”</a:t>
            </a:r>
          </a:p>
          <a:p>
            <a:pPr lvl="1"/>
            <a:r>
              <a:rPr lang="en-GB" dirty="0"/>
              <a:t>“Making herself readily available to discuss issues or concerns, always responding to emails and requests for meetings.”</a:t>
            </a:r>
          </a:p>
        </p:txBody>
      </p:sp>
    </p:spTree>
    <p:extLst>
      <p:ext uri="{BB962C8B-B14F-4D97-AF65-F5344CB8AC3E}">
        <p14:creationId xmlns:p14="http://schemas.microsoft.com/office/powerpoint/2010/main" val="33960554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228"/>
            <a:ext cx="7841214" cy="1015622"/>
          </a:xfrm>
        </p:spPr>
        <p:txBody>
          <a:bodyPr/>
          <a:lstStyle/>
          <a:p>
            <a:r>
              <a:rPr lang="en-GB" dirty="0"/>
              <a:t>What do SLTA comments praise in </a:t>
            </a:r>
            <a:r>
              <a:rPr lang="en-GB" dirty="0" err="1"/>
              <a:t>FfA</a:t>
            </a:r>
            <a:r>
              <a:rPr lang="en-GB" dirty="0"/>
              <a:t>?</a:t>
            </a:r>
          </a:p>
        </p:txBody>
      </p:sp>
      <p:sp>
        <p:nvSpPr>
          <p:cNvPr id="3" name="Content Placeholder 2"/>
          <p:cNvSpPr>
            <a:spLocks noGrp="1"/>
          </p:cNvSpPr>
          <p:nvPr>
            <p:ph idx="1"/>
          </p:nvPr>
        </p:nvSpPr>
        <p:spPr/>
        <p:txBody>
          <a:bodyPr/>
          <a:lstStyle/>
          <a:p>
            <a:r>
              <a:rPr lang="en-GB" b="1" dirty="0"/>
              <a:t>Personal</a:t>
            </a:r>
          </a:p>
          <a:p>
            <a:pPr lvl="1"/>
            <a:r>
              <a:rPr lang="en-GB" dirty="0"/>
              <a:t>“She is especially good at telling you how you can take your work to the next level.”</a:t>
            </a:r>
          </a:p>
          <a:p>
            <a:pPr lvl="1"/>
            <a:r>
              <a:rPr lang="en-GB" dirty="0"/>
              <a:t>“Another example is the lengthy essay feedback; it feels as though X really cares about our work improving, and has committed herself to giving her students every opportunity for improvement.”</a:t>
            </a:r>
          </a:p>
        </p:txBody>
      </p:sp>
    </p:spTree>
    <p:extLst>
      <p:ext uri="{BB962C8B-B14F-4D97-AF65-F5344CB8AC3E}">
        <p14:creationId xmlns:p14="http://schemas.microsoft.com/office/powerpoint/2010/main" val="29653278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228"/>
            <a:ext cx="7841214" cy="1015622"/>
          </a:xfrm>
        </p:spPr>
        <p:txBody>
          <a:bodyPr/>
          <a:lstStyle/>
          <a:p>
            <a:r>
              <a:rPr lang="en-GB" dirty="0"/>
              <a:t>What do SLTA comments praise in </a:t>
            </a:r>
            <a:r>
              <a:rPr lang="en-GB" dirty="0" err="1"/>
              <a:t>FfA</a:t>
            </a:r>
            <a:r>
              <a:rPr lang="en-GB" dirty="0"/>
              <a:t>?</a:t>
            </a:r>
          </a:p>
        </p:txBody>
      </p:sp>
      <p:sp>
        <p:nvSpPr>
          <p:cNvPr id="3" name="Content Placeholder 2"/>
          <p:cNvSpPr>
            <a:spLocks noGrp="1"/>
          </p:cNvSpPr>
          <p:nvPr>
            <p:ph idx="1"/>
          </p:nvPr>
        </p:nvSpPr>
        <p:spPr/>
        <p:txBody>
          <a:bodyPr>
            <a:normAutofit/>
          </a:bodyPr>
          <a:lstStyle/>
          <a:p>
            <a:r>
              <a:rPr lang="en-GB" b="1" dirty="0"/>
              <a:t>Innovative</a:t>
            </a:r>
          </a:p>
          <a:p>
            <a:pPr lvl="1"/>
            <a:r>
              <a:rPr lang="en-GB" dirty="0"/>
              <a:t>“she sent her students an approximately three minute audio file with verbal feedback to expand on her written comments.”</a:t>
            </a:r>
          </a:p>
          <a:p>
            <a:pPr lvl="1"/>
            <a:r>
              <a:rPr lang="en-GB" dirty="0"/>
              <a:t>“Her feedback template allows students to see where in the grading scheme each point of assessment criteria fell (i.e. first, upper second, etc.) which helps students identify strengths and weaknesses and know how to improve their work. This feedback template is now being used by others in the Management School as a result.”</a:t>
            </a:r>
          </a:p>
        </p:txBody>
      </p:sp>
    </p:spTree>
    <p:extLst>
      <p:ext uri="{BB962C8B-B14F-4D97-AF65-F5344CB8AC3E}">
        <p14:creationId xmlns:p14="http://schemas.microsoft.com/office/powerpoint/2010/main" val="1578191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sources of data</a:t>
            </a:r>
          </a:p>
        </p:txBody>
      </p:sp>
      <p:sp>
        <p:nvSpPr>
          <p:cNvPr id="3" name="Content Placeholder 2"/>
          <p:cNvSpPr>
            <a:spLocks noGrp="1"/>
          </p:cNvSpPr>
          <p:nvPr>
            <p:ph idx="1"/>
          </p:nvPr>
        </p:nvSpPr>
        <p:spPr/>
        <p:txBody>
          <a:bodyPr/>
          <a:lstStyle/>
          <a:p>
            <a:r>
              <a:rPr lang="en-GB" dirty="0"/>
              <a:t>NSS questions relating to feedback (10 &amp; 11)</a:t>
            </a:r>
          </a:p>
          <a:p>
            <a:r>
              <a:rPr lang="en-GB" dirty="0"/>
              <a:t>Student Partnership Agreement projects</a:t>
            </a:r>
          </a:p>
          <a:p>
            <a:r>
              <a:rPr lang="en-GB" dirty="0"/>
              <a:t>Course and institutional surveys</a:t>
            </a:r>
          </a:p>
          <a:p>
            <a:r>
              <a:rPr lang="en-GB" dirty="0"/>
              <a:t>Internal monitoring and review activity</a:t>
            </a:r>
          </a:p>
        </p:txBody>
      </p:sp>
    </p:spTree>
    <p:extLst>
      <p:ext uri="{BB962C8B-B14F-4D97-AF65-F5344CB8AC3E}">
        <p14:creationId xmlns:p14="http://schemas.microsoft.com/office/powerpoint/2010/main" val="4963831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 steps</a:t>
            </a:r>
          </a:p>
        </p:txBody>
      </p:sp>
      <p:sp>
        <p:nvSpPr>
          <p:cNvPr id="3" name="Content Placeholder 2"/>
          <p:cNvSpPr>
            <a:spLocks noGrp="1"/>
          </p:cNvSpPr>
          <p:nvPr>
            <p:ph idx="1"/>
          </p:nvPr>
        </p:nvSpPr>
        <p:spPr/>
        <p:txBody>
          <a:bodyPr/>
          <a:lstStyle/>
          <a:p>
            <a:r>
              <a:rPr lang="en-GB" dirty="0"/>
              <a:t>Analysis of SLTA data by QAA Scotland.</a:t>
            </a:r>
          </a:p>
          <a:p>
            <a:r>
              <a:rPr lang="en-GB" dirty="0"/>
              <a:t>Summary report on SLTAs by </a:t>
            </a:r>
            <a:r>
              <a:rPr lang="en-GB" dirty="0" err="1"/>
              <a:t>sparqs</a:t>
            </a:r>
            <a:r>
              <a:rPr lang="en-GB" dirty="0"/>
              <a:t>.</a:t>
            </a:r>
          </a:p>
        </p:txBody>
      </p:sp>
    </p:spTree>
    <p:extLst>
      <p:ext uri="{BB962C8B-B14F-4D97-AF65-F5344CB8AC3E}">
        <p14:creationId xmlns:p14="http://schemas.microsoft.com/office/powerpoint/2010/main" val="7291006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834934"/>
            <a:ext cx="5670630" cy="1015622"/>
          </a:xfrm>
        </p:spPr>
        <p:txBody>
          <a:bodyPr/>
          <a:lstStyle/>
          <a:p>
            <a:pPr algn="ctr"/>
            <a:r>
              <a:rPr lang="en-GB" b="1" dirty="0"/>
              <a:t>Student views – SRUCSA and beyond</a:t>
            </a:r>
          </a:p>
        </p:txBody>
      </p:sp>
    </p:spTree>
    <p:extLst>
      <p:ext uri="{BB962C8B-B14F-4D97-AF65-F5344CB8AC3E}">
        <p14:creationId xmlns:p14="http://schemas.microsoft.com/office/powerpoint/2010/main" val="13603936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834934"/>
            <a:ext cx="5670630" cy="1015622"/>
          </a:xfrm>
        </p:spPr>
        <p:txBody>
          <a:bodyPr/>
          <a:lstStyle/>
          <a:p>
            <a:pPr algn="ctr"/>
            <a:r>
              <a:rPr lang="en-GB" b="1" dirty="0"/>
              <a:t>Your ideas</a:t>
            </a:r>
          </a:p>
        </p:txBody>
      </p:sp>
    </p:spTree>
    <p:extLst>
      <p:ext uri="{BB962C8B-B14F-4D97-AF65-F5344CB8AC3E}">
        <p14:creationId xmlns:p14="http://schemas.microsoft.com/office/powerpoint/2010/main" val="10472617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17995" y="998731"/>
            <a:ext cx="2051" cy="444719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3320988"/>
            <a:ext cx="869496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21550" y="1508955"/>
            <a:ext cx="3456384" cy="1200329"/>
          </a:xfrm>
          <a:prstGeom prst="rect">
            <a:avLst/>
          </a:prstGeom>
          <a:noFill/>
        </p:spPr>
        <p:txBody>
          <a:bodyPr wrap="square" rtlCol="0">
            <a:spAutoFit/>
          </a:bodyPr>
          <a:lstStyle/>
          <a:p>
            <a:pPr algn="ctr" defTabSz="685800" fontAlgn="auto">
              <a:spcBef>
                <a:spcPts val="0"/>
              </a:spcBef>
              <a:spcAft>
                <a:spcPts val="0"/>
              </a:spcAft>
            </a:pPr>
            <a:r>
              <a:rPr lang="en-GB" sz="2400" dirty="0">
                <a:solidFill>
                  <a:prstClr val="black"/>
                </a:solidFill>
                <a:latin typeface="Calibri"/>
                <a:cs typeface="+mn-cs"/>
              </a:rPr>
              <a:t>5 things students would like staff to do to improve the feedback process </a:t>
            </a:r>
          </a:p>
        </p:txBody>
      </p:sp>
      <p:sp>
        <p:nvSpPr>
          <p:cNvPr id="11" name="TextBox 10"/>
          <p:cNvSpPr txBox="1"/>
          <p:nvPr/>
        </p:nvSpPr>
        <p:spPr>
          <a:xfrm>
            <a:off x="3221850" y="2816860"/>
            <a:ext cx="2646294" cy="923330"/>
          </a:xfrm>
          <a:prstGeom prst="rect">
            <a:avLst/>
          </a:prstGeom>
          <a:solidFill>
            <a:schemeClr val="bg1"/>
          </a:solidFill>
          <a:ln w="31750">
            <a:solidFill>
              <a:schemeClr val="tx1"/>
            </a:solidFill>
          </a:ln>
        </p:spPr>
        <p:txBody>
          <a:bodyPr wrap="square" rtlCol="0">
            <a:spAutoFit/>
          </a:bodyPr>
          <a:lstStyle/>
          <a:p>
            <a:pPr algn="ctr" defTabSz="685800" fontAlgn="auto">
              <a:spcBef>
                <a:spcPts val="0"/>
              </a:spcBef>
              <a:spcAft>
                <a:spcPts val="0"/>
              </a:spcAft>
            </a:pPr>
            <a:r>
              <a:rPr lang="en-GB" sz="2700" b="1" dirty="0">
                <a:solidFill>
                  <a:srgbClr val="FF0000"/>
                </a:solidFill>
                <a:latin typeface="Calibri"/>
                <a:cs typeface="+mn-cs"/>
              </a:rPr>
              <a:t>Feedback from assessment</a:t>
            </a:r>
          </a:p>
        </p:txBody>
      </p:sp>
      <p:sp>
        <p:nvSpPr>
          <p:cNvPr id="13" name="TextBox 12"/>
          <p:cNvSpPr txBox="1"/>
          <p:nvPr/>
        </p:nvSpPr>
        <p:spPr>
          <a:xfrm>
            <a:off x="4902906" y="1509149"/>
            <a:ext cx="3697360" cy="1200329"/>
          </a:xfrm>
          <a:prstGeom prst="rect">
            <a:avLst/>
          </a:prstGeom>
          <a:noFill/>
        </p:spPr>
        <p:txBody>
          <a:bodyPr wrap="square" rtlCol="0">
            <a:spAutoFit/>
          </a:bodyPr>
          <a:lstStyle/>
          <a:p>
            <a:pPr algn="ctr" defTabSz="685800" fontAlgn="auto">
              <a:spcBef>
                <a:spcPts val="0"/>
              </a:spcBef>
              <a:spcAft>
                <a:spcPts val="0"/>
              </a:spcAft>
            </a:pPr>
            <a:r>
              <a:rPr lang="en-GB" sz="2400" dirty="0">
                <a:solidFill>
                  <a:prstClr val="black"/>
                </a:solidFill>
                <a:latin typeface="Calibri"/>
                <a:cs typeface="+mn-cs"/>
              </a:rPr>
              <a:t>5 things staff would like students to do to improve the feedback process</a:t>
            </a:r>
          </a:p>
        </p:txBody>
      </p:sp>
    </p:spTree>
    <p:extLst>
      <p:ext uri="{BB962C8B-B14F-4D97-AF65-F5344CB8AC3E}">
        <p14:creationId xmlns:p14="http://schemas.microsoft.com/office/powerpoint/2010/main" val="10955734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17995" y="998731"/>
            <a:ext cx="2051" cy="444719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3320988"/>
            <a:ext cx="869496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21550" y="1508955"/>
            <a:ext cx="3456384" cy="1200329"/>
          </a:xfrm>
          <a:prstGeom prst="rect">
            <a:avLst/>
          </a:prstGeom>
          <a:noFill/>
        </p:spPr>
        <p:txBody>
          <a:bodyPr wrap="square" rtlCol="0">
            <a:spAutoFit/>
          </a:bodyPr>
          <a:lstStyle/>
          <a:p>
            <a:pPr algn="ctr" defTabSz="685800" fontAlgn="auto">
              <a:spcBef>
                <a:spcPts val="0"/>
              </a:spcBef>
              <a:spcAft>
                <a:spcPts val="0"/>
              </a:spcAft>
            </a:pPr>
            <a:r>
              <a:rPr lang="en-GB" sz="2400" dirty="0">
                <a:solidFill>
                  <a:prstClr val="black"/>
                </a:solidFill>
                <a:latin typeface="Calibri"/>
                <a:cs typeface="+mn-cs"/>
              </a:rPr>
              <a:t>5 things students would like staff to do to improve the feedback process </a:t>
            </a:r>
          </a:p>
        </p:txBody>
      </p:sp>
      <p:sp>
        <p:nvSpPr>
          <p:cNvPr id="11" name="TextBox 10"/>
          <p:cNvSpPr txBox="1"/>
          <p:nvPr/>
        </p:nvSpPr>
        <p:spPr>
          <a:xfrm>
            <a:off x="3221850" y="2816860"/>
            <a:ext cx="2646294" cy="923330"/>
          </a:xfrm>
          <a:prstGeom prst="rect">
            <a:avLst/>
          </a:prstGeom>
          <a:solidFill>
            <a:schemeClr val="bg1"/>
          </a:solidFill>
          <a:ln w="31750">
            <a:solidFill>
              <a:schemeClr val="tx1"/>
            </a:solidFill>
          </a:ln>
        </p:spPr>
        <p:txBody>
          <a:bodyPr wrap="square" rtlCol="0">
            <a:spAutoFit/>
          </a:bodyPr>
          <a:lstStyle/>
          <a:p>
            <a:pPr algn="ctr" defTabSz="685800" fontAlgn="auto">
              <a:spcBef>
                <a:spcPts val="0"/>
              </a:spcBef>
              <a:spcAft>
                <a:spcPts val="0"/>
              </a:spcAft>
            </a:pPr>
            <a:r>
              <a:rPr lang="en-GB" sz="2700" b="1" dirty="0">
                <a:solidFill>
                  <a:srgbClr val="FF0000"/>
                </a:solidFill>
                <a:latin typeface="Calibri"/>
                <a:cs typeface="+mn-cs"/>
              </a:rPr>
              <a:t>Feedback from assessment</a:t>
            </a:r>
          </a:p>
        </p:txBody>
      </p:sp>
      <p:sp>
        <p:nvSpPr>
          <p:cNvPr id="13" name="TextBox 12"/>
          <p:cNvSpPr txBox="1"/>
          <p:nvPr/>
        </p:nvSpPr>
        <p:spPr>
          <a:xfrm>
            <a:off x="4902906" y="1509149"/>
            <a:ext cx="3697360" cy="1200329"/>
          </a:xfrm>
          <a:prstGeom prst="rect">
            <a:avLst/>
          </a:prstGeom>
          <a:noFill/>
        </p:spPr>
        <p:txBody>
          <a:bodyPr wrap="square" rtlCol="0">
            <a:spAutoFit/>
          </a:bodyPr>
          <a:lstStyle/>
          <a:p>
            <a:pPr algn="ctr" defTabSz="685800" fontAlgn="auto">
              <a:spcBef>
                <a:spcPts val="0"/>
              </a:spcBef>
              <a:spcAft>
                <a:spcPts val="0"/>
              </a:spcAft>
            </a:pPr>
            <a:r>
              <a:rPr lang="en-GB" sz="2400" dirty="0">
                <a:solidFill>
                  <a:prstClr val="black"/>
                </a:solidFill>
                <a:latin typeface="Calibri"/>
                <a:cs typeface="+mn-cs"/>
              </a:rPr>
              <a:t>5 things staff would like students to do to improve the feedback process</a:t>
            </a:r>
          </a:p>
        </p:txBody>
      </p:sp>
      <p:sp>
        <p:nvSpPr>
          <p:cNvPr id="14" name="TextBox 13"/>
          <p:cNvSpPr txBox="1"/>
          <p:nvPr/>
        </p:nvSpPr>
        <p:spPr>
          <a:xfrm>
            <a:off x="379394" y="3891495"/>
            <a:ext cx="3996444" cy="1200329"/>
          </a:xfrm>
          <a:prstGeom prst="rect">
            <a:avLst/>
          </a:prstGeom>
          <a:noFill/>
        </p:spPr>
        <p:txBody>
          <a:bodyPr wrap="square" rtlCol="0">
            <a:spAutoFit/>
          </a:bodyPr>
          <a:lstStyle/>
          <a:p>
            <a:pPr algn="ctr" defTabSz="685800" fontAlgn="auto">
              <a:spcBef>
                <a:spcPts val="0"/>
              </a:spcBef>
              <a:spcAft>
                <a:spcPts val="0"/>
              </a:spcAft>
            </a:pPr>
            <a:r>
              <a:rPr lang="en-GB" sz="2400" dirty="0">
                <a:solidFill>
                  <a:prstClr val="black"/>
                </a:solidFill>
                <a:latin typeface="Calibri"/>
                <a:cs typeface="+mn-cs"/>
              </a:rPr>
              <a:t>5 things that staff and students could do together to improve the feedback process</a:t>
            </a:r>
          </a:p>
        </p:txBody>
      </p:sp>
      <p:sp>
        <p:nvSpPr>
          <p:cNvPr id="15" name="TextBox 14"/>
          <p:cNvSpPr txBox="1"/>
          <p:nvPr/>
        </p:nvSpPr>
        <p:spPr>
          <a:xfrm>
            <a:off x="4804357" y="3735568"/>
            <a:ext cx="4142129" cy="1569660"/>
          </a:xfrm>
          <a:prstGeom prst="rect">
            <a:avLst/>
          </a:prstGeom>
          <a:noFill/>
        </p:spPr>
        <p:txBody>
          <a:bodyPr wrap="square" rtlCol="0">
            <a:spAutoFit/>
          </a:bodyPr>
          <a:lstStyle/>
          <a:p>
            <a:pPr algn="ctr" defTabSz="685800" fontAlgn="auto">
              <a:spcBef>
                <a:spcPts val="0"/>
              </a:spcBef>
              <a:spcAft>
                <a:spcPts val="0"/>
              </a:spcAft>
            </a:pPr>
            <a:r>
              <a:rPr lang="en-GB" sz="2400" dirty="0">
                <a:solidFill>
                  <a:prstClr val="black"/>
                </a:solidFill>
                <a:latin typeface="Calibri"/>
                <a:cs typeface="+mn-cs"/>
              </a:rPr>
              <a:t>5 key messages for senior management on how they support feedback improvement at the institutional level</a:t>
            </a:r>
          </a:p>
        </p:txBody>
      </p:sp>
    </p:spTree>
    <p:extLst>
      <p:ext uri="{BB962C8B-B14F-4D97-AF65-F5344CB8AC3E}">
        <p14:creationId xmlns:p14="http://schemas.microsoft.com/office/powerpoint/2010/main" val="3126650409"/>
      </p:ext>
    </p:extLst>
  </p:cSld>
  <p:clrMapOvr>
    <a:masterClrMapping/>
  </p:clrMapOvr>
</p:sld>
</file>

<file path=ppt/theme/theme1.xml><?xml version="1.0" encoding="utf-8"?>
<a:theme xmlns:a="http://schemas.openxmlformats.org/drawingml/2006/main" name="Office Theme">
  <a:themeElements>
    <a:clrScheme name="QAA Scotland 1">
      <a:dk1>
        <a:srgbClr val="53565A"/>
      </a:dk1>
      <a:lt1>
        <a:sysClr val="window" lastClr="FFFFFF"/>
      </a:lt1>
      <a:dk2>
        <a:srgbClr val="53565A"/>
      </a:dk2>
      <a:lt2>
        <a:srgbClr val="FFFFFF"/>
      </a:lt2>
      <a:accent1>
        <a:srgbClr val="0077B3"/>
      </a:accent1>
      <a:accent2>
        <a:srgbClr val="077286"/>
      </a:accent2>
      <a:accent3>
        <a:srgbClr val="666305"/>
      </a:accent3>
      <a:accent4>
        <a:srgbClr val="0F2733"/>
      </a:accent4>
      <a:accent5>
        <a:srgbClr val="2B3B36"/>
      </a:accent5>
      <a:accent6>
        <a:srgbClr val="C01324"/>
      </a:accent6>
      <a:hlink>
        <a:srgbClr val="17365D"/>
      </a:hlink>
      <a:folHlink>
        <a:srgbClr val="8DB3E2"/>
      </a:folHlink>
    </a:clrScheme>
    <a:fontScheme name="QAA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QAA-Scotland-PowerPoint-template.pptx" id="{147C3316-B331-4B6E-9E35-A4BCD02591A3}" vid="{4B4E2B4B-8EF4-48F0-A28B-25C57F557FB5}"/>
    </a:ext>
  </a:extLst>
</a:theme>
</file>

<file path=ppt/theme/theme2.xml><?xml version="1.0" encoding="utf-8"?>
<a:theme xmlns:a="http://schemas.openxmlformats.org/drawingml/2006/main" name="New brand Powerpoint [16 9] 0905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parqs presentation with twitter only 2014">
  <a:themeElements>
    <a:clrScheme name="Ali">
      <a:dk1>
        <a:sysClr val="windowText" lastClr="000000"/>
      </a:dk1>
      <a:lt1>
        <a:sysClr val="window" lastClr="FFFFFF"/>
      </a:lt1>
      <a:dk2>
        <a:srgbClr val="4E5B6F"/>
      </a:dk2>
      <a:lt2>
        <a:srgbClr val="D6ECFF"/>
      </a:lt2>
      <a:accent1>
        <a:srgbClr val="7FD13B"/>
      </a:accent1>
      <a:accent2>
        <a:srgbClr val="EA157A"/>
      </a:accent2>
      <a:accent3>
        <a:srgbClr val="FFFF00"/>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5D172FDE62DA4A9BCDA243F1FD8479" ma:contentTypeVersion="4" ma:contentTypeDescription="Create a new document." ma:contentTypeScope="" ma:versionID="77be423d6717eab35a104afcacf5e85a">
  <xsd:schema xmlns:xsd="http://www.w3.org/2001/XMLSchema" xmlns:xs="http://www.w3.org/2001/XMLSchema" xmlns:p="http://schemas.microsoft.com/office/2006/metadata/properties" xmlns:ns2="a2520978-4851-460e-b084-fda5f15b014b" xmlns:ns3="d09935cf-414e-44ee-baa9-55cd68954f3f" targetNamespace="http://schemas.microsoft.com/office/2006/metadata/properties" ma:root="true" ma:fieldsID="5cc1e065272a11ac32c6c4abf20173ce" ns2:_="" ns3:_="">
    <xsd:import namespace="a2520978-4851-460e-b084-fda5f15b014b"/>
    <xsd:import namespace="d09935cf-414e-44ee-baa9-55cd68954f3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520978-4851-460e-b084-fda5f15b01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9935cf-414e-44ee-baa9-55cd68954f3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3C6F63-0E1F-40B0-8002-66EA9E774030}">
  <ds:schemaRefs>
    <ds:schemaRef ds:uri="http://schemas.microsoft.com/sharepoint/v3/contenttype/forms"/>
  </ds:schemaRefs>
</ds:datastoreItem>
</file>

<file path=customXml/itemProps2.xml><?xml version="1.0" encoding="utf-8"?>
<ds:datastoreItem xmlns:ds="http://schemas.openxmlformats.org/officeDocument/2006/customXml" ds:itemID="{A771D41E-59AD-4EE4-A020-24C5DD5DC26A}">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a2520978-4851-460e-b084-fda5f15b014b"/>
    <ds:schemaRef ds:uri="d09935cf-414e-44ee-baa9-55cd68954f3f"/>
    <ds:schemaRef ds:uri="http://www.w3.org/XML/1998/namespace"/>
  </ds:schemaRefs>
</ds:datastoreItem>
</file>

<file path=customXml/itemProps3.xml><?xml version="1.0" encoding="utf-8"?>
<ds:datastoreItem xmlns:ds="http://schemas.openxmlformats.org/officeDocument/2006/customXml" ds:itemID="{7C051503-7E8F-4774-B762-6832415AD5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520978-4851-460e-b084-fda5f15b014b"/>
    <ds:schemaRef ds:uri="d09935cf-414e-44ee-baa9-55cd68954f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QAA-Scotland-PowerPoint-template</Template>
  <TotalTime>1781</TotalTime>
  <Words>4916</Words>
  <Application>Microsoft Office PowerPoint</Application>
  <PresentationFormat>On-screen Show (4:3)</PresentationFormat>
  <Paragraphs>569</Paragraphs>
  <Slides>103</Slides>
  <Notes>43</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103</vt:i4>
      </vt:variant>
    </vt:vector>
  </HeadingPairs>
  <TitlesOfParts>
    <vt:vector size="118" baseType="lpstr">
      <vt:lpstr>ＭＳ Ｐゴシック</vt:lpstr>
      <vt:lpstr>Arial</vt:lpstr>
      <vt:lpstr>Calibri</vt:lpstr>
      <vt:lpstr>Calibri Light</vt:lpstr>
      <vt:lpstr>Georgia</vt:lpstr>
      <vt:lpstr>Leelawadee</vt:lpstr>
      <vt:lpstr>Tahoma</vt:lpstr>
      <vt:lpstr>Times New Roman</vt:lpstr>
      <vt:lpstr>Verdana</vt:lpstr>
      <vt:lpstr>Wingdings</vt:lpstr>
      <vt:lpstr>Office Theme</vt:lpstr>
      <vt:lpstr>New brand Powerpoint [16 9] 090517</vt:lpstr>
      <vt:lpstr>1_Office Theme</vt:lpstr>
      <vt:lpstr>sparqs presentation with twitter only 2014</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Tutor Feedback Practice Over the Years</vt:lpstr>
      <vt:lpstr>Acquisition Metaphor</vt:lpstr>
      <vt:lpstr>Some Things Have Changed</vt:lpstr>
      <vt:lpstr>QAA Scotland’s Focus On: Assessment and Feedback in March 2015</vt:lpstr>
      <vt:lpstr>‘Focus On: Assessment and Feedback - policy, practice and partnership’ QAA event March 2015</vt:lpstr>
      <vt:lpstr>PowerPoint Presentation</vt:lpstr>
      <vt:lpstr>Join Our Community</vt:lpstr>
      <vt:lpstr>Attributes of a Community of Practice</vt:lpstr>
      <vt:lpstr>Participatory Metaphor</vt:lpstr>
      <vt:lpstr>Who are the Learners in HE</vt:lpstr>
      <vt:lpstr>An Interesting Question</vt:lpstr>
      <vt:lpstr>Students as Practitioners</vt:lpstr>
      <vt:lpstr>Student Quote 1</vt:lpstr>
      <vt:lpstr>Student Relational Social Learning </vt:lpstr>
      <vt:lpstr>Identity Change and Feedback</vt:lpstr>
      <vt:lpstr>Feedback and Employability Skills</vt:lpstr>
      <vt:lpstr>Student e-mail on receiving a coursework mark</vt:lpstr>
      <vt:lpstr>Peer Assessment</vt:lpstr>
      <vt:lpstr>The Student Learning Practice is Clear</vt:lpstr>
      <vt:lpstr>Student Quote 2</vt:lpstr>
      <vt:lpstr>Student Quote 3</vt:lpstr>
      <vt:lpstr>Learning in a Community</vt:lpstr>
      <vt:lpstr>Student Quote 4 – Ipsative Feedback</vt:lpstr>
      <vt:lpstr>Students Learning Practices</vt:lpstr>
      <vt:lpstr>Thus far……….</vt:lpstr>
      <vt:lpstr>PowerPoint Presentation</vt:lpstr>
      <vt:lpstr>How Students Change</vt:lpstr>
      <vt:lpstr>Learning Outside the Curriculum</vt:lpstr>
      <vt:lpstr>Tutors and Students Working Together</vt:lpstr>
      <vt:lpstr>Learning at the Boundaries</vt:lpstr>
      <vt:lpstr>Wenger, Wenger and de Laat (2011)</vt:lpstr>
      <vt:lpstr>Learning as a Series of Encounters</vt:lpstr>
      <vt:lpstr>Criteria as Boundary Objects</vt:lpstr>
      <vt:lpstr>PowerPoint Presentation</vt:lpstr>
      <vt:lpstr>Active Partnerships of Learning</vt:lpstr>
      <vt:lpstr>Changing Cultures</vt:lpstr>
      <vt:lpstr>Feedback is about Human Interactions</vt:lpstr>
      <vt:lpstr>PowerPoint Presentation</vt:lpstr>
      <vt:lpstr>PowerPoint Presentation</vt:lpstr>
      <vt:lpstr>PowerPoint Presentation</vt:lpstr>
      <vt:lpstr>PowerPoint Presentation</vt:lpstr>
      <vt:lpstr>PowerPoint Presentation</vt:lpstr>
      <vt:lpstr>PowerPoint Presentation</vt:lpstr>
      <vt:lpstr>Student engagement with feedback Dr Naomi Winstone Senior Lecturer in Higher Education, National Teaching Fellow  </vt:lpstr>
      <vt:lpstr>Feedback is power…</vt:lpstr>
      <vt:lpstr>Feedback is power… BUT</vt:lpstr>
      <vt:lpstr>PowerPoint Presentation</vt:lpstr>
      <vt:lpstr>PowerPoint Presentation</vt:lpstr>
      <vt:lpstr>A partnership approach</vt:lpstr>
      <vt:lpstr>PowerPoint Presentation</vt:lpstr>
      <vt:lpstr>PowerPoint Presentation</vt:lpstr>
      <vt:lpstr>Do you have TAA Deficiency?</vt:lpstr>
      <vt:lpstr>PowerPoint Presentation</vt:lpstr>
      <vt:lpstr>PowerPoint Presentation</vt:lpstr>
      <vt:lpstr>PowerPoint Presentation</vt:lpstr>
      <vt:lpstr>PowerPoint Presentation</vt:lpstr>
      <vt:lpstr>Dialogue and shared purpose</vt:lpstr>
      <vt:lpstr>Building Feedback Literacy</vt:lpstr>
      <vt:lpstr>Building feedback literacy</vt:lpstr>
      <vt:lpstr>PowerPoint Presentation</vt:lpstr>
      <vt:lpstr>FEATS</vt:lpstr>
      <vt:lpstr>Student co-design</vt:lpstr>
      <vt:lpstr>Student co-design</vt:lpstr>
      <vt:lpstr>Student co-design</vt:lpstr>
      <vt:lpstr>Outcomes</vt:lpstr>
      <vt:lpstr>Power through Partnership</vt:lpstr>
      <vt:lpstr>Acknowledgements</vt:lpstr>
      <vt:lpstr>PowerPoint Presentation</vt:lpstr>
      <vt:lpstr>What do students think and how can we work in partnership?</vt:lpstr>
      <vt:lpstr>About us</vt:lpstr>
      <vt:lpstr>Outline</vt:lpstr>
      <vt:lpstr>What are we learning from SLTA data?</vt:lpstr>
      <vt:lpstr>Student-Led Teaching Awards</vt:lpstr>
      <vt:lpstr>What do SLTA comments praise in FfA?</vt:lpstr>
      <vt:lpstr>What do SLTA comments praise in FfA?</vt:lpstr>
      <vt:lpstr>What do SLTA comments praise in FfA?</vt:lpstr>
      <vt:lpstr>What do SLTA comments praise in FfA?</vt:lpstr>
      <vt:lpstr>What do SLTA comments praise in FfA?</vt:lpstr>
      <vt:lpstr>What do SLTA comments praise in FfA?</vt:lpstr>
      <vt:lpstr>Other sources of data</vt:lpstr>
      <vt:lpstr>Next steps</vt:lpstr>
      <vt:lpstr>Student views – SRUCSA and beyond</vt:lpstr>
      <vt:lpstr>Your ideas</vt:lpstr>
      <vt:lpstr>PowerPoint Presentation</vt:lpstr>
      <vt:lpstr>PowerPoint Presentation</vt:lpstr>
      <vt:lpstr>PowerPoint Presentation</vt:lpstr>
      <vt:lpstr>Conclusions</vt:lpstr>
      <vt:lpstr>References and resources</vt:lpstr>
      <vt:lpstr>PowerPoint Presentation</vt:lpstr>
    </vt:vector>
  </TitlesOfParts>
  <Company>QAA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Victoria room - welcome slides Debra</dc:title>
  <dc:creator>QAA Scotland</dc:creator>
  <cp:keywords>Focus On: Feedback from Assessment event presentation</cp:keywords>
  <cp:lastModifiedBy>Oonagh Holland</cp:lastModifiedBy>
  <cp:revision>73</cp:revision>
  <cp:lastPrinted>2018-03-21T10:07:30Z</cp:lastPrinted>
  <dcterms:created xsi:type="dcterms:W3CDTF">2017-04-23T16:36:50Z</dcterms:created>
  <dcterms:modified xsi:type="dcterms:W3CDTF">2018-06-26T11:55:38Z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0x010100055D172FDE62DA4A9BCDA243F1FD8479</vt:lpwstr>
  </property>
</Properties>
</file>