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  <p:sldMasterId id="2147483672" r:id="rId7"/>
  </p:sldMasterIdLst>
  <p:notesMasterIdLst>
    <p:notesMasterId r:id="rId41"/>
  </p:notesMasterIdLst>
  <p:sldIdLst>
    <p:sldId id="339" r:id="rId8"/>
    <p:sldId id="340" r:id="rId9"/>
    <p:sldId id="341" r:id="rId10"/>
    <p:sldId id="342" r:id="rId11"/>
    <p:sldId id="364" r:id="rId12"/>
    <p:sldId id="330" r:id="rId13"/>
    <p:sldId id="377" r:id="rId14"/>
    <p:sldId id="379" r:id="rId15"/>
    <p:sldId id="346" r:id="rId16"/>
    <p:sldId id="347" r:id="rId17"/>
    <p:sldId id="358" r:id="rId18"/>
    <p:sldId id="371" r:id="rId19"/>
    <p:sldId id="366" r:id="rId20"/>
    <p:sldId id="343" r:id="rId21"/>
    <p:sldId id="372" r:id="rId22"/>
    <p:sldId id="373" r:id="rId23"/>
    <p:sldId id="367" r:id="rId24"/>
    <p:sldId id="374" r:id="rId25"/>
    <p:sldId id="375" r:id="rId26"/>
    <p:sldId id="376" r:id="rId27"/>
    <p:sldId id="380" r:id="rId28"/>
    <p:sldId id="381" r:id="rId29"/>
    <p:sldId id="363" r:id="rId30"/>
    <p:sldId id="382" r:id="rId31"/>
    <p:sldId id="383" r:id="rId32"/>
    <p:sldId id="384" r:id="rId33"/>
    <p:sldId id="313" r:id="rId34"/>
    <p:sldId id="369" r:id="rId35"/>
    <p:sldId id="385" r:id="rId36"/>
    <p:sldId id="378" r:id="rId37"/>
    <p:sldId id="368" r:id="rId38"/>
    <p:sldId id="362" r:id="rId39"/>
    <p:sldId id="37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020" autoAdjust="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5C470-A95C-4C34-84FF-7E6B4354A42A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DD5E7-4D59-45A9-BF4F-738A2F177C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99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E8056C-4840-49F5-9946-570592A4C963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8578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Usual overview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DD5E7-4D59-45A9-BF4F-738A2F177C0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684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Usual overview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DD5E7-4D59-45A9-BF4F-738A2F177C0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382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29" name="Rectangle 7"/>
          <p:cNvSpPr txBox="1">
            <a:spLocks noGrp="1" noChangeArrowheads="1"/>
          </p:cNvSpPr>
          <p:nvPr/>
        </p:nvSpPr>
        <p:spPr bwMode="auto">
          <a:xfrm>
            <a:off x="3851814" y="9430846"/>
            <a:ext cx="2945861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88" tIns="44144" rIns="88288" bIns="44144" anchor="b"/>
          <a:lstStyle/>
          <a:p>
            <a:pPr algn="r" defTabSz="883649"/>
            <a:fld id="{5676312B-D86B-47C6-BFB9-2525D7DAA56C}" type="slidenum">
              <a:rPr lang="en-GB" sz="1200"/>
              <a:pPr algn="r" defTabSz="883649"/>
              <a:t>6</a:t>
            </a:fld>
            <a:endParaRPr lang="en-GB" sz="1200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2687"/>
          </a:xfrm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8288" tIns="44144" rIns="88288" bIns="44144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41402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29" name="Rectangle 7"/>
          <p:cNvSpPr txBox="1">
            <a:spLocks noGrp="1" noChangeArrowheads="1"/>
          </p:cNvSpPr>
          <p:nvPr/>
        </p:nvSpPr>
        <p:spPr bwMode="auto">
          <a:xfrm>
            <a:off x="3851814" y="9430846"/>
            <a:ext cx="2945861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88" tIns="44144" rIns="88288" bIns="44144" anchor="b"/>
          <a:lstStyle/>
          <a:p>
            <a:pPr algn="r" defTabSz="883649"/>
            <a:fld id="{5676312B-D86B-47C6-BFB9-2525D7DAA56C}" type="slidenum">
              <a:rPr lang="en-GB" sz="1200"/>
              <a:pPr algn="r" defTabSz="883649"/>
              <a:t>7</a:t>
            </a:fld>
            <a:endParaRPr lang="en-GB" sz="1200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2687"/>
          </a:xfrm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8288" tIns="44144" rIns="88288" bIns="44144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8298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29" name="Rectangle 7"/>
          <p:cNvSpPr txBox="1">
            <a:spLocks noGrp="1" noChangeArrowheads="1"/>
          </p:cNvSpPr>
          <p:nvPr/>
        </p:nvSpPr>
        <p:spPr bwMode="auto">
          <a:xfrm>
            <a:off x="3851814" y="9430846"/>
            <a:ext cx="2945861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88" tIns="44144" rIns="88288" bIns="44144" anchor="b"/>
          <a:lstStyle/>
          <a:p>
            <a:pPr algn="r" defTabSz="883649"/>
            <a:fld id="{5676312B-D86B-47C6-BFB9-2525D7DAA56C}" type="slidenum">
              <a:rPr lang="en-GB" sz="1200"/>
              <a:pPr algn="r" defTabSz="883649"/>
              <a:t>8</a:t>
            </a:fld>
            <a:endParaRPr lang="en-GB" sz="1200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2687"/>
          </a:xfrm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8288" tIns="44144" rIns="88288" bIns="44144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7754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29" name="Rectangle 7"/>
          <p:cNvSpPr txBox="1">
            <a:spLocks noGrp="1" noChangeArrowheads="1"/>
          </p:cNvSpPr>
          <p:nvPr/>
        </p:nvSpPr>
        <p:spPr bwMode="auto">
          <a:xfrm>
            <a:off x="3851814" y="9430846"/>
            <a:ext cx="2945861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88" tIns="44144" rIns="88288" bIns="44144" anchor="b"/>
          <a:lstStyle/>
          <a:p>
            <a:pPr algn="r" defTabSz="883649"/>
            <a:fld id="{5676312B-D86B-47C6-BFB9-2525D7DAA56C}" type="slidenum">
              <a:rPr lang="en-GB" sz="1200"/>
              <a:pPr algn="r" defTabSz="883649"/>
              <a:t>14</a:t>
            </a:fld>
            <a:endParaRPr lang="en-GB" sz="1200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2687"/>
          </a:xfrm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8288" tIns="44144" rIns="88288" bIns="44144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95098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29" name="Rectangle 7"/>
          <p:cNvSpPr txBox="1">
            <a:spLocks noGrp="1" noChangeArrowheads="1"/>
          </p:cNvSpPr>
          <p:nvPr/>
        </p:nvSpPr>
        <p:spPr bwMode="auto">
          <a:xfrm>
            <a:off x="3851814" y="9430846"/>
            <a:ext cx="2945861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88" tIns="44144" rIns="88288" bIns="44144" anchor="b"/>
          <a:lstStyle/>
          <a:p>
            <a:pPr algn="r" defTabSz="883649"/>
            <a:fld id="{5676312B-D86B-47C6-BFB9-2525D7DAA56C}" type="slidenum">
              <a:rPr lang="en-GB" sz="1200"/>
              <a:pPr algn="r" defTabSz="883649"/>
              <a:t>30</a:t>
            </a:fld>
            <a:endParaRPr lang="en-GB" sz="1200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0938" cy="3722687"/>
          </a:xfrm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8288" tIns="44144" rIns="88288" bIns="44144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92859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E8056C-4840-49F5-9946-570592A4C963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888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cid:5326877C-9390-451E-BFAA-C2875958CEAE@gateway.2wire.net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56792"/>
            <a:ext cx="7772400" cy="1683618"/>
          </a:xfrm>
        </p:spPr>
        <p:txBody>
          <a:bodyPr/>
          <a:lstStyle>
            <a:lvl1pPr algn="ctr">
              <a:defRPr b="1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356992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Facilitator name, date etc.</a:t>
            </a:r>
            <a:endParaRPr lang="en-GB" dirty="0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4"/>
          <a:stretch/>
        </p:blipFill>
        <p:spPr>
          <a:xfrm>
            <a:off x="0" y="2857"/>
            <a:ext cx="9144000" cy="1049879"/>
          </a:xfrm>
          <a:prstGeom prst="rect">
            <a:avLst/>
          </a:prstGeom>
        </p:spPr>
      </p:pic>
      <p:pic>
        <p:nvPicPr>
          <p:cNvPr id="9" name="Picture 8" descr="cid:5326877C-9390-451E-BFAA-C2875958CEAE@gateway.2wire.net"/>
          <p:cNvPicPr/>
          <p:nvPr userDrawn="1"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94655" r="-172" b="1936"/>
          <a:stretch/>
        </p:blipFill>
        <p:spPr bwMode="auto">
          <a:xfrm>
            <a:off x="2411760" y="6309320"/>
            <a:ext cx="6748041" cy="516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7"/>
          <p:cNvSpPr txBox="1">
            <a:spLocks noChangeArrowheads="1"/>
          </p:cNvSpPr>
          <p:nvPr userDrawn="1"/>
        </p:nvSpPr>
        <p:spPr bwMode="auto">
          <a:xfrm>
            <a:off x="2803798" y="5733256"/>
            <a:ext cx="54406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@sparqs_Scotland #FocusOnILR</a:t>
            </a:r>
          </a:p>
        </p:txBody>
      </p:sp>
      <p:pic>
        <p:nvPicPr>
          <p:cNvPr id="13" name="Picture 13" descr="P:\Design &amp; Publications\twitter-bird-light-bgs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975" y="5622671"/>
            <a:ext cx="636662" cy="63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64" y="5805264"/>
            <a:ext cx="1936204" cy="838378"/>
          </a:xfrm>
          <a:prstGeom prst="rect">
            <a:avLst/>
          </a:prstGeom>
        </p:spPr>
      </p:pic>
      <p:pic>
        <p:nvPicPr>
          <p:cNvPr id="18" name="Picture 17" descr="cid:5326877C-9390-451E-BFAA-C2875958CEAE@gateway.2wire.net"/>
          <p:cNvPicPr/>
          <p:nvPr userDrawn="1"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71" r="91250" b="2664"/>
          <a:stretch/>
        </p:blipFill>
        <p:spPr bwMode="auto">
          <a:xfrm>
            <a:off x="-4514" y="6058313"/>
            <a:ext cx="400050" cy="6617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553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E04-FA3B-4CC2-B22B-1F4522E7061B}" type="datetimeFigureOut">
              <a:rPr lang="en-GB" smtClean="0"/>
              <a:t>12/04/2018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7E-3006-4DA7-AB2F-F4226486F4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65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E04-FA3B-4CC2-B22B-1F4522E7061B}" type="datetimeFigureOut">
              <a:rPr lang="en-GB" smtClean="0"/>
              <a:t>12/04/2018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7E-3006-4DA7-AB2F-F4226486F4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1659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975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253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365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53B2E-8372-4562-B2D6-0B21961A7E1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745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C7260-5D43-48DB-84C5-4A235C70DE0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6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F5C4F-468E-44A6-85E8-758A9244B05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60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94EDF-3261-47DC-ACE7-7AB4CB891CE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17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E7D51-BDBB-46A5-AE24-5C55560BC5A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9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635080" cy="1354162"/>
          </a:xfrm>
        </p:spPr>
        <p:txBody>
          <a:bodyPr>
            <a:normAutofit/>
          </a:bodyPr>
          <a:lstStyle>
            <a:lvl1pPr algn="l">
              <a:defRPr sz="3600" b="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0324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021288"/>
            <a:ext cx="9180512" cy="836872"/>
            <a:chOff x="2313341" y="6344818"/>
            <a:chExt cx="6830659" cy="513342"/>
          </a:xfrm>
        </p:grpSpPr>
        <p:pic>
          <p:nvPicPr>
            <p:cNvPr id="9" name="Picture 8"/>
            <p:cNvPicPr/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86" t="235" b="235"/>
            <a:stretch/>
          </p:blipFill>
          <p:spPr>
            <a:xfrm>
              <a:off x="4002318" y="6344818"/>
              <a:ext cx="5141682" cy="513342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09" t="235" r="16521" b="235"/>
            <a:stretch/>
          </p:blipFill>
          <p:spPr>
            <a:xfrm>
              <a:off x="2313341" y="6344818"/>
              <a:ext cx="1688977" cy="513342"/>
            </a:xfrm>
            <a:prstGeom prst="rect">
              <a:avLst/>
            </a:prstGeom>
          </p:spPr>
        </p:pic>
      </p:grp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2267744" y="6253281"/>
            <a:ext cx="49685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@sparqs_Scotland #FocusOnILR</a:t>
            </a:r>
          </a:p>
        </p:txBody>
      </p:sp>
      <p:pic>
        <p:nvPicPr>
          <p:cNvPr id="13" name="Picture 13" descr="P:\Design &amp; Publications\twitter-bird-light-bg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048667"/>
            <a:ext cx="780678" cy="78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33074"/>
            <a:ext cx="1763688" cy="76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49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D089E-32C5-45F3-A16D-C7D14B78765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778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5B54B-EED2-430F-9FAF-7EA1977B073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99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9EB01-DE5A-494B-B74C-A2126522F3E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05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2437F-771D-4A62-8105-7852E90D5DD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61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73A1-C246-4FE5-878B-44578EC80D8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630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48E9F-F33F-4877-BF7C-B11E9EEF422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74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A37FF-95C2-485C-BFB4-B06F72F2CDF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4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5CD46-D801-495C-BE8F-5C2E94E5748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654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43DA8-A372-4425-AE64-FD63B46A432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971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8AF8D-5412-4000-AB74-CBB5B174B67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2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E04-FA3B-4CC2-B22B-1F4522E7061B}" type="datetimeFigureOut">
              <a:rPr lang="en-GB" smtClean="0"/>
              <a:t>12/04/2018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7E-3006-4DA7-AB2F-F4226486F4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2750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6C4E5-A698-42F7-B43F-5FDB3C7A4D9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25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836D7-0139-4718-97D3-D8825B59652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696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9F997-4186-4D4C-A4E1-B496B907AE2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5643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925E5-D03F-4722-A39D-17B8A1D6203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078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BEE98-1FAA-4A46-AF6C-FD1610A0C57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8697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FEB0-8A74-4A4B-B59E-39F75E9F953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46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9842E-4195-43DA-BE42-C6E5A5A5D28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534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E04-FA3B-4CC2-B22B-1F4522E7061B}" type="datetimeFigureOut">
              <a:rPr lang="en-GB" smtClean="0"/>
              <a:t>12/04/2018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7E-3006-4DA7-AB2F-F4226486F4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96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E04-FA3B-4CC2-B22B-1F4522E7061B}" type="datetimeFigureOut">
              <a:rPr lang="en-GB" smtClean="0"/>
              <a:t>12/04/2018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7E-3006-4DA7-AB2F-F4226486F4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86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E04-FA3B-4CC2-B22B-1F4522E7061B}" type="datetimeFigureOut">
              <a:rPr lang="en-GB" smtClean="0"/>
              <a:t>12/04/2018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7E-3006-4DA7-AB2F-F4226486F4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59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E04-FA3B-4CC2-B22B-1F4522E7061B}" type="datetimeFigureOut">
              <a:rPr lang="en-GB" smtClean="0"/>
              <a:t>12/04/2018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7E-3006-4DA7-AB2F-F4226486F4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25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E04-FA3B-4CC2-B22B-1F4522E7061B}" type="datetimeFigureOut">
              <a:rPr lang="en-GB" smtClean="0"/>
              <a:t>12/04/2018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7E-3006-4DA7-AB2F-F4226486F4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98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E04-FA3B-4CC2-B22B-1F4522E7061B}" type="datetimeFigureOut">
              <a:rPr lang="en-GB" smtClean="0"/>
              <a:t>12/04/2018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817E-3006-4DA7-AB2F-F4226486F4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908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E4E04-FA3B-4CC2-B22B-1F4522E7061B}" type="datetimeFigureOut">
              <a:rPr lang="en-GB" smtClean="0"/>
              <a:t>12/04/2018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B817E-3006-4DA7-AB2F-F4226486F4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59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  <p:sldLayoutId id="2147483685" r:id="rId13"/>
    <p:sldLayoutId id="2147483696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206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CDEC41D1-DF4D-41B9-BEE7-6D4413B8330E}" type="slidenum">
              <a:rPr lang="en-GB" sz="14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-541338" y="-171450"/>
            <a:ext cx="9685338" cy="863600"/>
          </a:xfrm>
          <a:prstGeom prst="rect">
            <a:avLst/>
          </a:prstGeom>
          <a:solidFill>
            <a:srgbClr val="6C7BA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6" name="Oval 19"/>
          <p:cNvSpPr>
            <a:spLocks noChangeArrowheads="1"/>
          </p:cNvSpPr>
          <p:nvPr userDrawn="1"/>
        </p:nvSpPr>
        <p:spPr bwMode="auto">
          <a:xfrm>
            <a:off x="-2849563" y="-171450"/>
            <a:ext cx="5699126" cy="6140450"/>
          </a:xfrm>
          <a:prstGeom prst="ellipse">
            <a:avLst/>
          </a:prstGeom>
          <a:solidFill>
            <a:srgbClr val="6C8DAC">
              <a:alpha val="66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7" name="Oval 20"/>
          <p:cNvSpPr>
            <a:spLocks noChangeArrowheads="1"/>
          </p:cNvSpPr>
          <p:nvPr userDrawn="1"/>
        </p:nvSpPr>
        <p:spPr bwMode="auto">
          <a:xfrm>
            <a:off x="39688" y="520700"/>
            <a:ext cx="3956050" cy="3956050"/>
          </a:xfrm>
          <a:prstGeom prst="ellipse">
            <a:avLst/>
          </a:prstGeom>
          <a:solidFill>
            <a:srgbClr val="6C7BAC">
              <a:alpha val="61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Oval 21"/>
          <p:cNvSpPr>
            <a:spLocks noChangeArrowheads="1"/>
          </p:cNvSpPr>
          <p:nvPr userDrawn="1"/>
        </p:nvSpPr>
        <p:spPr bwMode="auto">
          <a:xfrm>
            <a:off x="395288" y="665163"/>
            <a:ext cx="3538537" cy="3546475"/>
          </a:xfrm>
          <a:prstGeom prst="ellipse">
            <a:avLst/>
          </a:prstGeom>
          <a:solidFill>
            <a:schemeClr val="bg1">
              <a:alpha val="44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9" name="Oval 22"/>
          <p:cNvSpPr>
            <a:spLocks noChangeArrowheads="1"/>
          </p:cNvSpPr>
          <p:nvPr userDrawn="1"/>
        </p:nvSpPr>
        <p:spPr bwMode="auto">
          <a:xfrm>
            <a:off x="1258888" y="304800"/>
            <a:ext cx="2657475" cy="2657475"/>
          </a:xfrm>
          <a:prstGeom prst="ellipse">
            <a:avLst/>
          </a:prstGeom>
          <a:solidFill>
            <a:srgbClr val="6C8DAC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Oval 23"/>
          <p:cNvSpPr>
            <a:spLocks noChangeArrowheads="1"/>
          </p:cNvSpPr>
          <p:nvPr userDrawn="1"/>
        </p:nvSpPr>
        <p:spPr bwMode="auto">
          <a:xfrm>
            <a:off x="2916238" y="1700213"/>
            <a:ext cx="1292225" cy="1292225"/>
          </a:xfrm>
          <a:prstGeom prst="ellipse">
            <a:avLst/>
          </a:prstGeom>
          <a:solidFill>
            <a:srgbClr val="6C7BAC">
              <a:alpha val="46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Oval 24"/>
          <p:cNvSpPr>
            <a:spLocks noChangeArrowheads="1"/>
          </p:cNvSpPr>
          <p:nvPr userDrawn="1"/>
        </p:nvSpPr>
        <p:spPr bwMode="auto">
          <a:xfrm>
            <a:off x="3924300" y="2205038"/>
            <a:ext cx="863600" cy="863600"/>
          </a:xfrm>
          <a:prstGeom prst="ellipse">
            <a:avLst/>
          </a:prstGeom>
          <a:noFill/>
          <a:ln w="57150">
            <a:solidFill>
              <a:srgbClr val="6C8DA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pic>
        <p:nvPicPr>
          <p:cNvPr id="482316" name="Picture 25" descr="NUSonly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859338" y="2205038"/>
            <a:ext cx="274955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231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823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2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DE2300-DBE1-4CF8-A0ED-E1B0BD93D189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4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448178-15C2-405C-B4B9-8523B1ED083F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112" name="Rectangle 16"/>
          <p:cNvSpPr>
            <a:spLocks noChangeArrowheads="1"/>
          </p:cNvSpPr>
          <p:nvPr userDrawn="1"/>
        </p:nvSpPr>
        <p:spPr bwMode="auto">
          <a:xfrm>
            <a:off x="-320675" y="-26988"/>
            <a:ext cx="9685338" cy="1125538"/>
          </a:xfrm>
          <a:prstGeom prst="rect">
            <a:avLst/>
          </a:prstGeom>
          <a:solidFill>
            <a:srgbClr val="6C7BA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13" name="Oval 17"/>
          <p:cNvSpPr>
            <a:spLocks noChangeArrowheads="1"/>
          </p:cNvSpPr>
          <p:nvPr userDrawn="1"/>
        </p:nvSpPr>
        <p:spPr bwMode="auto">
          <a:xfrm>
            <a:off x="-2628900" y="-387350"/>
            <a:ext cx="5699125" cy="6140450"/>
          </a:xfrm>
          <a:prstGeom prst="ellipse">
            <a:avLst/>
          </a:prstGeom>
          <a:solidFill>
            <a:srgbClr val="6C8DAC">
              <a:alpha val="46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14" name="Oval 18"/>
          <p:cNvSpPr>
            <a:spLocks noChangeArrowheads="1"/>
          </p:cNvSpPr>
          <p:nvPr userDrawn="1"/>
        </p:nvSpPr>
        <p:spPr bwMode="auto">
          <a:xfrm>
            <a:off x="260350" y="304800"/>
            <a:ext cx="3956050" cy="3956050"/>
          </a:xfrm>
          <a:prstGeom prst="ellipse">
            <a:avLst/>
          </a:prstGeom>
          <a:solidFill>
            <a:srgbClr val="6C7BAC">
              <a:alpha val="41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15" name="Oval 19"/>
          <p:cNvSpPr>
            <a:spLocks noChangeArrowheads="1"/>
          </p:cNvSpPr>
          <p:nvPr userDrawn="1"/>
        </p:nvSpPr>
        <p:spPr bwMode="auto">
          <a:xfrm>
            <a:off x="615950" y="449263"/>
            <a:ext cx="3538538" cy="3546475"/>
          </a:xfrm>
          <a:prstGeom prst="ellipse">
            <a:avLst/>
          </a:prstGeom>
          <a:solidFill>
            <a:schemeClr val="bg1">
              <a:alpha val="31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116" name="Oval 20"/>
          <p:cNvSpPr>
            <a:spLocks noChangeArrowheads="1"/>
          </p:cNvSpPr>
          <p:nvPr userDrawn="1"/>
        </p:nvSpPr>
        <p:spPr bwMode="auto">
          <a:xfrm>
            <a:off x="1479550" y="88900"/>
            <a:ext cx="2657475" cy="2574925"/>
          </a:xfrm>
          <a:prstGeom prst="ellipse">
            <a:avLst/>
          </a:prstGeom>
          <a:solidFill>
            <a:srgbClr val="6C8DAC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2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parqs.ac.uk/resources.php" TargetMode="External"/><Relationship Id="rId3" Type="http://schemas.openxmlformats.org/officeDocument/2006/relationships/hyperlink" Target="http://www.sfc.ac.uk/guidance/qualityassurance/quality_scotlands_universities.aspx" TargetMode="External"/><Relationship Id="rId7" Type="http://schemas.openxmlformats.org/officeDocument/2006/relationships/hyperlink" Target="http://www.sparqs.ac.uk/upfiles/SEFScotland.pdf" TargetMode="External"/><Relationship Id="rId2" Type="http://schemas.openxmlformats.org/officeDocument/2006/relationships/hyperlink" Target="http://www.sparqs.ac.uk/institute.php?page=28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thgow-schmidt.dk/sherry-arnstein/ladder-of-citizen-participation.html" TargetMode="External"/><Relationship Id="rId11" Type="http://schemas.openxmlformats.org/officeDocument/2006/relationships/hyperlink" Target="http://www.sparqs.ac.uk/staff.php" TargetMode="External"/><Relationship Id="rId5" Type="http://schemas.openxmlformats.org/officeDocument/2006/relationships/hyperlink" Target="http://www.qaa.ac.uk/assuring-standards-and-quality/the-quality-code" TargetMode="External"/><Relationship Id="rId10" Type="http://schemas.openxmlformats.org/officeDocument/2006/relationships/hyperlink" Target="http://www.sparqs.ac.uk/institute.php?page=128" TargetMode="External"/><Relationship Id="rId4" Type="http://schemas.openxmlformats.org/officeDocument/2006/relationships/hyperlink" Target="http://www.qaa.ac.uk/about-us/scotland/development-and-enhancement" TargetMode="External"/><Relationship Id="rId9" Type="http://schemas.openxmlformats.org/officeDocument/2006/relationships/hyperlink" Target="http://www.sparqs.ac.uk/resource-item.php?item=205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700808"/>
            <a:ext cx="7772400" cy="1470025"/>
          </a:xfrm>
        </p:spPr>
        <p:txBody>
          <a:bodyPr>
            <a:normAutofit/>
          </a:bodyPr>
          <a:lstStyle/>
          <a:p>
            <a:r>
              <a:rPr lang="en-GB" dirty="0"/>
              <a:t>Engaging students in Institution-led Review</a:t>
            </a:r>
            <a:endParaRPr lang="en-GB" sz="3600" dirty="0" smtClean="0"/>
          </a:p>
        </p:txBody>
      </p:sp>
      <p:sp>
        <p:nvSpPr>
          <p:cNvPr id="97177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016" y="3501008"/>
            <a:ext cx="8892480" cy="2304256"/>
          </a:xfrm>
        </p:spPr>
        <p:txBody>
          <a:bodyPr>
            <a:normAutofit/>
          </a:bodyPr>
          <a:lstStyle/>
          <a:p>
            <a:pPr eaLnBrk="1" hangingPunct="1"/>
            <a:r>
              <a:rPr lang="en-GB" b="1" dirty="0" smtClean="0"/>
              <a:t>Thursday 19 January 2017</a:t>
            </a:r>
            <a:br>
              <a:rPr lang="en-GB" b="1" dirty="0" smtClean="0"/>
            </a:br>
            <a:endParaRPr lang="en-GB" sz="1300" b="1" dirty="0" smtClean="0"/>
          </a:p>
          <a:p>
            <a:pPr eaLnBrk="1" hangingPunct="1"/>
            <a:r>
              <a:rPr lang="en-GB" b="1" dirty="0" smtClean="0"/>
              <a:t>Simon Varwell</a:t>
            </a:r>
            <a:br>
              <a:rPr lang="en-GB" b="1" dirty="0" smtClean="0"/>
            </a:br>
            <a:r>
              <a:rPr lang="en-GB" dirty="0" smtClean="0"/>
              <a:t>Development Consultant</a:t>
            </a:r>
          </a:p>
        </p:txBody>
      </p:sp>
    </p:spTree>
    <p:extLst>
      <p:ext uri="{BB962C8B-B14F-4D97-AF65-F5344CB8AC3E}">
        <p14:creationId xmlns:p14="http://schemas.microsoft.com/office/powerpoint/2010/main" val="272457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469" t="35633" r="53526" b="11061"/>
          <a:stretch/>
        </p:blipFill>
        <p:spPr bwMode="auto">
          <a:xfrm>
            <a:off x="-11817" y="28683"/>
            <a:ext cx="9144000" cy="68567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1594" t="73887" r="1105" b="9109"/>
          <a:stretch/>
        </p:blipFill>
        <p:spPr bwMode="auto">
          <a:xfrm>
            <a:off x="500062" y="5941268"/>
            <a:ext cx="8143875" cy="800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00062" y="188640"/>
            <a:ext cx="8193278" cy="13541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 smtClean="0">
                <a:solidFill>
                  <a:schemeClr val="bg1"/>
                </a:solidFill>
              </a:rPr>
              <a:t>A Student Engagement Framework for Scotland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1048" y="1639341"/>
            <a:ext cx="8229600" cy="47419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700" dirty="0" smtClean="0">
                <a:solidFill>
                  <a:schemeClr val="bg1"/>
                </a:solidFill>
              </a:rPr>
              <a:t>There are five key elements: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700" dirty="0" smtClean="0">
                <a:solidFill>
                  <a:schemeClr val="bg1"/>
                </a:solidFill>
              </a:rPr>
              <a:t>Students feeling part of a supportive institution.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700" dirty="0" smtClean="0">
                <a:solidFill>
                  <a:schemeClr val="bg1"/>
                </a:solidFill>
              </a:rPr>
              <a:t>Students engaging in their own learning.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700" dirty="0" smtClean="0">
                <a:solidFill>
                  <a:schemeClr val="bg1"/>
                </a:solidFill>
              </a:rPr>
              <a:t>Students working with their institution in shaping the direction of learning.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700" dirty="0" smtClean="0">
                <a:solidFill>
                  <a:schemeClr val="bg1"/>
                </a:solidFill>
              </a:rPr>
              <a:t>Formal mechanisms for quality and governance.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700" dirty="0" smtClean="0">
                <a:solidFill>
                  <a:schemeClr val="bg1"/>
                </a:solidFill>
              </a:rPr>
              <a:t>Influencing the student experience at national level.</a:t>
            </a:r>
          </a:p>
          <a:p>
            <a:pPr marL="0" indent="0">
              <a:buNone/>
            </a:pPr>
            <a:endParaRPr lang="en-GB" sz="1100" dirty="0" smtClean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GB" sz="2200" dirty="0" smtClean="0">
                <a:solidFill>
                  <a:schemeClr val="bg1"/>
                </a:solidFill>
              </a:rPr>
              <a:t>The use of the term ‘learning’ throughout the framework can apply to learning, teaching and assessment.</a:t>
            </a:r>
          </a:p>
          <a:p>
            <a:pPr marL="0" indent="0">
              <a:buFont typeface="Arial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53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469" t="35633" r="53526" b="11061"/>
          <a:stretch/>
        </p:blipFill>
        <p:spPr bwMode="auto">
          <a:xfrm>
            <a:off x="-11817" y="28683"/>
            <a:ext cx="9144000" cy="68567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1594" t="73887" r="1105" b="9109"/>
          <a:stretch/>
        </p:blipFill>
        <p:spPr bwMode="auto">
          <a:xfrm>
            <a:off x="500062" y="5941268"/>
            <a:ext cx="8143875" cy="800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00062" y="188640"/>
            <a:ext cx="8193278" cy="13541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 smtClean="0">
                <a:solidFill>
                  <a:schemeClr val="bg1"/>
                </a:solidFill>
              </a:rPr>
              <a:t>A Student Engagement Framework for Scotland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1048" y="1639341"/>
            <a:ext cx="8229600" cy="47419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700" dirty="0" smtClean="0">
                <a:solidFill>
                  <a:schemeClr val="bg1"/>
                </a:solidFill>
              </a:rPr>
              <a:t>There are six features of effective student engagement: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700" dirty="0" smtClean="0">
                <a:solidFill>
                  <a:schemeClr val="bg1"/>
                </a:solidFill>
              </a:rPr>
              <a:t>A culture of engagement.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700" dirty="0" smtClean="0">
                <a:solidFill>
                  <a:schemeClr val="bg1"/>
                </a:solidFill>
              </a:rPr>
              <a:t>Students as partners.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700" dirty="0" smtClean="0">
                <a:solidFill>
                  <a:schemeClr val="bg1"/>
                </a:solidFill>
              </a:rPr>
              <a:t>Responding to diversity.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700" dirty="0" smtClean="0">
                <a:solidFill>
                  <a:schemeClr val="bg1"/>
                </a:solidFill>
              </a:rPr>
              <a:t>Valuing the student contribution.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700" dirty="0" smtClean="0">
                <a:solidFill>
                  <a:schemeClr val="bg1"/>
                </a:solidFill>
              </a:rPr>
              <a:t>Focus on enhancement and change.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700" dirty="0" smtClean="0">
                <a:solidFill>
                  <a:schemeClr val="bg1"/>
                </a:solidFill>
              </a:rPr>
              <a:t>Appropriate resources and support. </a:t>
            </a:r>
          </a:p>
          <a:p>
            <a:pPr marL="457200" indent="-457200">
              <a:buFont typeface="+mj-lt"/>
              <a:buAutoNum type="arabicPeriod"/>
            </a:pPr>
            <a:endParaRPr lang="en-GB" sz="27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9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title"/>
          </p:nvPr>
        </p:nvSpPr>
        <p:spPr>
          <a:xfrm>
            <a:off x="6012160" y="1844824"/>
            <a:ext cx="2982570" cy="3888432"/>
          </a:xfrm>
        </p:spPr>
        <p:txBody>
          <a:bodyPr anchor="t">
            <a:normAutofit/>
          </a:bodyPr>
          <a:lstStyle/>
          <a:p>
            <a:pPr algn="r" eaLnBrk="1" hangingPunct="1"/>
            <a:r>
              <a:rPr lang="en-GB" altLang="en-US" sz="2800" b="1" dirty="0" smtClean="0"/>
              <a:t>A Ladder of Citizen Participation </a:t>
            </a:r>
            <a:r>
              <a:rPr lang="en-GB" altLang="en-US" sz="2800" dirty="0" smtClean="0"/>
              <a:t>by</a:t>
            </a:r>
            <a:r>
              <a:rPr lang="en-GB" altLang="en-US" sz="2800" dirty="0"/>
              <a:t> </a:t>
            </a:r>
            <a:r>
              <a:rPr lang="en-GB" altLang="en-US" sz="2800" dirty="0" smtClean="0"/>
              <a:t>Sherry R </a:t>
            </a:r>
            <a:r>
              <a:rPr lang="en-GB" altLang="en-US" sz="2800" dirty="0" err="1" smtClean="0"/>
              <a:t>Arnstein</a:t>
            </a:r>
            <a:r>
              <a:rPr lang="en-GB" altLang="en-US" sz="2800" dirty="0" smtClean="0"/>
              <a:t> (1969)</a:t>
            </a:r>
            <a:endParaRPr lang="en-GB" altLang="en-US" sz="2800" b="1" dirty="0" smtClean="0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652920" y="188640"/>
            <a:ext cx="5503255" cy="57590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 altLang="en-US" sz="600" b="1" dirty="0" smtClean="0"/>
          </a:p>
          <a:p>
            <a:r>
              <a:rPr lang="en-GB" altLang="en-US" sz="1900" b="1" dirty="0" smtClean="0"/>
              <a:t>Citizen control </a:t>
            </a:r>
            <a:r>
              <a:rPr lang="en-GB" altLang="en-US" sz="1900" dirty="0" smtClean="0"/>
              <a:t>– Citizens fully in charge of planning, policy and management.</a:t>
            </a:r>
          </a:p>
          <a:p>
            <a:r>
              <a:rPr lang="en-GB" altLang="en-US" sz="1900" b="1" dirty="0" smtClean="0"/>
              <a:t>Delegated power </a:t>
            </a:r>
            <a:r>
              <a:rPr lang="en-GB" altLang="en-US" sz="1900" dirty="0" smtClean="0"/>
              <a:t>– Citizens in dominant or veto-wielding positions over certain matters.</a:t>
            </a:r>
          </a:p>
          <a:p>
            <a:r>
              <a:rPr lang="en-GB" altLang="en-US" sz="1900" b="1" dirty="0" smtClean="0"/>
              <a:t>Partnership</a:t>
            </a:r>
            <a:r>
              <a:rPr lang="en-GB" altLang="en-US" sz="1900" dirty="0" smtClean="0"/>
              <a:t> – Shared planning through jointly-owned structures.</a:t>
            </a:r>
          </a:p>
          <a:p>
            <a:pPr algn="ctr"/>
            <a:r>
              <a:rPr lang="en-GB" altLang="en-US" sz="1600" dirty="0" smtClean="0"/>
              <a:t>------------------------------------------</a:t>
            </a:r>
            <a:endParaRPr lang="en-GB" altLang="en-US" sz="500" dirty="0" smtClean="0"/>
          </a:p>
          <a:p>
            <a:r>
              <a:rPr lang="en-GB" altLang="en-US" sz="1900" b="1" dirty="0" smtClean="0">
                <a:solidFill>
                  <a:schemeClr val="tx1"/>
                </a:solidFill>
              </a:rPr>
              <a:t>Placation</a:t>
            </a:r>
            <a:r>
              <a:rPr lang="en-GB" altLang="en-US" sz="1900" dirty="0" smtClean="0">
                <a:solidFill>
                  <a:schemeClr val="tx1"/>
                </a:solidFill>
              </a:rPr>
              <a:t> – Inviting some citizens to participate in structures, but often limited in number and advisory in role.</a:t>
            </a:r>
          </a:p>
          <a:p>
            <a:r>
              <a:rPr lang="en-GB" altLang="en-US" sz="1900" b="1" dirty="0" smtClean="0">
                <a:solidFill>
                  <a:schemeClr val="tx1"/>
                </a:solidFill>
              </a:rPr>
              <a:t>Consultation</a:t>
            </a:r>
            <a:r>
              <a:rPr lang="en-GB" altLang="en-US" sz="1900" dirty="0" smtClean="0">
                <a:solidFill>
                  <a:schemeClr val="tx1"/>
                </a:solidFill>
              </a:rPr>
              <a:t> – Asking for views, but decision are still made by those in authority.</a:t>
            </a:r>
            <a:endParaRPr lang="en-GB" altLang="en-US" sz="1900" b="1" dirty="0" smtClean="0">
              <a:solidFill>
                <a:schemeClr val="tx1"/>
              </a:solidFill>
            </a:endParaRPr>
          </a:p>
          <a:p>
            <a:r>
              <a:rPr lang="en-GB" altLang="en-US" sz="1900" b="1" dirty="0" smtClean="0">
                <a:solidFill>
                  <a:schemeClr val="tx1"/>
                </a:solidFill>
              </a:rPr>
              <a:t>Informing</a:t>
            </a:r>
            <a:r>
              <a:rPr lang="en-GB" altLang="en-US" sz="1900" dirty="0" smtClean="0">
                <a:solidFill>
                  <a:schemeClr val="tx1"/>
                </a:solidFill>
              </a:rPr>
              <a:t> </a:t>
            </a:r>
            <a:r>
              <a:rPr lang="en-GB" altLang="en-US" sz="1900" dirty="0">
                <a:solidFill>
                  <a:schemeClr val="tx1"/>
                </a:solidFill>
              </a:rPr>
              <a:t>– A one-way flow of communication about what is happening or has been decided</a:t>
            </a:r>
            <a:r>
              <a:rPr lang="en-GB" altLang="en-US" sz="19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GB" altLang="en-US" sz="1600" dirty="0" smtClean="0">
                <a:solidFill>
                  <a:schemeClr val="tx1"/>
                </a:solidFill>
              </a:rPr>
              <a:t>------------------------------------------</a:t>
            </a:r>
            <a:endParaRPr lang="en-GB" altLang="en-US" sz="500" dirty="0" smtClean="0">
              <a:solidFill>
                <a:schemeClr val="tx1"/>
              </a:solidFill>
            </a:endParaRPr>
          </a:p>
          <a:p>
            <a:r>
              <a:rPr lang="en-GB" altLang="en-US" sz="2100" b="1" dirty="0" smtClean="0"/>
              <a:t>Therapy</a:t>
            </a:r>
            <a:r>
              <a:rPr lang="en-GB" altLang="en-US" sz="2100" dirty="0" smtClean="0"/>
              <a:t> – Citizens are educated to cure them of their incorrect views.</a:t>
            </a:r>
          </a:p>
          <a:p>
            <a:r>
              <a:rPr lang="en-GB" altLang="en-US" sz="2100" b="1" dirty="0" smtClean="0"/>
              <a:t>Manipulation</a:t>
            </a:r>
            <a:r>
              <a:rPr lang="en-GB" altLang="en-US" sz="2100" dirty="0" smtClean="0"/>
              <a:t> – Citizens are engineered to support or rubber-stamp existing decisions.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5" y="4077072"/>
            <a:ext cx="492443" cy="1973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3366"/>
                </a:solidFill>
              </a:rPr>
              <a:t>Non-participation</a:t>
            </a:r>
            <a:endParaRPr lang="en-GB" sz="2000" b="1" dirty="0">
              <a:solidFill>
                <a:srgbClr val="0033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2319258"/>
            <a:ext cx="492443" cy="1973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2000" b="1" dirty="0" smtClean="0"/>
              <a:t>Tokenism</a:t>
            </a:r>
            <a:endParaRPr lang="en-GB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1709" y="159018"/>
            <a:ext cx="492443" cy="1973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3366"/>
                </a:solidFill>
              </a:rPr>
              <a:t>Citizen power</a:t>
            </a:r>
            <a:endParaRPr lang="en-GB" sz="2000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0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780928"/>
            <a:ext cx="8640960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b="1" dirty="0" smtClean="0"/>
              <a:t>Current 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29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Engaging students on both sides of the table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0" b="12984"/>
          <a:stretch/>
        </p:blipFill>
        <p:spPr>
          <a:xfrm>
            <a:off x="457200" y="1629334"/>
            <a:ext cx="8128000" cy="424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5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Engaging students on both sides of the table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436672" y="1628800"/>
            <a:ext cx="4038600" cy="424847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Reviewer</a:t>
            </a:r>
          </a:p>
          <a:p>
            <a:r>
              <a:rPr lang="en-GB" sz="2800" dirty="0" smtClean="0"/>
              <a:t>Analyst</a:t>
            </a:r>
          </a:p>
          <a:p>
            <a:r>
              <a:rPr lang="en-GB" sz="2800" dirty="0" smtClean="0"/>
              <a:t>Expert</a:t>
            </a:r>
          </a:p>
          <a:p>
            <a:r>
              <a:rPr lang="en-GB" sz="2800" dirty="0" smtClean="0"/>
              <a:t>Investigator</a:t>
            </a:r>
          </a:p>
          <a:p>
            <a:r>
              <a:rPr lang="en-GB" sz="2800" dirty="0" smtClean="0"/>
              <a:t>Enquirer</a:t>
            </a:r>
          </a:p>
          <a:p>
            <a:r>
              <a:rPr lang="en-GB" sz="2800" dirty="0" smtClean="0"/>
              <a:t>Evaluator</a:t>
            </a:r>
          </a:p>
          <a:p>
            <a:r>
              <a:rPr lang="en-GB" sz="2800" dirty="0" smtClean="0"/>
              <a:t>Writer</a:t>
            </a:r>
          </a:p>
          <a:p>
            <a:r>
              <a:rPr lang="en-GB" sz="2800" dirty="0" smtClean="0"/>
              <a:t>Collaborator</a:t>
            </a:r>
          </a:p>
          <a:p>
            <a:endParaRPr lang="en-GB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644008" y="1628800"/>
            <a:ext cx="403860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Reviewee</a:t>
            </a:r>
          </a:p>
          <a:p>
            <a:r>
              <a:rPr lang="en-GB" sz="2800" dirty="0" smtClean="0"/>
              <a:t>Presenter</a:t>
            </a:r>
          </a:p>
          <a:p>
            <a:r>
              <a:rPr lang="en-GB" sz="2800" dirty="0" smtClean="0"/>
              <a:t>Explainer</a:t>
            </a:r>
          </a:p>
          <a:p>
            <a:r>
              <a:rPr lang="en-GB" sz="2800" dirty="0" smtClean="0"/>
              <a:t>Researcher</a:t>
            </a:r>
          </a:p>
          <a:p>
            <a:r>
              <a:rPr lang="en-GB" sz="2800" dirty="0" smtClean="0"/>
              <a:t>Representative</a:t>
            </a:r>
          </a:p>
          <a:p>
            <a:r>
              <a:rPr lang="en-GB" sz="2800" dirty="0" smtClean="0"/>
              <a:t>Service user</a:t>
            </a:r>
          </a:p>
          <a:p>
            <a:r>
              <a:rPr lang="en-GB" sz="2800" dirty="0" smtClean="0"/>
              <a:t>Lobbyist</a:t>
            </a:r>
          </a:p>
          <a:p>
            <a:r>
              <a:rPr lang="en-GB" sz="2800" dirty="0" smtClean="0"/>
              <a:t>Partner</a:t>
            </a:r>
          </a:p>
          <a:p>
            <a:endParaRPr lang="en-GB" sz="28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346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Engaging students on both sides of the table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427860" y="1628801"/>
            <a:ext cx="4038600" cy="424847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Reviewer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Training </a:t>
            </a:r>
            <a:r>
              <a:rPr lang="en-GB" sz="2800" dirty="0"/>
              <a:t>for student members of review </a:t>
            </a:r>
            <a:r>
              <a:rPr lang="en-GB" sz="2800" dirty="0" smtClean="0"/>
              <a:t>teams (2013)</a:t>
            </a:r>
            <a:endParaRPr lang="en-GB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644008" y="1628800"/>
            <a:ext cx="403860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Reviewee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“Engaging </a:t>
            </a:r>
            <a:r>
              <a:rPr lang="en-GB" sz="2800" dirty="0"/>
              <a:t>Students in Institution-led Review - a Practice Guide for Universities and Students' </a:t>
            </a:r>
            <a:r>
              <a:rPr lang="en-GB" sz="2800" dirty="0" smtClean="0"/>
              <a:t>Associations” (2016)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2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Training for student members of review teams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Day-long adaptable session. Covers:</a:t>
            </a:r>
          </a:p>
          <a:p>
            <a:pPr lvl="1"/>
            <a:r>
              <a:rPr lang="en-GB" dirty="0" smtClean="0"/>
              <a:t>Explanation of ILR.</a:t>
            </a:r>
          </a:p>
          <a:p>
            <a:pPr lvl="1"/>
            <a:r>
              <a:rPr lang="en-GB" dirty="0" smtClean="0"/>
              <a:t>Interpretation of documentation.</a:t>
            </a:r>
          </a:p>
          <a:p>
            <a:pPr lvl="1"/>
            <a:r>
              <a:rPr lang="en-GB" dirty="0" smtClean="0"/>
              <a:t>Skills development.</a:t>
            </a:r>
          </a:p>
          <a:p>
            <a:pPr lvl="1"/>
            <a:r>
              <a:rPr lang="en-GB" dirty="0" smtClean="0"/>
              <a:t>Practice review panel meeting.</a:t>
            </a:r>
          </a:p>
          <a:p>
            <a:pPr lvl="1"/>
            <a:r>
              <a:rPr lang="en-GB" dirty="0" smtClean="0"/>
              <a:t>Simulation of meeting with staff.</a:t>
            </a:r>
          </a:p>
          <a:p>
            <a:r>
              <a:rPr lang="en-GB" dirty="0" smtClean="0"/>
              <a:t>Scope to be updated.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919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Practice Guide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Published May 2016.</a:t>
            </a:r>
          </a:p>
          <a:p>
            <a:r>
              <a:rPr lang="en-GB" dirty="0" smtClean="0"/>
              <a:t>Developed in conjunction with The Robert Gordon University:</a:t>
            </a:r>
          </a:p>
          <a:p>
            <a:pPr lvl="1"/>
            <a:r>
              <a:rPr lang="en-GB" dirty="0" smtClean="0"/>
              <a:t>Student-Facing </a:t>
            </a:r>
            <a:r>
              <a:rPr lang="en-GB" dirty="0"/>
              <a:t>Review of </a:t>
            </a:r>
            <a:r>
              <a:rPr lang="en-GB" dirty="0" smtClean="0"/>
              <a:t>IT resources (2015) </a:t>
            </a:r>
          </a:p>
          <a:p>
            <a:pPr lvl="1"/>
            <a:r>
              <a:rPr lang="en-GB" dirty="0" smtClean="0"/>
              <a:t>Institution-led </a:t>
            </a:r>
            <a:r>
              <a:rPr lang="en-GB" dirty="0"/>
              <a:t>Subject Review of Gray’s School of Art </a:t>
            </a:r>
            <a:r>
              <a:rPr lang="en-GB" dirty="0" smtClean="0"/>
              <a:t>(2016).</a:t>
            </a:r>
          </a:p>
          <a:p>
            <a:r>
              <a:rPr lang="en-GB" dirty="0" smtClean="0"/>
              <a:t>Case studies from other universities.</a:t>
            </a:r>
          </a:p>
        </p:txBody>
      </p:sp>
    </p:spTree>
    <p:extLst>
      <p:ext uri="{BB962C8B-B14F-4D97-AF65-F5344CB8AC3E}">
        <p14:creationId xmlns:p14="http://schemas.microsoft.com/office/powerpoint/2010/main" val="393759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Practice Guide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Covers subject, thematic and service area reviews.</a:t>
            </a:r>
          </a:p>
          <a:p>
            <a:r>
              <a:rPr lang="en-GB" dirty="0" smtClean="0"/>
              <a:t>Aimed at quality teams and SAs, and those preparing for reviews.</a:t>
            </a:r>
            <a:endParaRPr lang="en-GB" dirty="0"/>
          </a:p>
          <a:p>
            <a:r>
              <a:rPr lang="en-GB" dirty="0"/>
              <a:t>Focuses on engaging students before, during and </a:t>
            </a:r>
            <a:r>
              <a:rPr lang="en-GB" dirty="0" smtClean="0"/>
              <a:t>after…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94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sparq</a:t>
            </a:r>
            <a:r>
              <a:rPr lang="en-GB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/>
              <a:t>S</a:t>
            </a:r>
            <a:r>
              <a:rPr lang="en-GB" dirty="0" smtClean="0"/>
              <a:t>tudent </a:t>
            </a:r>
            <a:r>
              <a:rPr lang="en-GB" b="1" dirty="0" smtClean="0"/>
              <a:t>Par</a:t>
            </a:r>
            <a:r>
              <a:rPr lang="en-GB" dirty="0" smtClean="0"/>
              <a:t>tnerships in </a:t>
            </a:r>
            <a:r>
              <a:rPr lang="en-GB" b="1" dirty="0" smtClean="0"/>
              <a:t>Q</a:t>
            </a:r>
            <a:r>
              <a:rPr lang="en-GB" dirty="0" smtClean="0"/>
              <a:t>uality </a:t>
            </a:r>
            <a:r>
              <a:rPr lang="en-GB" b="1" dirty="0" smtClean="0"/>
              <a:t>S</a:t>
            </a:r>
            <a:r>
              <a:rPr lang="en-GB" dirty="0" smtClean="0"/>
              <a:t>cotland.</a:t>
            </a:r>
          </a:p>
          <a:p>
            <a:r>
              <a:rPr lang="en-GB" dirty="0" smtClean="0"/>
              <a:t>Funded by the Scottish Funding Council.</a:t>
            </a:r>
          </a:p>
          <a:p>
            <a:r>
              <a:rPr lang="en-GB" dirty="0" smtClean="0"/>
              <a:t>Works with all colleges, universities and students’ associations.</a:t>
            </a:r>
          </a:p>
          <a:p>
            <a:r>
              <a:rPr lang="en-GB" dirty="0" smtClean="0"/>
              <a:t>9 core staff, plus a team of part-time student trainers.</a:t>
            </a:r>
          </a:p>
        </p:txBody>
      </p:sp>
    </p:spTree>
    <p:extLst>
      <p:ext uri="{BB962C8B-B14F-4D97-AF65-F5344CB8AC3E}">
        <p14:creationId xmlns:p14="http://schemas.microsoft.com/office/powerpoint/2010/main" val="117571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6635080" cy="1354162"/>
          </a:xfrm>
        </p:spPr>
        <p:txBody>
          <a:bodyPr/>
          <a:lstStyle/>
          <a:p>
            <a:r>
              <a:rPr lang="en-GB" dirty="0" smtClean="0"/>
              <a:t>Suggested timeline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943" t="27015" r="14218" b="6485"/>
          <a:stretch/>
        </p:blipFill>
        <p:spPr>
          <a:xfrm>
            <a:off x="-36512" y="1196752"/>
            <a:ext cx="9108097" cy="480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5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Practice Guide - before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Key role for SA and school reps as co-owners of the process.</a:t>
            </a:r>
          </a:p>
          <a:p>
            <a:r>
              <a:rPr lang="en-GB" dirty="0" smtClean="0"/>
              <a:t>Course reps and other students as researchers.</a:t>
            </a:r>
          </a:p>
          <a:p>
            <a:r>
              <a:rPr lang="en-GB" dirty="0" smtClean="0"/>
              <a:t>All students as reflectors on and contributors of experiences.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058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Practice Guide - before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Students as researchers:</a:t>
            </a:r>
          </a:p>
          <a:p>
            <a:pPr lvl="1"/>
            <a:r>
              <a:rPr lang="en-GB" dirty="0" smtClean="0"/>
              <a:t>Fits naturally into existing rep or research roles.</a:t>
            </a:r>
          </a:p>
          <a:p>
            <a:pPr lvl="1"/>
            <a:r>
              <a:rPr lang="en-GB" dirty="0" smtClean="0"/>
              <a:t>Creates autonomous space and encourages honesty.</a:t>
            </a:r>
          </a:p>
          <a:p>
            <a:pPr lvl="1"/>
            <a:r>
              <a:rPr lang="en-GB" dirty="0" smtClean="0"/>
              <a:t>Frees up management!</a:t>
            </a:r>
          </a:p>
          <a:p>
            <a:pPr lvl="1"/>
            <a:r>
              <a:rPr lang="en-GB" dirty="0" smtClean="0"/>
              <a:t>Practice guide contains template for briefing and training.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71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400" dirty="0" smtClean="0"/>
              <a:t>Student Learning Experience</a:t>
            </a:r>
            <a:endParaRPr lang="en-GB" sz="3400" dirty="0"/>
          </a:p>
        </p:txBody>
      </p:sp>
      <p:pic>
        <p:nvPicPr>
          <p:cNvPr id="4" name="Picture 3" descr="The student learning experience 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268760"/>
            <a:ext cx="8424936" cy="469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036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6" y="3103617"/>
            <a:ext cx="5266839" cy="2948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984"/>
            <a:ext cx="4860032" cy="2811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44624"/>
            <a:ext cx="2088232" cy="2926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2" y="3103618"/>
            <a:ext cx="4607758" cy="294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8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Practice Guide - during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Research informs panel engagement.</a:t>
            </a:r>
          </a:p>
          <a:p>
            <a:r>
              <a:rPr lang="en-GB" dirty="0" smtClean="0"/>
              <a:t>Role of campaigning societies.</a:t>
            </a:r>
          </a:p>
          <a:p>
            <a:r>
              <a:rPr lang="en-GB" dirty="0" smtClean="0"/>
              <a:t>Engagement of distance learners.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21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Practice Guide - after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Key role for course and school reps:</a:t>
            </a:r>
          </a:p>
          <a:p>
            <a:pPr lvl="1"/>
            <a:r>
              <a:rPr lang="en-GB" dirty="0" smtClean="0"/>
              <a:t>Celebrating successes.</a:t>
            </a:r>
          </a:p>
          <a:p>
            <a:pPr lvl="1"/>
            <a:r>
              <a:rPr lang="en-GB" dirty="0" smtClean="0"/>
              <a:t>Responding to action points.</a:t>
            </a:r>
          </a:p>
          <a:p>
            <a:r>
              <a:rPr lang="en-GB" dirty="0" smtClean="0"/>
              <a:t>Key role for students’ association:</a:t>
            </a:r>
          </a:p>
          <a:p>
            <a:pPr lvl="1"/>
            <a:r>
              <a:rPr lang="en-GB" dirty="0" smtClean="0"/>
              <a:t>Wider trends and policy implications.</a:t>
            </a:r>
          </a:p>
          <a:p>
            <a:pPr lvl="1"/>
            <a:r>
              <a:rPr lang="en-GB" dirty="0" smtClean="0"/>
              <a:t>Sharing across the institution.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8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780928"/>
            <a:ext cx="8640960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b="1" dirty="0" smtClean="0"/>
              <a:t>Forthcoming challenges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62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Forthcoming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600400"/>
          </a:xfrm>
        </p:spPr>
        <p:txBody>
          <a:bodyPr>
            <a:normAutofit/>
          </a:bodyPr>
          <a:lstStyle/>
          <a:p>
            <a:r>
              <a:rPr lang="en-GB" dirty="0" smtClean="0"/>
              <a:t>Revising our training materials and guidance:</a:t>
            </a:r>
            <a:endParaRPr lang="en-GB" dirty="0"/>
          </a:p>
          <a:p>
            <a:pPr lvl="1"/>
            <a:r>
              <a:rPr lang="en-GB" dirty="0" smtClean="0"/>
              <a:t>Your new case studies or materials.</a:t>
            </a:r>
            <a:endParaRPr lang="en-GB" dirty="0"/>
          </a:p>
          <a:p>
            <a:pPr lvl="1"/>
            <a:r>
              <a:rPr lang="en-GB" dirty="0" smtClean="0"/>
              <a:t>Your </a:t>
            </a:r>
            <a:r>
              <a:rPr lang="en-GB" dirty="0"/>
              <a:t>experiences of using </a:t>
            </a:r>
            <a:r>
              <a:rPr lang="en-GB" dirty="0" smtClean="0"/>
              <a:t>them.</a:t>
            </a:r>
            <a:endParaRPr lang="en-GB" dirty="0"/>
          </a:p>
          <a:p>
            <a:pPr lvl="1"/>
            <a:r>
              <a:rPr lang="en-GB" dirty="0" smtClean="0"/>
              <a:t>Your requests for help or support.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66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Forthcoming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96044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Approaches to student engagement in ILR:</a:t>
            </a:r>
          </a:p>
          <a:p>
            <a:pPr lvl="1"/>
            <a:r>
              <a:rPr lang="en-GB" dirty="0" smtClean="0"/>
              <a:t>Defining, recruiting and supporting student reviewers.</a:t>
            </a:r>
          </a:p>
          <a:p>
            <a:pPr lvl="1"/>
            <a:r>
              <a:rPr lang="en-GB" dirty="0" smtClean="0"/>
              <a:t>SA as partners in shaping ILR process.</a:t>
            </a:r>
          </a:p>
          <a:p>
            <a:pPr lvl="1"/>
            <a:r>
              <a:rPr lang="en-GB" dirty="0"/>
              <a:t>L</a:t>
            </a:r>
            <a:r>
              <a:rPr lang="en-GB" dirty="0" smtClean="0"/>
              <a:t>inks with Student Partnership Agreements.</a:t>
            </a:r>
            <a:endParaRPr lang="en-GB" dirty="0"/>
          </a:p>
          <a:p>
            <a:r>
              <a:rPr lang="en-GB" dirty="0" smtClean="0"/>
              <a:t>Support for other reviewers (especially externals).</a:t>
            </a:r>
            <a:endParaRPr lang="en-GB" dirty="0"/>
          </a:p>
          <a:p>
            <a:r>
              <a:rPr lang="en-GB" dirty="0" smtClean="0"/>
              <a:t>Broader </a:t>
            </a:r>
            <a:r>
              <a:rPr lang="en-GB" dirty="0"/>
              <a:t>conversations about student expert networking.</a:t>
            </a:r>
          </a:p>
        </p:txBody>
      </p:sp>
    </p:spTree>
    <p:extLst>
      <p:ext uri="{BB962C8B-B14F-4D97-AF65-F5344CB8AC3E}">
        <p14:creationId xmlns:p14="http://schemas.microsoft.com/office/powerpoint/2010/main" val="133302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sparq</a:t>
            </a:r>
            <a:r>
              <a:rPr lang="en-GB" dirty="0"/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4 strategic aims:</a:t>
            </a:r>
          </a:p>
          <a:p>
            <a:pPr lvl="1"/>
            <a:r>
              <a:rPr lang="en-GB" dirty="0" smtClean="0"/>
              <a:t>Supporting students</a:t>
            </a:r>
          </a:p>
          <a:p>
            <a:pPr lvl="1"/>
            <a:r>
              <a:rPr lang="en-GB" dirty="0" smtClean="0"/>
              <a:t>Supporting institutions</a:t>
            </a:r>
          </a:p>
          <a:p>
            <a:pPr lvl="1"/>
            <a:r>
              <a:rPr lang="en-GB" dirty="0" smtClean="0"/>
              <a:t>Supporting the sector</a:t>
            </a:r>
          </a:p>
          <a:p>
            <a:pPr lvl="1"/>
            <a:r>
              <a:rPr lang="en-GB" dirty="0" smtClean="0"/>
              <a:t>Developing a culture</a:t>
            </a:r>
          </a:p>
          <a:p>
            <a:r>
              <a:rPr lang="en-GB" dirty="0" smtClean="0"/>
              <a:t>www.sparqs.ac.uk</a:t>
            </a:r>
          </a:p>
        </p:txBody>
      </p:sp>
    </p:spTree>
    <p:extLst>
      <p:ext uri="{BB962C8B-B14F-4D97-AF65-F5344CB8AC3E}">
        <p14:creationId xmlns:p14="http://schemas.microsoft.com/office/powerpoint/2010/main" val="359236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And finally…</a:t>
            </a:r>
          </a:p>
        </p:txBody>
      </p:sp>
      <p:sp>
        <p:nvSpPr>
          <p:cNvPr id="431106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 algn="ctr">
              <a:buSzPct val="100000"/>
              <a:buNone/>
            </a:pPr>
            <a:r>
              <a:rPr lang="en-GB" dirty="0" smtClean="0"/>
              <a:t>“We </a:t>
            </a:r>
            <a:r>
              <a:rPr lang="en-GB" dirty="0"/>
              <a:t>require institutions to develop and deploy mechanisms to directly involve students in processes of institution-led </a:t>
            </a:r>
            <a:r>
              <a:rPr lang="en-GB" dirty="0" smtClean="0"/>
              <a:t>quality… and </a:t>
            </a:r>
            <a:r>
              <a:rPr lang="en-GB" b="1" dirty="0"/>
              <a:t>to continue to build on these foundations, further embedding and extending student engagement and participation in quality</a:t>
            </a:r>
            <a:r>
              <a:rPr lang="en-GB" dirty="0" smtClean="0"/>
              <a:t>.”</a:t>
            </a:r>
          </a:p>
          <a:p>
            <a:pPr marL="0" lvl="1" indent="0" algn="r">
              <a:buSzPct val="100000"/>
              <a:buNone/>
            </a:pPr>
            <a:r>
              <a:rPr lang="en-GB" sz="1400" dirty="0" smtClean="0"/>
              <a:t>SFC Guidance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7573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780928"/>
            <a:ext cx="8640960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b="1" dirty="0" smtClean="0"/>
              <a:t>References and resources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18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 and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GB" sz="4500" dirty="0" smtClean="0"/>
              <a:t>sparqs’ ILR resources, including training and guide</a:t>
            </a:r>
            <a:r>
              <a:rPr lang="en-GB" sz="4500" dirty="0"/>
              <a:t>:</a:t>
            </a:r>
            <a:r>
              <a:rPr lang="en-GB" sz="3800" dirty="0"/>
              <a:t/>
            </a:r>
            <a:br>
              <a:rPr lang="en-GB" sz="3800" dirty="0"/>
            </a:br>
            <a:r>
              <a:rPr lang="en-GB" sz="2500" dirty="0">
                <a:hlinkClick r:id="rId2"/>
              </a:rPr>
              <a:t>http://</a:t>
            </a:r>
            <a:r>
              <a:rPr lang="en-GB" sz="2500" dirty="0" smtClean="0">
                <a:hlinkClick r:id="rId2"/>
              </a:rPr>
              <a:t>www.sparqs.ac.uk/institute.php?page=289</a:t>
            </a:r>
            <a:r>
              <a:rPr lang="en-GB" sz="2500" dirty="0" smtClean="0"/>
              <a:t> </a:t>
            </a:r>
          </a:p>
          <a:p>
            <a:r>
              <a:rPr lang="en-GB" sz="4500" dirty="0" smtClean="0"/>
              <a:t>SFC </a:t>
            </a:r>
            <a:r>
              <a:rPr lang="en-GB" sz="4500" dirty="0"/>
              <a:t>Guidance:</a:t>
            </a:r>
            <a:r>
              <a:rPr lang="en-GB" dirty="0"/>
              <a:t/>
            </a:r>
            <a:br>
              <a:rPr lang="en-GB" dirty="0"/>
            </a:br>
            <a:r>
              <a:rPr lang="en-GB" sz="2500" dirty="0">
                <a:hlinkClick r:id="rId3"/>
              </a:rPr>
              <a:t>http://</a:t>
            </a:r>
            <a:r>
              <a:rPr lang="en-GB" sz="2500" dirty="0" smtClean="0">
                <a:hlinkClick r:id="rId3"/>
              </a:rPr>
              <a:t>www.sfc.ac.uk/guidance/qualityassurance/quality_scotlands_universities.aspx</a:t>
            </a:r>
            <a:r>
              <a:rPr lang="en-GB" sz="2500" dirty="0" smtClean="0"/>
              <a:t> </a:t>
            </a:r>
          </a:p>
          <a:p>
            <a:r>
              <a:rPr lang="en-GB" sz="4500" dirty="0" smtClean="0"/>
              <a:t>Quality Enhancement Framework:</a:t>
            </a:r>
            <a:r>
              <a:rPr lang="en-GB" dirty="0"/>
              <a:t/>
            </a:r>
            <a:br>
              <a:rPr lang="en-GB" dirty="0"/>
            </a:br>
            <a:r>
              <a:rPr lang="en-GB" sz="2500" dirty="0">
                <a:hlinkClick r:id="rId4"/>
              </a:rPr>
              <a:t>http://</a:t>
            </a:r>
            <a:r>
              <a:rPr lang="en-GB" sz="2500" dirty="0" smtClean="0">
                <a:hlinkClick r:id="rId4"/>
              </a:rPr>
              <a:t>www.qaa.ac.uk/about-us/scotland/development-and-enhancement</a:t>
            </a:r>
            <a:r>
              <a:rPr lang="en-GB" sz="2500" dirty="0" smtClean="0"/>
              <a:t> </a:t>
            </a:r>
          </a:p>
          <a:p>
            <a:r>
              <a:rPr lang="en-GB" sz="4500" dirty="0"/>
              <a:t>UK Quality Code:</a:t>
            </a:r>
            <a:r>
              <a:rPr lang="en-GB" dirty="0"/>
              <a:t/>
            </a:r>
            <a:br>
              <a:rPr lang="en-GB" dirty="0"/>
            </a:br>
            <a:r>
              <a:rPr lang="en-GB" sz="2500" dirty="0">
                <a:hlinkClick r:id="rId5"/>
              </a:rPr>
              <a:t>http://</a:t>
            </a:r>
            <a:r>
              <a:rPr lang="en-GB" sz="2500" dirty="0" smtClean="0">
                <a:hlinkClick r:id="rId5"/>
              </a:rPr>
              <a:t>www.qaa.ac.uk/assuring-standards-and-quality/the-quality-code</a:t>
            </a:r>
            <a:r>
              <a:rPr lang="en-GB" sz="2500" dirty="0" smtClean="0"/>
              <a:t> </a:t>
            </a:r>
          </a:p>
          <a:p>
            <a:r>
              <a:rPr lang="en-GB" sz="4500" i="1" dirty="0" smtClean="0"/>
              <a:t>A Ladder of Citizen Participation</a:t>
            </a:r>
            <a:r>
              <a:rPr lang="en-GB" sz="4500" dirty="0" smtClean="0"/>
              <a:t>, Sherry </a:t>
            </a:r>
            <a:r>
              <a:rPr lang="en-GB" sz="4500" dirty="0" err="1" smtClean="0"/>
              <a:t>Arnstein</a:t>
            </a:r>
            <a:r>
              <a:rPr lang="en-GB" sz="4500" dirty="0" smtClean="0"/>
              <a:t>, 1969: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500" dirty="0" smtClean="0">
                <a:hlinkClick r:id="rId6"/>
              </a:rPr>
              <a:t>http</a:t>
            </a:r>
            <a:r>
              <a:rPr lang="en-GB" sz="2500" dirty="0">
                <a:hlinkClick r:id="rId6"/>
              </a:rPr>
              <a:t>://</a:t>
            </a:r>
            <a:r>
              <a:rPr lang="en-GB" sz="2500" dirty="0" smtClean="0">
                <a:hlinkClick r:id="rId6"/>
              </a:rPr>
              <a:t>lithgow-schmidt.dk/sherry-arnstein/ladder-of-citizen-participation.html</a:t>
            </a:r>
            <a:r>
              <a:rPr lang="en-GB" sz="2500" dirty="0" smtClean="0"/>
              <a:t> </a:t>
            </a:r>
          </a:p>
          <a:p>
            <a:r>
              <a:rPr lang="en-GB" sz="4500" i="1" dirty="0" smtClean="0"/>
              <a:t>A Student Engagement Framework for Scotland</a:t>
            </a:r>
            <a:r>
              <a:rPr lang="en-GB" sz="4500" dirty="0" smtClean="0"/>
              <a:t>: </a:t>
            </a:r>
            <a:r>
              <a:rPr lang="en-GB" sz="2600" dirty="0">
                <a:hlinkClick r:id="rId7"/>
              </a:rPr>
              <a:t>http://</a:t>
            </a:r>
            <a:r>
              <a:rPr lang="en-GB" sz="2600" dirty="0" smtClean="0">
                <a:hlinkClick r:id="rId7"/>
              </a:rPr>
              <a:t>www.sparqs.ac.uk/upfiles/SEFScotland.pdf</a:t>
            </a:r>
            <a:r>
              <a:rPr lang="en-GB" sz="2600" dirty="0" smtClean="0"/>
              <a:t> </a:t>
            </a:r>
          </a:p>
          <a:p>
            <a:r>
              <a:rPr lang="en-GB" sz="4500" dirty="0"/>
              <a:t>s</a:t>
            </a:r>
            <a:r>
              <a:rPr lang="en-GB" sz="4500" dirty="0" smtClean="0"/>
              <a:t>parqs’ Resource Library: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600" dirty="0" smtClean="0">
                <a:hlinkClick r:id="rId8"/>
              </a:rPr>
              <a:t>http</a:t>
            </a:r>
            <a:r>
              <a:rPr lang="en-GB" sz="2600" dirty="0">
                <a:hlinkClick r:id="rId8"/>
              </a:rPr>
              <a:t>://</a:t>
            </a:r>
            <a:r>
              <a:rPr lang="en-GB" sz="2600" dirty="0" smtClean="0">
                <a:hlinkClick r:id="rId8"/>
              </a:rPr>
              <a:t>www.sparqs.ac.uk/resources.php</a:t>
            </a:r>
            <a:r>
              <a:rPr lang="en-GB" sz="2600" dirty="0" smtClean="0"/>
              <a:t> </a:t>
            </a:r>
          </a:p>
          <a:p>
            <a:r>
              <a:rPr lang="en-GB" sz="4500" dirty="0"/>
              <a:t>sparqs’ Student Learning Experience:</a:t>
            </a:r>
            <a:r>
              <a:rPr lang="en-GB" dirty="0"/>
              <a:t/>
            </a:r>
            <a:br>
              <a:rPr lang="en-GB" dirty="0"/>
            </a:br>
            <a:r>
              <a:rPr lang="en-GB" sz="2500" dirty="0">
                <a:hlinkClick r:id="rId9"/>
              </a:rPr>
              <a:t>http://www.sparqs.ac.uk/resource-item.php?item=205</a:t>
            </a:r>
            <a:r>
              <a:rPr lang="en-GB" sz="2500" dirty="0"/>
              <a:t> </a:t>
            </a:r>
          </a:p>
          <a:p>
            <a:r>
              <a:rPr lang="en-GB" sz="4500" dirty="0"/>
              <a:t>s</a:t>
            </a:r>
            <a:r>
              <a:rPr lang="en-GB" sz="4500" dirty="0" smtClean="0"/>
              <a:t>parqs’ Student Partnership Agreement </a:t>
            </a:r>
            <a:r>
              <a:rPr lang="en-GB" sz="4500" dirty="0"/>
              <a:t>guidance: </a:t>
            </a:r>
            <a:r>
              <a:rPr lang="en-GB" sz="2500" dirty="0">
                <a:hlinkClick r:id="rId10"/>
              </a:rPr>
              <a:t>http://</a:t>
            </a:r>
            <a:r>
              <a:rPr lang="en-GB" sz="2500" dirty="0" smtClean="0">
                <a:hlinkClick r:id="rId10"/>
              </a:rPr>
              <a:t>www.sparqs.ac.uk/institute.php?page=128</a:t>
            </a:r>
            <a:r>
              <a:rPr lang="en-GB" sz="2500" dirty="0" smtClean="0"/>
              <a:t> </a:t>
            </a:r>
            <a:endParaRPr lang="en-GB" sz="2500" dirty="0"/>
          </a:p>
          <a:p>
            <a:r>
              <a:rPr lang="en-GB" sz="3800" dirty="0" smtClean="0"/>
              <a:t>My contact details: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600" dirty="0" smtClean="0">
                <a:hlinkClick r:id="rId11"/>
              </a:rPr>
              <a:t>http</a:t>
            </a:r>
            <a:r>
              <a:rPr lang="en-GB" sz="2600" dirty="0">
                <a:hlinkClick r:id="rId11"/>
              </a:rPr>
              <a:t>://</a:t>
            </a:r>
            <a:r>
              <a:rPr lang="en-GB" sz="2600" dirty="0" smtClean="0">
                <a:hlinkClick r:id="rId11"/>
              </a:rPr>
              <a:t>www.sparqs.ac.uk/staff.php</a:t>
            </a:r>
            <a:r>
              <a:rPr lang="en-GB" sz="2600" dirty="0" smtClean="0"/>
              <a:t> 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85164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700808"/>
            <a:ext cx="7772400" cy="1470025"/>
          </a:xfrm>
        </p:spPr>
        <p:txBody>
          <a:bodyPr>
            <a:normAutofit/>
          </a:bodyPr>
          <a:lstStyle/>
          <a:p>
            <a:r>
              <a:rPr lang="en-GB" dirty="0"/>
              <a:t>Engaging students in Institution-led Review</a:t>
            </a:r>
            <a:endParaRPr lang="en-GB" sz="3600" dirty="0" smtClean="0"/>
          </a:p>
        </p:txBody>
      </p:sp>
      <p:sp>
        <p:nvSpPr>
          <p:cNvPr id="97177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016" y="3501008"/>
            <a:ext cx="8892480" cy="2304256"/>
          </a:xfrm>
        </p:spPr>
        <p:txBody>
          <a:bodyPr>
            <a:normAutofit/>
          </a:bodyPr>
          <a:lstStyle/>
          <a:p>
            <a:pPr eaLnBrk="1" hangingPunct="1"/>
            <a:r>
              <a:rPr lang="en-GB" b="1" dirty="0" smtClean="0"/>
              <a:t>Thursday 19 January 2017</a:t>
            </a:r>
            <a:br>
              <a:rPr lang="en-GB" b="1" dirty="0" smtClean="0"/>
            </a:br>
            <a:endParaRPr lang="en-GB" sz="1300" b="1" dirty="0" smtClean="0"/>
          </a:p>
          <a:p>
            <a:pPr eaLnBrk="1" hangingPunct="1"/>
            <a:r>
              <a:rPr lang="en-GB" b="1" dirty="0" smtClean="0"/>
              <a:t>Simon Varwell</a:t>
            </a:r>
            <a:br>
              <a:rPr lang="en-GB" b="1" dirty="0" smtClean="0"/>
            </a:br>
            <a:r>
              <a:rPr lang="en-GB" dirty="0" smtClean="0"/>
              <a:t>Development Consultant</a:t>
            </a:r>
          </a:p>
        </p:txBody>
      </p:sp>
    </p:spTree>
    <p:extLst>
      <p:ext uri="{BB962C8B-B14F-4D97-AF65-F5344CB8AC3E}">
        <p14:creationId xmlns:p14="http://schemas.microsoft.com/office/powerpoint/2010/main" val="244929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Engaging students in </a:t>
            </a:r>
            <a:r>
              <a:rPr lang="en-GB" dirty="0" smtClean="0"/>
              <a:t>ILR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Exploring partnership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Current work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Forthcoming challenges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03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780928"/>
            <a:ext cx="8640960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b="1" dirty="0" smtClean="0"/>
              <a:t>Exploring partnership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91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Sector context</a:t>
            </a:r>
          </a:p>
        </p:txBody>
      </p:sp>
      <p:sp>
        <p:nvSpPr>
          <p:cNvPr id="431106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1" indent="-342900">
              <a:buSzPct val="100000"/>
              <a:buFont typeface="Arial" panose="020B0604020202020204" pitchFamily="34" charset="0"/>
              <a:buChar char="•"/>
            </a:pPr>
            <a:r>
              <a:rPr lang="en-GB" sz="3200" dirty="0"/>
              <a:t>Student engagement a key part of:</a:t>
            </a:r>
          </a:p>
          <a:p>
            <a:pPr marL="742950" lvl="2" indent="-342900">
              <a:buSzPct val="100000"/>
            </a:pPr>
            <a:r>
              <a:rPr lang="en-GB" dirty="0"/>
              <a:t>Quality Enhancement Framework</a:t>
            </a:r>
          </a:p>
          <a:p>
            <a:pPr marL="742950" lvl="2" indent="-342900">
              <a:buSzPct val="100000"/>
            </a:pPr>
            <a:r>
              <a:rPr lang="en-GB" dirty="0"/>
              <a:t>HE Quality Code.</a:t>
            </a:r>
          </a:p>
          <a:p>
            <a:pPr marL="742950" lvl="2" indent="-342900">
              <a:buSzPct val="100000"/>
            </a:pPr>
            <a:r>
              <a:rPr lang="en-GB" dirty="0"/>
              <a:t>SFC quality guidance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24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6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SFC Guidance</a:t>
            </a:r>
          </a:p>
        </p:txBody>
      </p:sp>
      <p:sp>
        <p:nvSpPr>
          <p:cNvPr id="431106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844824"/>
            <a:ext cx="8229600" cy="4032448"/>
          </a:xfrm>
        </p:spPr>
        <p:txBody>
          <a:bodyPr>
            <a:noAutofit/>
          </a:bodyPr>
          <a:lstStyle/>
          <a:p>
            <a:pPr marL="0" lvl="1" indent="0">
              <a:buSzPct val="100000"/>
              <a:buNone/>
            </a:pPr>
            <a:r>
              <a:rPr lang="en-GB" sz="2400" dirty="0" smtClean="0"/>
              <a:t>“Student </a:t>
            </a:r>
            <a:r>
              <a:rPr lang="en-GB" sz="2400" dirty="0"/>
              <a:t>engagement continues as a key principle and as a </a:t>
            </a:r>
            <a:r>
              <a:rPr lang="en-GB" sz="2400" dirty="0" smtClean="0"/>
              <a:t>fundamental dimension </a:t>
            </a:r>
            <a:r>
              <a:rPr lang="en-GB" sz="2400" dirty="0"/>
              <a:t>of </a:t>
            </a:r>
            <a:r>
              <a:rPr lang="en-GB" sz="2400" dirty="0" smtClean="0"/>
              <a:t>quality.”</a:t>
            </a:r>
          </a:p>
          <a:p>
            <a:pPr marL="0" lvl="1" indent="0">
              <a:buSzPct val="100000"/>
              <a:buNone/>
            </a:pPr>
            <a:endParaRPr lang="en-GB" sz="1000" dirty="0" smtClean="0"/>
          </a:p>
          <a:p>
            <a:pPr marL="400050" lvl="2" indent="0">
              <a:buSzPct val="100000"/>
              <a:buNone/>
            </a:pPr>
            <a:r>
              <a:rPr lang="en-GB" dirty="0" smtClean="0"/>
              <a:t>“We </a:t>
            </a:r>
            <a:r>
              <a:rPr lang="en-GB" dirty="0"/>
              <a:t>also expect, as </a:t>
            </a:r>
            <a:r>
              <a:rPr lang="en-GB" dirty="0" smtClean="0"/>
              <a:t>a separate </a:t>
            </a:r>
            <a:r>
              <a:rPr lang="en-GB" dirty="0"/>
              <a:t>measure, that each institution-led review process should </a:t>
            </a:r>
            <a:r>
              <a:rPr lang="en-GB" dirty="0" smtClean="0"/>
              <a:t>gather additional </a:t>
            </a:r>
            <a:r>
              <a:rPr lang="en-GB" dirty="0"/>
              <a:t>specific information from students as part of the </a:t>
            </a:r>
            <a:r>
              <a:rPr lang="en-GB" dirty="0" smtClean="0"/>
              <a:t>evidence base </a:t>
            </a:r>
            <a:r>
              <a:rPr lang="en-GB" dirty="0"/>
              <a:t>for reviews</a:t>
            </a:r>
            <a:r>
              <a:rPr lang="en-GB" dirty="0" smtClean="0"/>
              <a:t>.”</a:t>
            </a:r>
          </a:p>
          <a:p>
            <a:pPr marL="400050" lvl="2" indent="0">
              <a:buSzPct val="100000"/>
              <a:buNone/>
            </a:pPr>
            <a:endParaRPr lang="en-GB" sz="1000" dirty="0" smtClean="0"/>
          </a:p>
          <a:p>
            <a:pPr marL="0" lvl="1" indent="0">
              <a:buSzPct val="100000"/>
              <a:buNone/>
            </a:pPr>
            <a:r>
              <a:rPr lang="en-GB" sz="2400" dirty="0" smtClean="0"/>
              <a:t>“…student representatives </a:t>
            </a:r>
            <a:r>
              <a:rPr lang="en-GB" sz="2400" dirty="0"/>
              <a:t>should contribute directly to the review of evidence </a:t>
            </a:r>
            <a:r>
              <a:rPr lang="en-GB" sz="2400" dirty="0" smtClean="0"/>
              <a:t>and to </a:t>
            </a:r>
            <a:r>
              <a:rPr lang="en-GB" sz="2400" dirty="0"/>
              <a:t>the deliberation of institution-led review </a:t>
            </a:r>
            <a:r>
              <a:rPr lang="en-GB" sz="2400" dirty="0" smtClean="0"/>
              <a:t>teams.”</a:t>
            </a:r>
          </a:p>
          <a:p>
            <a:pPr marL="0" lvl="1" indent="0">
              <a:buSzPct val="100000"/>
              <a:buNone/>
            </a:pPr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383594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Sector context</a:t>
            </a:r>
          </a:p>
        </p:txBody>
      </p:sp>
      <p:sp>
        <p:nvSpPr>
          <p:cNvPr id="431106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1" indent="-342900">
              <a:buSzPct val="100000"/>
              <a:buFont typeface="Arial" panose="020B0604020202020204" pitchFamily="34" charset="0"/>
              <a:buChar char="•"/>
            </a:pPr>
            <a:r>
              <a:rPr lang="en-GB" sz="3200" dirty="0" smtClean="0"/>
              <a:t>Student engagement a key part of:</a:t>
            </a:r>
          </a:p>
          <a:p>
            <a:pPr marL="742950" lvl="2" indent="-342900">
              <a:buSzPct val="100000"/>
            </a:pPr>
            <a:r>
              <a:rPr lang="en-GB" dirty="0" smtClean="0"/>
              <a:t>Quality Enhancement Framework</a:t>
            </a:r>
          </a:p>
          <a:p>
            <a:pPr marL="742950" lvl="2" indent="-342900">
              <a:buSzPct val="100000"/>
            </a:pPr>
            <a:r>
              <a:rPr lang="en-GB" dirty="0" smtClean="0"/>
              <a:t>HE Quality Code.</a:t>
            </a:r>
          </a:p>
          <a:p>
            <a:pPr marL="742950" lvl="2" indent="-342900">
              <a:buSzPct val="100000"/>
            </a:pPr>
            <a:r>
              <a:rPr lang="en-GB" dirty="0" smtClean="0"/>
              <a:t>SFC quality guidance.</a:t>
            </a:r>
          </a:p>
          <a:p>
            <a:pPr marL="342900" lvl="1" indent="-342900">
              <a:buSzPct val="100000"/>
              <a:buFont typeface="Arial" panose="020B0604020202020204" pitchFamily="34" charset="0"/>
              <a:buChar char="•"/>
            </a:pPr>
            <a:r>
              <a:rPr lang="en-GB" sz="3200" dirty="0" smtClean="0"/>
              <a:t>Student Engagement Framework for Scotland…</a:t>
            </a:r>
          </a:p>
          <a:p>
            <a:pPr marL="342900" lvl="1" indent="-342900">
              <a:buSzPct val="100000"/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0350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0" t="10000" r="12297" b="5567"/>
          <a:stretch/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79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arqs presentation with twitter only 2014">
  <a:themeElements>
    <a:clrScheme name="Ali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FFF00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Custom Design">
  <a:themeElements>
    <a:clrScheme name="8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Custom Design">
  <a:themeElements>
    <a:clrScheme name="9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QAA Hold Item Deleting</Name>
    <Type>3</Type>
    <SequenceNumber>1000</SequenceNumber>
    <Assembly>BlueSource.QAA.LegalHold, Version=1.0.0.0, Culture=neutral, PublicKeyToken=98e5a19c401bc91c</Assembly>
    <Class>BlueSource.QAA.LegalHold.StopOnHoldDeleteEvents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esentation" ma:contentTypeID="0x010100E524559A1B968C49BC07D9E1AA4E61660074FAA1055D49D34DBAA248AF6B954AC6" ma:contentTypeVersion="6" ma:contentTypeDescription="" ma:contentTypeScope="" ma:versionID="688eae62cc4ba1f2cf5763a3fc76fe08">
  <xsd:schema xmlns:xsd="http://www.w3.org/2001/XMLSchema" xmlns:p="http://schemas.microsoft.com/office/2006/metadata/properties" xmlns:ns2="25beefa3-6df1-42c8-984e-35dbf263528a" targetNamespace="http://schemas.microsoft.com/office/2006/metadata/properties" ma:root="true" ma:fieldsID="9631627f124571e0976fdc208911f1f9" ns2:_="">
    <xsd:import namespace="25beefa3-6df1-42c8-984e-35dbf263528a"/>
    <xsd:element name="properties">
      <xsd:complexType>
        <xsd:sequence>
          <xsd:element name="documentManagement">
            <xsd:complexType>
              <xsd:all>
                <xsd:element ref="ns2:Event_x0020_Date" minOccurs="0"/>
                <xsd:element ref="ns2:Event_x0020_nam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5beefa3-6df1-42c8-984e-35dbf263528a" elementFormDefault="qualified">
    <xsd:import namespace="http://schemas.microsoft.com/office/2006/documentManagement/types"/>
    <xsd:element name="Event_x0020_Date" ma:index="8" nillable="true" ma:displayName="Event Date" ma:format="DateOnly" ma:internalName="Event_x0020_Date">
      <xsd:simpleType>
        <xsd:restriction base="dms:DateTime"/>
      </xsd:simpleType>
    </xsd:element>
    <xsd:element name="Event_x0020_name" ma:index="9" nillable="true" ma:displayName="Event name" ma:internalName="Event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p:properties xmlns:p="http://schemas.microsoft.com/office/2006/metadata/properties" xmlns:xsi="http://www.w3.org/2001/XMLSchema-instance">
  <documentManagement>
    <Event_x0020_Date xmlns="25beefa3-6df1-42c8-984e-35dbf263528a">2017-01-19T00:00:00+00:00</Event_x0020_Date>
    <Event_x0020_name xmlns="25beefa3-6df1-42c8-984e-35dbf263528a">Focus On:ILR</Event_x0020_name>
  </documentManagement>
</p:properties>
</file>

<file path=customXml/itemProps1.xml><?xml version="1.0" encoding="utf-8"?>
<ds:datastoreItem xmlns:ds="http://schemas.openxmlformats.org/officeDocument/2006/customXml" ds:itemID="{8D0FC4E0-08EB-43C8-91C6-1EC1A63ED8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5F53B5-D1C0-412A-BE82-94CD8FA1B5C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E70C3C1-9288-4C9B-A64D-F08F51008F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beefa3-6df1-42c8-984e-35dbf263528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B9CB3500-6485-4C8E-AB3D-C07F422D6972}">
  <ds:schemaRefs>
    <ds:schemaRef ds:uri="25beefa3-6df1-42c8-984e-35dbf263528a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sparqs presentation with twitter only 2014</Template>
  <TotalTime>1787</TotalTime>
  <Words>921</Words>
  <Application>Microsoft Office PowerPoint</Application>
  <PresentationFormat>On-screen Show (4:3)</PresentationFormat>
  <Paragraphs>179</Paragraphs>
  <Slides>33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Verdana</vt:lpstr>
      <vt:lpstr>sparqs presentation with twitter only 2014</vt:lpstr>
      <vt:lpstr>8_Custom Design</vt:lpstr>
      <vt:lpstr>9_Custom Design</vt:lpstr>
      <vt:lpstr>Engaging students in Institution-led Review</vt:lpstr>
      <vt:lpstr>About sparqs</vt:lpstr>
      <vt:lpstr>About sparqs</vt:lpstr>
      <vt:lpstr>Engaging students in ILR</vt:lpstr>
      <vt:lpstr>PowerPoint Presentation</vt:lpstr>
      <vt:lpstr>Sector context</vt:lpstr>
      <vt:lpstr>SFC Guidance</vt:lpstr>
      <vt:lpstr>Sector context</vt:lpstr>
      <vt:lpstr>PowerPoint Presentation</vt:lpstr>
      <vt:lpstr>PowerPoint Presentation</vt:lpstr>
      <vt:lpstr>PowerPoint Presentation</vt:lpstr>
      <vt:lpstr>A Ladder of Citizen Participation by Sherry R Arnstein (1969)</vt:lpstr>
      <vt:lpstr>PowerPoint Presentation</vt:lpstr>
      <vt:lpstr>Engaging students on both sides of the table</vt:lpstr>
      <vt:lpstr>Engaging students on both sides of the table</vt:lpstr>
      <vt:lpstr>Engaging students on both sides of the table</vt:lpstr>
      <vt:lpstr>Training for student members of review teams</vt:lpstr>
      <vt:lpstr>Practice Guide</vt:lpstr>
      <vt:lpstr>Practice Guide</vt:lpstr>
      <vt:lpstr>Suggested timeline</vt:lpstr>
      <vt:lpstr>Practice Guide - before</vt:lpstr>
      <vt:lpstr>Practice Guide - before</vt:lpstr>
      <vt:lpstr>Student Learning Experience</vt:lpstr>
      <vt:lpstr>PowerPoint Presentation</vt:lpstr>
      <vt:lpstr>Practice Guide - during</vt:lpstr>
      <vt:lpstr>Practice Guide - after</vt:lpstr>
      <vt:lpstr>PowerPoint Presentation</vt:lpstr>
      <vt:lpstr>Forthcoming challenges</vt:lpstr>
      <vt:lpstr>Forthcoming challenges</vt:lpstr>
      <vt:lpstr>And finally…</vt:lpstr>
      <vt:lpstr>PowerPoint Presentation</vt:lpstr>
      <vt:lpstr>References and resources</vt:lpstr>
      <vt:lpstr>Engaging students in Institution-led Review</vt:lpstr>
    </vt:vector>
  </TitlesOfParts>
  <Company>sparqs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students in Institution-led Review</dc:title>
  <dc:creator>sparqs</dc:creator>
  <cp:lastModifiedBy>Oonagh Holland</cp:lastModifiedBy>
  <cp:revision>107</cp:revision>
  <dcterms:created xsi:type="dcterms:W3CDTF">2014-05-15T13:22:36Z</dcterms:created>
  <dcterms:modified xsi:type="dcterms:W3CDTF">2018-04-12T08:58:08Z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0x010100E524559A1B968C49BC07D9E1AA4E61660074FAA1055D49D34DBAA248AF6B954AC6</vt:lpwstr>
  </property>
</Properties>
</file>