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88" r:id="rId2"/>
    <p:sldId id="291" r:id="rId3"/>
    <p:sldId id="282" r:id="rId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1899" autoAdjust="0"/>
  </p:normalViewPr>
  <p:slideViewPr>
    <p:cSldViewPr snapToGrid="0" snapToObjects="1">
      <p:cViewPr varScale="1">
        <p:scale>
          <a:sx n="46" d="100"/>
          <a:sy n="46" d="100"/>
        </p:scale>
        <p:origin x="1962" y="4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27AA33-2386-47DC-93DF-E7EA00AF66D9}" type="datetimeFigureOut">
              <a:rPr lang="en-GB" smtClean="0"/>
              <a:t>12/04/2018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D31FDE-C885-41F0-A78D-DC97055A0E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82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Background:</a:t>
            </a:r>
          </a:p>
          <a:p>
            <a:pPr marL="285750" indent="-285750">
              <a:buFont typeface="Arial" panose="020B0604020202020204" pitchFamily="34" charset="0"/>
              <a:buAutoNum type="romanLcParenBoth"/>
            </a:pPr>
            <a:r>
              <a:rPr lang="en-GB" dirty="0" smtClean="0"/>
              <a:t>ELIR recommendation</a:t>
            </a:r>
          </a:p>
          <a:p>
            <a:pPr marL="285750" indent="-285750">
              <a:buFont typeface="Arial" panose="020B0604020202020204" pitchFamily="34" charset="0"/>
              <a:buAutoNum type="romanLcParenBoth"/>
            </a:pPr>
            <a:r>
              <a:rPr lang="en-GB" dirty="0" smtClean="0"/>
              <a:t>Working</a:t>
            </a:r>
            <a:r>
              <a:rPr lang="en-GB" baseline="0" dirty="0" smtClean="0"/>
              <a:t> group &amp; policy revision, focus on learning &amp; teaching</a:t>
            </a:r>
          </a:p>
          <a:p>
            <a: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romanLcParenBoth"/>
              <a:tabLst/>
              <a:defRPr/>
            </a:pPr>
            <a:r>
              <a:rPr lang="en-GB" baseline="0" dirty="0" smtClean="0"/>
              <a:t>Change in senior management, refreshed strategic plan, emphasis on Key Performance Indicators – individual (ADR) through to subject/faculty/service (refined approach to annual planning).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Implemented throughout 2015/16: </a:t>
            </a:r>
          </a:p>
          <a:p>
            <a:pPr marL="285750" indent="-285750">
              <a:buAutoNum type="romanLcParenBoth"/>
            </a:pPr>
            <a:r>
              <a:rPr lang="en-GB" dirty="0" smtClean="0"/>
              <a:t>Reflections - </a:t>
            </a:r>
            <a:r>
              <a:rPr lang="en-GB" baseline="0" dirty="0" smtClean="0"/>
              <a:t>QAA annual meeting paper</a:t>
            </a:r>
          </a:p>
          <a:p>
            <a:pPr marL="285750" indent="-285750">
              <a:buAutoNum type="romanLcParenBoth"/>
            </a:pPr>
            <a:r>
              <a:rPr lang="en-GB" baseline="0" dirty="0" smtClean="0"/>
              <a:t>Benchmarking output</a:t>
            </a:r>
          </a:p>
          <a:p>
            <a:pPr marL="285750" indent="-285750">
              <a:buAutoNum type="romanLcParenBoth"/>
            </a:pPr>
            <a:r>
              <a:rPr lang="en-GB" baseline="0" dirty="0" smtClean="0"/>
              <a:t>Contextualise to other institutional reflective activities, e.g. NSS Improvement Framework – looking at the data in a different way</a:t>
            </a:r>
          </a:p>
          <a:p>
            <a:pPr marL="285750" indent="-285750">
              <a:buAutoNum type="romanLcParenBoth"/>
            </a:pPr>
            <a:endParaRPr lang="en-GB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How do we use data? </a:t>
            </a:r>
            <a:r>
              <a:rPr lang="en-GB" dirty="0" smtClean="0"/>
              <a:t>Explain</a:t>
            </a:r>
            <a:r>
              <a:rPr lang="en-GB" baseline="0" dirty="0" smtClean="0"/>
              <a:t> why reflective and stratified approach…</a:t>
            </a:r>
          </a:p>
          <a:p>
            <a:pPr marL="285750" indent="-285750">
              <a:buFont typeface="+mj-lt"/>
              <a:buAutoNum type="romanLcParenBoth"/>
            </a:pPr>
            <a:r>
              <a:rPr lang="en-GB" baseline="0" dirty="0" smtClean="0"/>
              <a:t>What data are we looking at? Different levels of data: macro (corporate), </a:t>
            </a:r>
            <a:r>
              <a:rPr lang="en-GB" baseline="0" dirty="0" err="1" smtClean="0"/>
              <a:t>meso</a:t>
            </a:r>
            <a:r>
              <a:rPr lang="en-GB" baseline="0" dirty="0" smtClean="0"/>
              <a:t> (subject) and micro (student/individual)</a:t>
            </a:r>
          </a:p>
          <a:p>
            <a:pPr marL="285750" indent="-285750">
              <a:buFont typeface="+mj-lt"/>
              <a:buAutoNum type="romanLcParenBoth"/>
            </a:pPr>
            <a:r>
              <a:rPr lang="en-GB" baseline="0" dirty="0" smtClean="0"/>
              <a:t>How do we look at data? What instruments are we using to look at the data? The mechanisms…</a:t>
            </a:r>
          </a:p>
          <a:p>
            <a:pPr marL="285750" indent="-285750">
              <a:buFont typeface="+mj-lt"/>
              <a:buAutoNum type="romanLcParenBoth"/>
            </a:pPr>
            <a:r>
              <a:rPr lang="en-GB" baseline="0" dirty="0" smtClean="0"/>
              <a:t>Where do we reflect on the data…at an institutional level, faculty/department/subject level…how does reflection transcend these levels? Where are the gaps? Have we closed the loop?</a:t>
            </a:r>
          </a:p>
          <a:p>
            <a:pPr marL="285750" indent="-285750">
              <a:buFont typeface="+mj-lt"/>
              <a:buAutoNum type="romanLcParenBoth"/>
            </a:pPr>
            <a:r>
              <a:rPr lang="en-GB" baseline="0" dirty="0" smtClean="0"/>
              <a:t>How do we evidence this? Revised approach across the institution led to the activities in ‘Outcomes’ – emphasis stratified approach, the need to evidence at all levels.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D31FDE-C885-41F0-A78D-DC97055A0EA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210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1DC0B-6D8F-1C4E-88C6-CC31AC64D126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9108-1C13-AD45-908D-761A468F4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10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1DC0B-6D8F-1C4E-88C6-CC31AC64D126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9108-1C13-AD45-908D-761A468F4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198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0"/>
            <a:ext cx="222885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0"/>
            <a:ext cx="652145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1DC0B-6D8F-1C4E-88C6-CC31AC64D126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9108-1C13-AD45-908D-761A468F4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55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1DC0B-6D8F-1C4E-88C6-CC31AC64D126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9108-1C13-AD45-908D-761A468F4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112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5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1DC0B-6D8F-1C4E-88C6-CC31AC64D126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9108-1C13-AD45-908D-761A468F4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736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2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2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1DC0B-6D8F-1C4E-88C6-CC31AC64D126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9108-1C13-AD45-908D-761A468F4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260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1DC0B-6D8F-1C4E-88C6-CC31AC64D126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9108-1C13-AD45-908D-761A468F4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585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1DC0B-6D8F-1C4E-88C6-CC31AC64D126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9108-1C13-AD45-908D-761A468F4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181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1DC0B-6D8F-1C4E-88C6-CC31AC64D126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9108-1C13-AD45-908D-761A468F4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820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3" y="273051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3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1DC0B-6D8F-1C4E-88C6-CC31AC64D126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9108-1C13-AD45-908D-761A468F4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423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1DC0B-6D8F-1C4E-88C6-CC31AC64D126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9108-1C13-AD45-908D-761A468F4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9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2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1DC0B-6D8F-1C4E-88C6-CC31AC64D126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C9108-1C13-AD45-908D-761A468F4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906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Effective Use of Data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255560"/>
            <a:ext cx="6934200" cy="1752600"/>
          </a:xfrm>
        </p:spPr>
        <p:txBody>
          <a:bodyPr/>
          <a:lstStyle/>
          <a:p>
            <a:r>
              <a:rPr lang="en-GB" dirty="0" smtClean="0"/>
              <a:t>A reflective and stratified approach to enhancing the quality of the student experience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934834" y="5423338"/>
            <a:ext cx="60363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Cathy Milligan, Deputy Director (Education Enhancement), </a:t>
            </a:r>
            <a:br>
              <a:rPr lang="en-GB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Student Experience &amp; Enhancement Services</a:t>
            </a:r>
          </a:p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Brian Green, Deputy Associate Principal (Learning &amp; Teaching) 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26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1282706" y="727063"/>
            <a:ext cx="1992201" cy="5964697"/>
            <a:chOff x="1282706" y="727063"/>
            <a:chExt cx="1992201" cy="5964697"/>
          </a:xfrm>
        </p:grpSpPr>
        <p:sp>
          <p:nvSpPr>
            <p:cNvPr id="5" name="Freeform 4"/>
            <p:cNvSpPr/>
            <p:nvPr/>
          </p:nvSpPr>
          <p:spPr>
            <a:xfrm>
              <a:off x="1282706" y="727063"/>
              <a:ext cx="1992201" cy="5964697"/>
            </a:xfrm>
            <a:custGeom>
              <a:avLst/>
              <a:gdLst>
                <a:gd name="connsiteX0" fmla="*/ 0 w 2301703"/>
                <a:gd name="connsiteY0" fmla="*/ 230170 h 5707118"/>
                <a:gd name="connsiteX1" fmla="*/ 230170 w 2301703"/>
                <a:gd name="connsiteY1" fmla="*/ 0 h 5707118"/>
                <a:gd name="connsiteX2" fmla="*/ 2071533 w 2301703"/>
                <a:gd name="connsiteY2" fmla="*/ 0 h 5707118"/>
                <a:gd name="connsiteX3" fmla="*/ 2301703 w 2301703"/>
                <a:gd name="connsiteY3" fmla="*/ 230170 h 5707118"/>
                <a:gd name="connsiteX4" fmla="*/ 2301703 w 2301703"/>
                <a:gd name="connsiteY4" fmla="*/ 5476948 h 5707118"/>
                <a:gd name="connsiteX5" fmla="*/ 2071533 w 2301703"/>
                <a:gd name="connsiteY5" fmla="*/ 5707118 h 5707118"/>
                <a:gd name="connsiteX6" fmla="*/ 230170 w 2301703"/>
                <a:gd name="connsiteY6" fmla="*/ 5707118 h 5707118"/>
                <a:gd name="connsiteX7" fmla="*/ 0 w 2301703"/>
                <a:gd name="connsiteY7" fmla="*/ 5476948 h 5707118"/>
                <a:gd name="connsiteX8" fmla="*/ 0 w 2301703"/>
                <a:gd name="connsiteY8" fmla="*/ 230170 h 5707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01703" h="5707118">
                  <a:moveTo>
                    <a:pt x="0" y="230170"/>
                  </a:moveTo>
                  <a:cubicBezTo>
                    <a:pt x="0" y="103051"/>
                    <a:pt x="103051" y="0"/>
                    <a:pt x="230170" y="0"/>
                  </a:cubicBezTo>
                  <a:lnTo>
                    <a:pt x="2071533" y="0"/>
                  </a:lnTo>
                  <a:cubicBezTo>
                    <a:pt x="2198652" y="0"/>
                    <a:pt x="2301703" y="103051"/>
                    <a:pt x="2301703" y="230170"/>
                  </a:cubicBezTo>
                  <a:lnTo>
                    <a:pt x="2301703" y="5476948"/>
                  </a:lnTo>
                  <a:cubicBezTo>
                    <a:pt x="2301703" y="5604067"/>
                    <a:pt x="2198652" y="5707118"/>
                    <a:pt x="2071533" y="5707118"/>
                  </a:cubicBezTo>
                  <a:lnTo>
                    <a:pt x="230170" y="5707118"/>
                  </a:lnTo>
                  <a:cubicBezTo>
                    <a:pt x="103051" y="5707118"/>
                    <a:pt x="0" y="5604067"/>
                    <a:pt x="0" y="5476948"/>
                  </a:cubicBezTo>
                  <a:lnTo>
                    <a:pt x="0" y="230170"/>
                  </a:lnTo>
                  <a:close/>
                </a:path>
              </a:pathLst>
            </a:custGeom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8110" tIns="118110" rIns="118110" bIns="4113093" numCol="1" spcCol="1270" anchor="t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800" kern="1200" dirty="0" smtClean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Data</a:t>
              </a:r>
              <a:endParaRPr lang="en-US" sz="3100" kern="12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Freeform 5"/>
            <p:cNvSpPr/>
            <p:nvPr/>
          </p:nvSpPr>
          <p:spPr>
            <a:xfrm>
              <a:off x="1385155" y="1259523"/>
              <a:ext cx="1800000" cy="1433930"/>
            </a:xfrm>
            <a:custGeom>
              <a:avLst/>
              <a:gdLst>
                <a:gd name="connsiteX0" fmla="*/ 0 w 1841363"/>
                <a:gd name="connsiteY0" fmla="*/ 122945 h 1229447"/>
                <a:gd name="connsiteX1" fmla="*/ 122945 w 1841363"/>
                <a:gd name="connsiteY1" fmla="*/ 0 h 1229447"/>
                <a:gd name="connsiteX2" fmla="*/ 1718418 w 1841363"/>
                <a:gd name="connsiteY2" fmla="*/ 0 h 1229447"/>
                <a:gd name="connsiteX3" fmla="*/ 1841363 w 1841363"/>
                <a:gd name="connsiteY3" fmla="*/ 122945 h 1229447"/>
                <a:gd name="connsiteX4" fmla="*/ 1841363 w 1841363"/>
                <a:gd name="connsiteY4" fmla="*/ 1106502 h 1229447"/>
                <a:gd name="connsiteX5" fmla="*/ 1718418 w 1841363"/>
                <a:gd name="connsiteY5" fmla="*/ 1229447 h 1229447"/>
                <a:gd name="connsiteX6" fmla="*/ 122945 w 1841363"/>
                <a:gd name="connsiteY6" fmla="*/ 1229447 h 1229447"/>
                <a:gd name="connsiteX7" fmla="*/ 0 w 1841363"/>
                <a:gd name="connsiteY7" fmla="*/ 1106502 h 1229447"/>
                <a:gd name="connsiteX8" fmla="*/ 0 w 1841363"/>
                <a:gd name="connsiteY8" fmla="*/ 122945 h 12294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41363" h="1229447">
                  <a:moveTo>
                    <a:pt x="0" y="122945"/>
                  </a:moveTo>
                  <a:cubicBezTo>
                    <a:pt x="0" y="55044"/>
                    <a:pt x="55044" y="0"/>
                    <a:pt x="122945" y="0"/>
                  </a:cubicBezTo>
                  <a:lnTo>
                    <a:pt x="1718418" y="0"/>
                  </a:lnTo>
                  <a:cubicBezTo>
                    <a:pt x="1786319" y="0"/>
                    <a:pt x="1841363" y="55044"/>
                    <a:pt x="1841363" y="122945"/>
                  </a:cubicBezTo>
                  <a:lnTo>
                    <a:pt x="1841363" y="1106502"/>
                  </a:lnTo>
                  <a:cubicBezTo>
                    <a:pt x="1841363" y="1174403"/>
                    <a:pt x="1786319" y="1229447"/>
                    <a:pt x="1718418" y="1229447"/>
                  </a:cubicBezTo>
                  <a:lnTo>
                    <a:pt x="122945" y="1229447"/>
                  </a:lnTo>
                  <a:cubicBezTo>
                    <a:pt x="55044" y="1229447"/>
                    <a:pt x="0" y="1174403"/>
                    <a:pt x="0" y="1106502"/>
                  </a:cubicBezTo>
                  <a:lnTo>
                    <a:pt x="0" y="122945"/>
                  </a:lnTo>
                  <a:close/>
                </a:path>
              </a:pathLst>
            </a:cu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76649" tIns="66489" rIns="76649" bIns="66489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b="1" kern="1200" dirty="0" err="1" smtClean="0">
                  <a:solidFill>
                    <a:schemeClr val="tx2">
                      <a:lumMod val="75000"/>
                    </a:schemeClr>
                  </a:solidFill>
                </a:rPr>
                <a:t>SUnBIRD</a:t>
              </a:r>
              <a:endParaRPr lang="en-GB" sz="1600" b="1" kern="1200" dirty="0" smtClean="0">
                <a:solidFill>
                  <a:schemeClr val="tx2">
                    <a:lumMod val="75000"/>
                  </a:schemeClr>
                </a:solidFill>
              </a:endParaRPr>
            </a:p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b="1" kern="1200" dirty="0" smtClean="0">
                  <a:solidFill>
                    <a:schemeClr val="tx2">
                      <a:lumMod val="75000"/>
                    </a:schemeClr>
                  </a:solidFill>
                </a:rPr>
                <a:t>Student Records</a:t>
              </a:r>
            </a:p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b="1" kern="1200" dirty="0" smtClean="0">
                  <a:solidFill>
                    <a:schemeClr val="tx2">
                      <a:lumMod val="75000"/>
                    </a:schemeClr>
                  </a:solidFill>
                </a:rPr>
                <a:t>Strategic KPIs: </a:t>
              </a:r>
              <a:br>
                <a:rPr lang="en-GB" sz="1600" b="1" kern="1200" dirty="0" smtClean="0">
                  <a:solidFill>
                    <a:schemeClr val="tx2">
                      <a:lumMod val="75000"/>
                    </a:schemeClr>
                  </a:solidFill>
                </a:rPr>
              </a:br>
              <a:r>
                <a:rPr lang="en-GB" sz="1600" b="1" kern="1200" dirty="0" smtClean="0">
                  <a:solidFill>
                    <a:schemeClr val="tx2">
                      <a:lumMod val="75000"/>
                    </a:schemeClr>
                  </a:solidFill>
                </a:rPr>
                <a:t>NSS, DLHE and Retention</a:t>
              </a:r>
            </a:p>
          </p:txBody>
        </p:sp>
        <p:sp>
          <p:nvSpPr>
            <p:cNvPr id="7" name="Freeform 6"/>
            <p:cNvSpPr/>
            <p:nvPr/>
          </p:nvSpPr>
          <p:spPr>
            <a:xfrm>
              <a:off x="1400932" y="2859592"/>
              <a:ext cx="1784224" cy="1702234"/>
            </a:xfrm>
            <a:custGeom>
              <a:avLst/>
              <a:gdLst>
                <a:gd name="connsiteX0" fmla="*/ 0 w 1841363"/>
                <a:gd name="connsiteY0" fmla="*/ 122945 h 1229447"/>
                <a:gd name="connsiteX1" fmla="*/ 122945 w 1841363"/>
                <a:gd name="connsiteY1" fmla="*/ 0 h 1229447"/>
                <a:gd name="connsiteX2" fmla="*/ 1718418 w 1841363"/>
                <a:gd name="connsiteY2" fmla="*/ 0 h 1229447"/>
                <a:gd name="connsiteX3" fmla="*/ 1841363 w 1841363"/>
                <a:gd name="connsiteY3" fmla="*/ 122945 h 1229447"/>
                <a:gd name="connsiteX4" fmla="*/ 1841363 w 1841363"/>
                <a:gd name="connsiteY4" fmla="*/ 1106502 h 1229447"/>
                <a:gd name="connsiteX5" fmla="*/ 1718418 w 1841363"/>
                <a:gd name="connsiteY5" fmla="*/ 1229447 h 1229447"/>
                <a:gd name="connsiteX6" fmla="*/ 122945 w 1841363"/>
                <a:gd name="connsiteY6" fmla="*/ 1229447 h 1229447"/>
                <a:gd name="connsiteX7" fmla="*/ 0 w 1841363"/>
                <a:gd name="connsiteY7" fmla="*/ 1106502 h 1229447"/>
                <a:gd name="connsiteX8" fmla="*/ 0 w 1841363"/>
                <a:gd name="connsiteY8" fmla="*/ 122945 h 12294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41363" h="1229447">
                  <a:moveTo>
                    <a:pt x="0" y="122945"/>
                  </a:moveTo>
                  <a:cubicBezTo>
                    <a:pt x="0" y="55044"/>
                    <a:pt x="55044" y="0"/>
                    <a:pt x="122945" y="0"/>
                  </a:cubicBezTo>
                  <a:lnTo>
                    <a:pt x="1718418" y="0"/>
                  </a:lnTo>
                  <a:cubicBezTo>
                    <a:pt x="1786319" y="0"/>
                    <a:pt x="1841363" y="55044"/>
                    <a:pt x="1841363" y="122945"/>
                  </a:cubicBezTo>
                  <a:lnTo>
                    <a:pt x="1841363" y="1106502"/>
                  </a:lnTo>
                  <a:cubicBezTo>
                    <a:pt x="1841363" y="1174403"/>
                    <a:pt x="1786319" y="1229447"/>
                    <a:pt x="1718418" y="1229447"/>
                  </a:cubicBezTo>
                  <a:lnTo>
                    <a:pt x="122945" y="1229447"/>
                  </a:lnTo>
                  <a:cubicBezTo>
                    <a:pt x="55044" y="1229447"/>
                    <a:pt x="0" y="1174403"/>
                    <a:pt x="0" y="1106502"/>
                  </a:cubicBezTo>
                  <a:lnTo>
                    <a:pt x="0" y="122945"/>
                  </a:lnTo>
                  <a:close/>
                </a:path>
              </a:pathLst>
            </a:cu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76649" tIns="66489" rIns="76649" bIns="66489" numCol="1" spcCol="1270" anchor="ctr" anchorCtr="0">
              <a:noAutofit/>
            </a:bodyPr>
            <a:lstStyle/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ts val="300"/>
                </a:spcAft>
              </a:pPr>
              <a:r>
                <a:rPr lang="en-GB" sz="1600" b="1" dirty="0">
                  <a:solidFill>
                    <a:schemeClr val="accent1">
                      <a:lumMod val="75000"/>
                    </a:schemeClr>
                  </a:solidFill>
                </a:rPr>
                <a:t>Assignments</a:t>
              </a:r>
            </a:p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ts val="300"/>
                </a:spcAft>
              </a:pPr>
              <a:r>
                <a:rPr lang="en-GB" sz="1600" b="1" dirty="0" smtClean="0">
                  <a:solidFill>
                    <a:schemeClr val="accent1">
                      <a:lumMod val="75000"/>
                    </a:schemeClr>
                  </a:solidFill>
                </a:rPr>
                <a:t>Examinations</a:t>
              </a:r>
            </a:p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ts val="300"/>
                </a:spcAft>
              </a:pPr>
              <a:r>
                <a:rPr lang="en-GB" sz="1600" b="1" dirty="0">
                  <a:solidFill>
                    <a:schemeClr val="accent1">
                      <a:lumMod val="75000"/>
                    </a:schemeClr>
                  </a:solidFill>
                </a:rPr>
                <a:t>Student Performance</a:t>
              </a:r>
            </a:p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ts val="300"/>
                </a:spcAft>
              </a:pPr>
              <a:r>
                <a:rPr lang="en-GB" sz="1600" b="1" dirty="0">
                  <a:solidFill>
                    <a:schemeClr val="accent1">
                      <a:lumMod val="75000"/>
                    </a:schemeClr>
                  </a:solidFill>
                </a:rPr>
                <a:t>Module Evaluation</a:t>
              </a:r>
            </a:p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ts val="300"/>
                </a:spcAft>
              </a:pPr>
              <a:r>
                <a:rPr lang="en-GB" sz="1600" b="1" dirty="0">
                  <a:solidFill>
                    <a:schemeClr val="accent1">
                      <a:lumMod val="75000"/>
                    </a:schemeClr>
                  </a:solidFill>
                </a:rPr>
                <a:t>Internal Surveys</a:t>
              </a:r>
              <a:endParaRPr lang="en-US" sz="16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1385156" y="4766479"/>
              <a:ext cx="1800000" cy="1808357"/>
            </a:xfrm>
            <a:custGeom>
              <a:avLst/>
              <a:gdLst>
                <a:gd name="connsiteX0" fmla="*/ 0 w 1841363"/>
                <a:gd name="connsiteY0" fmla="*/ 122945 h 1229447"/>
                <a:gd name="connsiteX1" fmla="*/ 122945 w 1841363"/>
                <a:gd name="connsiteY1" fmla="*/ 0 h 1229447"/>
                <a:gd name="connsiteX2" fmla="*/ 1718418 w 1841363"/>
                <a:gd name="connsiteY2" fmla="*/ 0 h 1229447"/>
                <a:gd name="connsiteX3" fmla="*/ 1841363 w 1841363"/>
                <a:gd name="connsiteY3" fmla="*/ 122945 h 1229447"/>
                <a:gd name="connsiteX4" fmla="*/ 1841363 w 1841363"/>
                <a:gd name="connsiteY4" fmla="*/ 1106502 h 1229447"/>
                <a:gd name="connsiteX5" fmla="*/ 1718418 w 1841363"/>
                <a:gd name="connsiteY5" fmla="*/ 1229447 h 1229447"/>
                <a:gd name="connsiteX6" fmla="*/ 122945 w 1841363"/>
                <a:gd name="connsiteY6" fmla="*/ 1229447 h 1229447"/>
                <a:gd name="connsiteX7" fmla="*/ 0 w 1841363"/>
                <a:gd name="connsiteY7" fmla="*/ 1106502 h 1229447"/>
                <a:gd name="connsiteX8" fmla="*/ 0 w 1841363"/>
                <a:gd name="connsiteY8" fmla="*/ 122945 h 12294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41363" h="1229447">
                  <a:moveTo>
                    <a:pt x="0" y="122945"/>
                  </a:moveTo>
                  <a:cubicBezTo>
                    <a:pt x="0" y="55044"/>
                    <a:pt x="55044" y="0"/>
                    <a:pt x="122945" y="0"/>
                  </a:cubicBezTo>
                  <a:lnTo>
                    <a:pt x="1718418" y="0"/>
                  </a:lnTo>
                  <a:cubicBezTo>
                    <a:pt x="1786319" y="0"/>
                    <a:pt x="1841363" y="55044"/>
                    <a:pt x="1841363" y="122945"/>
                  </a:cubicBezTo>
                  <a:lnTo>
                    <a:pt x="1841363" y="1106502"/>
                  </a:lnTo>
                  <a:cubicBezTo>
                    <a:pt x="1841363" y="1174403"/>
                    <a:pt x="1786319" y="1229447"/>
                    <a:pt x="1718418" y="1229447"/>
                  </a:cubicBezTo>
                  <a:lnTo>
                    <a:pt x="122945" y="1229447"/>
                  </a:lnTo>
                  <a:cubicBezTo>
                    <a:pt x="55044" y="1229447"/>
                    <a:pt x="0" y="1174403"/>
                    <a:pt x="0" y="1106502"/>
                  </a:cubicBezTo>
                  <a:lnTo>
                    <a:pt x="0" y="122945"/>
                  </a:lnTo>
                  <a:close/>
                </a:path>
              </a:pathLst>
            </a:cu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76649" tIns="66489" rIns="76649" bIns="66489" numCol="1" spcCol="1270" anchor="ctr" anchorCtr="0">
              <a:noAutofit/>
            </a:bodyPr>
            <a:lstStyle/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dirty="0">
                  <a:solidFill>
                    <a:schemeClr val="accent1">
                      <a:lumMod val="75000"/>
                    </a:schemeClr>
                  </a:solidFill>
                </a:rPr>
                <a:t>VLE Use</a:t>
              </a:r>
            </a:p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dirty="0">
                  <a:solidFill>
                    <a:schemeClr val="accent1">
                      <a:lumMod val="75000"/>
                    </a:schemeClr>
                  </a:solidFill>
                </a:rPr>
                <a:t>Mobile App </a:t>
              </a:r>
            </a:p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dirty="0">
                  <a:solidFill>
                    <a:schemeClr val="accent1">
                      <a:lumMod val="75000"/>
                    </a:schemeClr>
                  </a:solidFill>
                </a:rPr>
                <a:t>Library</a:t>
              </a:r>
            </a:p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dirty="0">
                  <a:solidFill>
                    <a:schemeClr val="accent1">
                      <a:lumMod val="75000"/>
                    </a:schemeClr>
                  </a:solidFill>
                </a:rPr>
                <a:t>Attendance</a:t>
              </a:r>
            </a:p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dirty="0">
                  <a:solidFill>
                    <a:schemeClr val="accent1">
                      <a:lumMod val="75000"/>
                    </a:schemeClr>
                  </a:solidFill>
                </a:rPr>
                <a:t>Student Support Services</a:t>
              </a:r>
              <a:endParaRPr lang="en-US" sz="16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3404139" y="727063"/>
            <a:ext cx="2050719" cy="5964697"/>
            <a:chOff x="3404139" y="727063"/>
            <a:chExt cx="2050719" cy="5964697"/>
          </a:xfrm>
        </p:grpSpPr>
        <p:sp>
          <p:nvSpPr>
            <p:cNvPr id="9" name="Freeform 8"/>
            <p:cNvSpPr/>
            <p:nvPr/>
          </p:nvSpPr>
          <p:spPr>
            <a:xfrm>
              <a:off x="3404139" y="727063"/>
              <a:ext cx="2050719" cy="5964697"/>
            </a:xfrm>
            <a:custGeom>
              <a:avLst/>
              <a:gdLst>
                <a:gd name="connsiteX0" fmla="*/ 0 w 2301703"/>
                <a:gd name="connsiteY0" fmla="*/ 230170 h 5707118"/>
                <a:gd name="connsiteX1" fmla="*/ 230170 w 2301703"/>
                <a:gd name="connsiteY1" fmla="*/ 0 h 5707118"/>
                <a:gd name="connsiteX2" fmla="*/ 2071533 w 2301703"/>
                <a:gd name="connsiteY2" fmla="*/ 0 h 5707118"/>
                <a:gd name="connsiteX3" fmla="*/ 2301703 w 2301703"/>
                <a:gd name="connsiteY3" fmla="*/ 230170 h 5707118"/>
                <a:gd name="connsiteX4" fmla="*/ 2301703 w 2301703"/>
                <a:gd name="connsiteY4" fmla="*/ 5476948 h 5707118"/>
                <a:gd name="connsiteX5" fmla="*/ 2071533 w 2301703"/>
                <a:gd name="connsiteY5" fmla="*/ 5707118 h 5707118"/>
                <a:gd name="connsiteX6" fmla="*/ 230170 w 2301703"/>
                <a:gd name="connsiteY6" fmla="*/ 5707118 h 5707118"/>
                <a:gd name="connsiteX7" fmla="*/ 0 w 2301703"/>
                <a:gd name="connsiteY7" fmla="*/ 5476948 h 5707118"/>
                <a:gd name="connsiteX8" fmla="*/ 0 w 2301703"/>
                <a:gd name="connsiteY8" fmla="*/ 230170 h 5707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01703" h="5707118">
                  <a:moveTo>
                    <a:pt x="0" y="230170"/>
                  </a:moveTo>
                  <a:cubicBezTo>
                    <a:pt x="0" y="103051"/>
                    <a:pt x="103051" y="0"/>
                    <a:pt x="230170" y="0"/>
                  </a:cubicBezTo>
                  <a:lnTo>
                    <a:pt x="2071533" y="0"/>
                  </a:lnTo>
                  <a:cubicBezTo>
                    <a:pt x="2198652" y="0"/>
                    <a:pt x="2301703" y="103051"/>
                    <a:pt x="2301703" y="230170"/>
                  </a:cubicBezTo>
                  <a:lnTo>
                    <a:pt x="2301703" y="5476948"/>
                  </a:lnTo>
                  <a:cubicBezTo>
                    <a:pt x="2301703" y="5604067"/>
                    <a:pt x="2198652" y="5707118"/>
                    <a:pt x="2071533" y="5707118"/>
                  </a:cubicBezTo>
                  <a:lnTo>
                    <a:pt x="230170" y="5707118"/>
                  </a:lnTo>
                  <a:cubicBezTo>
                    <a:pt x="103051" y="5707118"/>
                    <a:pt x="0" y="5604067"/>
                    <a:pt x="0" y="5476948"/>
                  </a:cubicBezTo>
                  <a:lnTo>
                    <a:pt x="0" y="230170"/>
                  </a:lnTo>
                  <a:close/>
                </a:path>
              </a:pathLst>
            </a:custGeom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8110" tIns="118110" rIns="118110" bIns="4113093" numCol="1" spcCol="1270" anchor="t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800" dirty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Mechanisms</a:t>
              </a:r>
              <a:endParaRPr lang="en-US" sz="28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3488021" y="1259522"/>
              <a:ext cx="1882957" cy="1417617"/>
            </a:xfrm>
            <a:custGeom>
              <a:avLst/>
              <a:gdLst>
                <a:gd name="connsiteX0" fmla="*/ 0 w 1841363"/>
                <a:gd name="connsiteY0" fmla="*/ 112122 h 1121220"/>
                <a:gd name="connsiteX1" fmla="*/ 112122 w 1841363"/>
                <a:gd name="connsiteY1" fmla="*/ 0 h 1121220"/>
                <a:gd name="connsiteX2" fmla="*/ 1729241 w 1841363"/>
                <a:gd name="connsiteY2" fmla="*/ 0 h 1121220"/>
                <a:gd name="connsiteX3" fmla="*/ 1841363 w 1841363"/>
                <a:gd name="connsiteY3" fmla="*/ 112122 h 1121220"/>
                <a:gd name="connsiteX4" fmla="*/ 1841363 w 1841363"/>
                <a:gd name="connsiteY4" fmla="*/ 1009098 h 1121220"/>
                <a:gd name="connsiteX5" fmla="*/ 1729241 w 1841363"/>
                <a:gd name="connsiteY5" fmla="*/ 1121220 h 1121220"/>
                <a:gd name="connsiteX6" fmla="*/ 112122 w 1841363"/>
                <a:gd name="connsiteY6" fmla="*/ 1121220 h 1121220"/>
                <a:gd name="connsiteX7" fmla="*/ 0 w 1841363"/>
                <a:gd name="connsiteY7" fmla="*/ 1009098 h 1121220"/>
                <a:gd name="connsiteX8" fmla="*/ 0 w 1841363"/>
                <a:gd name="connsiteY8" fmla="*/ 112122 h 1121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41363" h="1121220">
                  <a:moveTo>
                    <a:pt x="0" y="112122"/>
                  </a:moveTo>
                  <a:cubicBezTo>
                    <a:pt x="0" y="50199"/>
                    <a:pt x="50199" y="0"/>
                    <a:pt x="112122" y="0"/>
                  </a:cubicBezTo>
                  <a:lnTo>
                    <a:pt x="1729241" y="0"/>
                  </a:lnTo>
                  <a:cubicBezTo>
                    <a:pt x="1791164" y="0"/>
                    <a:pt x="1841363" y="50199"/>
                    <a:pt x="1841363" y="112122"/>
                  </a:cubicBezTo>
                  <a:lnTo>
                    <a:pt x="1841363" y="1009098"/>
                  </a:lnTo>
                  <a:cubicBezTo>
                    <a:pt x="1841363" y="1071021"/>
                    <a:pt x="1791164" y="1121220"/>
                    <a:pt x="1729241" y="1121220"/>
                  </a:cubicBezTo>
                  <a:lnTo>
                    <a:pt x="112122" y="1121220"/>
                  </a:lnTo>
                  <a:cubicBezTo>
                    <a:pt x="50199" y="1121220"/>
                    <a:pt x="0" y="1071021"/>
                    <a:pt x="0" y="1009098"/>
                  </a:cubicBezTo>
                  <a:lnTo>
                    <a:pt x="0" y="112122"/>
                  </a:lnTo>
                  <a:close/>
                </a:path>
              </a:pathLst>
            </a:cu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76649" tIns="66489" rIns="76649" bIns="66489" numCol="1" spcCol="1270" anchor="ctr" anchorCtr="0">
              <a:noAutofit/>
            </a:bodyPr>
            <a:lstStyle/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ts val="300"/>
                </a:spcAft>
              </a:pPr>
              <a:r>
                <a:rPr lang="en-GB" sz="1600" b="1" dirty="0">
                  <a:solidFill>
                    <a:schemeClr val="tx2">
                      <a:lumMod val="75000"/>
                    </a:schemeClr>
                  </a:solidFill>
                </a:rPr>
                <a:t>HESA Returns</a:t>
              </a:r>
            </a:p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ts val="300"/>
                </a:spcAft>
              </a:pPr>
              <a:r>
                <a:rPr lang="en-GB" sz="1600" b="1" dirty="0">
                  <a:solidFill>
                    <a:schemeClr val="tx2">
                      <a:lumMod val="75000"/>
                    </a:schemeClr>
                  </a:solidFill>
                </a:rPr>
                <a:t>SFC Outcome Agreement</a:t>
              </a:r>
            </a:p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ts val="300"/>
                </a:spcAft>
              </a:pPr>
              <a:r>
                <a:rPr lang="en-GB" sz="1600" b="1" dirty="0">
                  <a:solidFill>
                    <a:schemeClr val="tx2">
                      <a:lumMod val="75000"/>
                    </a:schemeClr>
                  </a:solidFill>
                </a:rPr>
                <a:t>Internal Strategy</a:t>
              </a:r>
            </a:p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ts val="300"/>
                </a:spcAft>
              </a:pPr>
              <a:r>
                <a:rPr lang="en-GB" sz="1600" b="1" dirty="0">
                  <a:solidFill>
                    <a:schemeClr val="tx2">
                      <a:lumMod val="75000"/>
                    </a:schemeClr>
                  </a:solidFill>
                </a:rPr>
                <a:t>TEF</a:t>
              </a:r>
              <a:endParaRPr lang="en-US" sz="16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1" name="Freeform 10"/>
            <p:cNvSpPr/>
            <p:nvPr/>
          </p:nvSpPr>
          <p:spPr>
            <a:xfrm>
              <a:off x="3488021" y="2859592"/>
              <a:ext cx="1882957" cy="1702234"/>
            </a:xfrm>
            <a:custGeom>
              <a:avLst/>
              <a:gdLst>
                <a:gd name="connsiteX0" fmla="*/ 0 w 1841363"/>
                <a:gd name="connsiteY0" fmla="*/ 112122 h 1121220"/>
                <a:gd name="connsiteX1" fmla="*/ 112122 w 1841363"/>
                <a:gd name="connsiteY1" fmla="*/ 0 h 1121220"/>
                <a:gd name="connsiteX2" fmla="*/ 1729241 w 1841363"/>
                <a:gd name="connsiteY2" fmla="*/ 0 h 1121220"/>
                <a:gd name="connsiteX3" fmla="*/ 1841363 w 1841363"/>
                <a:gd name="connsiteY3" fmla="*/ 112122 h 1121220"/>
                <a:gd name="connsiteX4" fmla="*/ 1841363 w 1841363"/>
                <a:gd name="connsiteY4" fmla="*/ 1009098 h 1121220"/>
                <a:gd name="connsiteX5" fmla="*/ 1729241 w 1841363"/>
                <a:gd name="connsiteY5" fmla="*/ 1121220 h 1121220"/>
                <a:gd name="connsiteX6" fmla="*/ 112122 w 1841363"/>
                <a:gd name="connsiteY6" fmla="*/ 1121220 h 1121220"/>
                <a:gd name="connsiteX7" fmla="*/ 0 w 1841363"/>
                <a:gd name="connsiteY7" fmla="*/ 1009098 h 1121220"/>
                <a:gd name="connsiteX8" fmla="*/ 0 w 1841363"/>
                <a:gd name="connsiteY8" fmla="*/ 112122 h 1121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41363" h="1121220">
                  <a:moveTo>
                    <a:pt x="0" y="112122"/>
                  </a:moveTo>
                  <a:cubicBezTo>
                    <a:pt x="0" y="50199"/>
                    <a:pt x="50199" y="0"/>
                    <a:pt x="112122" y="0"/>
                  </a:cubicBezTo>
                  <a:lnTo>
                    <a:pt x="1729241" y="0"/>
                  </a:lnTo>
                  <a:cubicBezTo>
                    <a:pt x="1791164" y="0"/>
                    <a:pt x="1841363" y="50199"/>
                    <a:pt x="1841363" y="112122"/>
                  </a:cubicBezTo>
                  <a:lnTo>
                    <a:pt x="1841363" y="1009098"/>
                  </a:lnTo>
                  <a:cubicBezTo>
                    <a:pt x="1841363" y="1071021"/>
                    <a:pt x="1791164" y="1121220"/>
                    <a:pt x="1729241" y="1121220"/>
                  </a:cubicBezTo>
                  <a:lnTo>
                    <a:pt x="112122" y="1121220"/>
                  </a:lnTo>
                  <a:cubicBezTo>
                    <a:pt x="50199" y="1121220"/>
                    <a:pt x="0" y="1071021"/>
                    <a:pt x="0" y="1009098"/>
                  </a:cubicBezTo>
                  <a:lnTo>
                    <a:pt x="0" y="112122"/>
                  </a:lnTo>
                  <a:close/>
                </a:path>
              </a:pathLst>
            </a:cu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76649" tIns="66489" rIns="76649" bIns="66489" numCol="1" spcCol="1270" anchor="ctr" anchorCtr="0">
              <a:noAutofit/>
            </a:bodyPr>
            <a:lstStyle/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b="1" dirty="0">
                  <a:solidFill>
                    <a:schemeClr val="accent1">
                      <a:lumMod val="75000"/>
                    </a:schemeClr>
                  </a:solidFill>
                </a:rPr>
                <a:t>Module Review</a:t>
              </a:r>
            </a:p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b="1" dirty="0" smtClean="0">
                  <a:solidFill>
                    <a:schemeClr val="accent1">
                      <a:lumMod val="75000"/>
                    </a:schemeClr>
                  </a:solidFill>
                </a:rPr>
                <a:t>Course </a:t>
              </a:r>
              <a:r>
                <a:rPr lang="en-GB" sz="1600" b="1" dirty="0">
                  <a:solidFill>
                    <a:schemeClr val="accent1">
                      <a:lumMod val="75000"/>
                    </a:schemeClr>
                  </a:solidFill>
                </a:rPr>
                <a:t>Review</a:t>
              </a:r>
            </a:p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b="1" dirty="0">
                  <a:solidFill>
                    <a:schemeClr val="accent1">
                      <a:lumMod val="75000"/>
                    </a:schemeClr>
                  </a:solidFill>
                </a:rPr>
                <a:t>Curriculum review</a:t>
              </a:r>
              <a:endParaRPr lang="en-US" sz="1600" b="1" dirty="0">
                <a:solidFill>
                  <a:schemeClr val="accent1">
                    <a:lumMod val="75000"/>
                  </a:schemeClr>
                </a:solidFill>
              </a:endParaRPr>
            </a:p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b="1" dirty="0">
                  <a:solidFill>
                    <a:schemeClr val="accent1">
                      <a:lumMod val="75000"/>
                    </a:schemeClr>
                  </a:solidFill>
                </a:rPr>
                <a:t>Enhancing A&amp;F</a:t>
              </a:r>
            </a:p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b="1" dirty="0" smtClean="0">
                  <a:solidFill>
                    <a:schemeClr val="accent1">
                      <a:lumMod val="75000"/>
                    </a:schemeClr>
                  </a:solidFill>
                </a:rPr>
                <a:t>Student Experience</a:t>
              </a:r>
              <a:endParaRPr lang="en-GB" sz="16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3480491" y="4766479"/>
              <a:ext cx="1882957" cy="1783422"/>
            </a:xfrm>
            <a:custGeom>
              <a:avLst/>
              <a:gdLst>
                <a:gd name="connsiteX0" fmla="*/ 0 w 1841363"/>
                <a:gd name="connsiteY0" fmla="*/ 112122 h 1121220"/>
                <a:gd name="connsiteX1" fmla="*/ 112122 w 1841363"/>
                <a:gd name="connsiteY1" fmla="*/ 0 h 1121220"/>
                <a:gd name="connsiteX2" fmla="*/ 1729241 w 1841363"/>
                <a:gd name="connsiteY2" fmla="*/ 0 h 1121220"/>
                <a:gd name="connsiteX3" fmla="*/ 1841363 w 1841363"/>
                <a:gd name="connsiteY3" fmla="*/ 112122 h 1121220"/>
                <a:gd name="connsiteX4" fmla="*/ 1841363 w 1841363"/>
                <a:gd name="connsiteY4" fmla="*/ 1009098 h 1121220"/>
                <a:gd name="connsiteX5" fmla="*/ 1729241 w 1841363"/>
                <a:gd name="connsiteY5" fmla="*/ 1121220 h 1121220"/>
                <a:gd name="connsiteX6" fmla="*/ 112122 w 1841363"/>
                <a:gd name="connsiteY6" fmla="*/ 1121220 h 1121220"/>
                <a:gd name="connsiteX7" fmla="*/ 0 w 1841363"/>
                <a:gd name="connsiteY7" fmla="*/ 1009098 h 1121220"/>
                <a:gd name="connsiteX8" fmla="*/ 0 w 1841363"/>
                <a:gd name="connsiteY8" fmla="*/ 112122 h 1121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41363" h="1121220">
                  <a:moveTo>
                    <a:pt x="0" y="112122"/>
                  </a:moveTo>
                  <a:cubicBezTo>
                    <a:pt x="0" y="50199"/>
                    <a:pt x="50199" y="0"/>
                    <a:pt x="112122" y="0"/>
                  </a:cubicBezTo>
                  <a:lnTo>
                    <a:pt x="1729241" y="0"/>
                  </a:lnTo>
                  <a:cubicBezTo>
                    <a:pt x="1791164" y="0"/>
                    <a:pt x="1841363" y="50199"/>
                    <a:pt x="1841363" y="112122"/>
                  </a:cubicBezTo>
                  <a:lnTo>
                    <a:pt x="1841363" y="1009098"/>
                  </a:lnTo>
                  <a:cubicBezTo>
                    <a:pt x="1841363" y="1071021"/>
                    <a:pt x="1791164" y="1121220"/>
                    <a:pt x="1729241" y="1121220"/>
                  </a:cubicBezTo>
                  <a:lnTo>
                    <a:pt x="112122" y="1121220"/>
                  </a:lnTo>
                  <a:cubicBezTo>
                    <a:pt x="50199" y="1121220"/>
                    <a:pt x="0" y="1071021"/>
                    <a:pt x="0" y="1009098"/>
                  </a:cubicBezTo>
                  <a:lnTo>
                    <a:pt x="0" y="112122"/>
                  </a:lnTo>
                  <a:close/>
                </a:path>
              </a:pathLst>
            </a:cu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76649" tIns="66489" rIns="76649" bIns="66489" numCol="1" spcCol="1270" anchor="ctr" anchorCtr="0">
              <a:noAutofit/>
            </a:bodyPr>
            <a:lstStyle/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dirty="0">
                  <a:solidFill>
                    <a:schemeClr val="accent1">
                      <a:lumMod val="75000"/>
                    </a:schemeClr>
                  </a:solidFill>
                </a:rPr>
                <a:t>Learning</a:t>
              </a:r>
            </a:p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dirty="0">
                  <a:solidFill>
                    <a:schemeClr val="accent1">
                      <a:lumMod val="75000"/>
                    </a:schemeClr>
                  </a:solidFill>
                </a:rPr>
                <a:t>Progression</a:t>
              </a:r>
            </a:p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dirty="0" smtClean="0">
                  <a:solidFill>
                    <a:schemeClr val="accent1">
                      <a:lumMod val="75000"/>
                    </a:schemeClr>
                  </a:solidFill>
                </a:rPr>
                <a:t>PDP</a:t>
              </a:r>
              <a:endParaRPr lang="en-GB" sz="1600" dirty="0">
                <a:solidFill>
                  <a:schemeClr val="accent1">
                    <a:lumMod val="75000"/>
                  </a:schemeClr>
                </a:solidFill>
              </a:endParaRPr>
            </a:p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dirty="0" smtClean="0">
                  <a:solidFill>
                    <a:schemeClr val="accent1">
                      <a:lumMod val="75000"/>
                    </a:schemeClr>
                  </a:solidFill>
                </a:rPr>
                <a:t>Career</a:t>
              </a:r>
            </a:p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dirty="0" smtClean="0">
                  <a:solidFill>
                    <a:schemeClr val="accent1">
                      <a:lumMod val="75000"/>
                    </a:schemeClr>
                  </a:solidFill>
                </a:rPr>
                <a:t>Support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570649" y="705349"/>
            <a:ext cx="2086088" cy="5964697"/>
            <a:chOff x="5570649" y="705349"/>
            <a:chExt cx="2086088" cy="5964697"/>
          </a:xfrm>
        </p:grpSpPr>
        <p:sp>
          <p:nvSpPr>
            <p:cNvPr id="13" name="Freeform 12"/>
            <p:cNvSpPr/>
            <p:nvPr/>
          </p:nvSpPr>
          <p:spPr>
            <a:xfrm>
              <a:off x="5570649" y="705349"/>
              <a:ext cx="2086088" cy="5964697"/>
            </a:xfrm>
            <a:custGeom>
              <a:avLst/>
              <a:gdLst>
                <a:gd name="connsiteX0" fmla="*/ 0 w 2301703"/>
                <a:gd name="connsiteY0" fmla="*/ 230170 h 5707118"/>
                <a:gd name="connsiteX1" fmla="*/ 230170 w 2301703"/>
                <a:gd name="connsiteY1" fmla="*/ 0 h 5707118"/>
                <a:gd name="connsiteX2" fmla="*/ 2071533 w 2301703"/>
                <a:gd name="connsiteY2" fmla="*/ 0 h 5707118"/>
                <a:gd name="connsiteX3" fmla="*/ 2301703 w 2301703"/>
                <a:gd name="connsiteY3" fmla="*/ 230170 h 5707118"/>
                <a:gd name="connsiteX4" fmla="*/ 2301703 w 2301703"/>
                <a:gd name="connsiteY4" fmla="*/ 5476948 h 5707118"/>
                <a:gd name="connsiteX5" fmla="*/ 2071533 w 2301703"/>
                <a:gd name="connsiteY5" fmla="*/ 5707118 h 5707118"/>
                <a:gd name="connsiteX6" fmla="*/ 230170 w 2301703"/>
                <a:gd name="connsiteY6" fmla="*/ 5707118 h 5707118"/>
                <a:gd name="connsiteX7" fmla="*/ 0 w 2301703"/>
                <a:gd name="connsiteY7" fmla="*/ 5476948 h 5707118"/>
                <a:gd name="connsiteX8" fmla="*/ 0 w 2301703"/>
                <a:gd name="connsiteY8" fmla="*/ 230170 h 5707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01703" h="5707118">
                  <a:moveTo>
                    <a:pt x="0" y="230170"/>
                  </a:moveTo>
                  <a:cubicBezTo>
                    <a:pt x="0" y="103051"/>
                    <a:pt x="103051" y="0"/>
                    <a:pt x="230170" y="0"/>
                  </a:cubicBezTo>
                  <a:lnTo>
                    <a:pt x="2071533" y="0"/>
                  </a:lnTo>
                  <a:cubicBezTo>
                    <a:pt x="2198652" y="0"/>
                    <a:pt x="2301703" y="103051"/>
                    <a:pt x="2301703" y="230170"/>
                  </a:cubicBezTo>
                  <a:lnTo>
                    <a:pt x="2301703" y="5476948"/>
                  </a:lnTo>
                  <a:cubicBezTo>
                    <a:pt x="2301703" y="5604067"/>
                    <a:pt x="2198652" y="5707118"/>
                    <a:pt x="2071533" y="5707118"/>
                  </a:cubicBezTo>
                  <a:lnTo>
                    <a:pt x="230170" y="5707118"/>
                  </a:lnTo>
                  <a:cubicBezTo>
                    <a:pt x="103051" y="5707118"/>
                    <a:pt x="0" y="5604067"/>
                    <a:pt x="0" y="5476948"/>
                  </a:cubicBezTo>
                  <a:lnTo>
                    <a:pt x="0" y="230170"/>
                  </a:lnTo>
                  <a:close/>
                </a:path>
              </a:pathLst>
            </a:custGeom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8110" tIns="118110" rIns="118110" bIns="4113093" numCol="1" spcCol="1270" anchor="t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800" dirty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Reflection</a:t>
              </a:r>
              <a:endParaRPr lang="en-US" sz="31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5661247" y="1259523"/>
              <a:ext cx="1882957" cy="1412216"/>
            </a:xfrm>
            <a:custGeom>
              <a:avLst/>
              <a:gdLst>
                <a:gd name="connsiteX0" fmla="*/ 0 w 1841363"/>
                <a:gd name="connsiteY0" fmla="*/ 112122 h 1121220"/>
                <a:gd name="connsiteX1" fmla="*/ 112122 w 1841363"/>
                <a:gd name="connsiteY1" fmla="*/ 0 h 1121220"/>
                <a:gd name="connsiteX2" fmla="*/ 1729241 w 1841363"/>
                <a:gd name="connsiteY2" fmla="*/ 0 h 1121220"/>
                <a:gd name="connsiteX3" fmla="*/ 1841363 w 1841363"/>
                <a:gd name="connsiteY3" fmla="*/ 112122 h 1121220"/>
                <a:gd name="connsiteX4" fmla="*/ 1841363 w 1841363"/>
                <a:gd name="connsiteY4" fmla="*/ 1009098 h 1121220"/>
                <a:gd name="connsiteX5" fmla="*/ 1729241 w 1841363"/>
                <a:gd name="connsiteY5" fmla="*/ 1121220 h 1121220"/>
                <a:gd name="connsiteX6" fmla="*/ 112122 w 1841363"/>
                <a:gd name="connsiteY6" fmla="*/ 1121220 h 1121220"/>
                <a:gd name="connsiteX7" fmla="*/ 0 w 1841363"/>
                <a:gd name="connsiteY7" fmla="*/ 1009098 h 1121220"/>
                <a:gd name="connsiteX8" fmla="*/ 0 w 1841363"/>
                <a:gd name="connsiteY8" fmla="*/ 112122 h 1121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41363" h="1121220">
                  <a:moveTo>
                    <a:pt x="0" y="112122"/>
                  </a:moveTo>
                  <a:cubicBezTo>
                    <a:pt x="0" y="50199"/>
                    <a:pt x="50199" y="0"/>
                    <a:pt x="112122" y="0"/>
                  </a:cubicBezTo>
                  <a:lnTo>
                    <a:pt x="1729241" y="0"/>
                  </a:lnTo>
                  <a:cubicBezTo>
                    <a:pt x="1791164" y="0"/>
                    <a:pt x="1841363" y="50199"/>
                    <a:pt x="1841363" y="112122"/>
                  </a:cubicBezTo>
                  <a:lnTo>
                    <a:pt x="1841363" y="1009098"/>
                  </a:lnTo>
                  <a:cubicBezTo>
                    <a:pt x="1841363" y="1071021"/>
                    <a:pt x="1791164" y="1121220"/>
                    <a:pt x="1729241" y="1121220"/>
                  </a:cubicBezTo>
                  <a:lnTo>
                    <a:pt x="112122" y="1121220"/>
                  </a:lnTo>
                  <a:cubicBezTo>
                    <a:pt x="50199" y="1121220"/>
                    <a:pt x="0" y="1071021"/>
                    <a:pt x="0" y="1009098"/>
                  </a:cubicBezTo>
                  <a:lnTo>
                    <a:pt x="0" y="112122"/>
                  </a:lnTo>
                  <a:close/>
                </a:path>
              </a:pathLst>
            </a:cu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76649" tIns="66489" rIns="76649" bIns="66489" numCol="1" spcCol="1270" anchor="ctr" anchorCtr="0">
              <a:noAutofit/>
            </a:bodyPr>
            <a:lstStyle/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ts val="300"/>
                </a:spcAft>
              </a:pPr>
              <a:r>
                <a:rPr lang="en-GB" sz="1600" b="1" dirty="0">
                  <a:solidFill>
                    <a:schemeClr val="tx2">
                      <a:lumMod val="75000"/>
                    </a:schemeClr>
                  </a:solidFill>
                </a:rPr>
                <a:t>Court</a:t>
              </a:r>
            </a:p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ts val="300"/>
                </a:spcAft>
              </a:pPr>
              <a:r>
                <a:rPr lang="en-GB" sz="1600" b="1" dirty="0">
                  <a:solidFill>
                    <a:schemeClr val="tx2">
                      <a:lumMod val="75000"/>
                    </a:schemeClr>
                  </a:solidFill>
                </a:rPr>
                <a:t>Senate</a:t>
              </a:r>
            </a:p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ts val="300"/>
                </a:spcAft>
              </a:pPr>
              <a:r>
                <a:rPr lang="en-GB" sz="1600" b="1" dirty="0">
                  <a:solidFill>
                    <a:schemeClr val="tx2">
                      <a:lumMod val="75000"/>
                    </a:schemeClr>
                  </a:solidFill>
                </a:rPr>
                <a:t>Education </a:t>
              </a:r>
              <a:r>
                <a:rPr lang="en-GB" sz="1600" b="1" dirty="0" smtClean="0">
                  <a:solidFill>
                    <a:schemeClr val="tx2">
                      <a:lumMod val="75000"/>
                    </a:schemeClr>
                  </a:solidFill>
                </a:rPr>
                <a:t>Committees</a:t>
              </a:r>
            </a:p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ts val="300"/>
                </a:spcAft>
              </a:pPr>
              <a:r>
                <a:rPr lang="en-GB" sz="1600" b="1" dirty="0">
                  <a:solidFill>
                    <a:schemeClr val="tx2">
                      <a:lumMod val="75000"/>
                    </a:schemeClr>
                  </a:solidFill>
                </a:rPr>
                <a:t>Executive </a:t>
              </a:r>
              <a:r>
                <a:rPr lang="en-GB" sz="1600" b="1" dirty="0" smtClean="0">
                  <a:solidFill>
                    <a:schemeClr val="tx2">
                      <a:lumMod val="75000"/>
                    </a:schemeClr>
                  </a:solidFill>
                </a:rPr>
                <a:t>Team</a:t>
              </a:r>
              <a:endParaRPr lang="en-GB" sz="16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5672217" y="2859593"/>
              <a:ext cx="1882957" cy="1702233"/>
            </a:xfrm>
            <a:custGeom>
              <a:avLst/>
              <a:gdLst>
                <a:gd name="connsiteX0" fmla="*/ 0 w 1841363"/>
                <a:gd name="connsiteY0" fmla="*/ 112122 h 1121220"/>
                <a:gd name="connsiteX1" fmla="*/ 112122 w 1841363"/>
                <a:gd name="connsiteY1" fmla="*/ 0 h 1121220"/>
                <a:gd name="connsiteX2" fmla="*/ 1729241 w 1841363"/>
                <a:gd name="connsiteY2" fmla="*/ 0 h 1121220"/>
                <a:gd name="connsiteX3" fmla="*/ 1841363 w 1841363"/>
                <a:gd name="connsiteY3" fmla="*/ 112122 h 1121220"/>
                <a:gd name="connsiteX4" fmla="*/ 1841363 w 1841363"/>
                <a:gd name="connsiteY4" fmla="*/ 1009098 h 1121220"/>
                <a:gd name="connsiteX5" fmla="*/ 1729241 w 1841363"/>
                <a:gd name="connsiteY5" fmla="*/ 1121220 h 1121220"/>
                <a:gd name="connsiteX6" fmla="*/ 112122 w 1841363"/>
                <a:gd name="connsiteY6" fmla="*/ 1121220 h 1121220"/>
                <a:gd name="connsiteX7" fmla="*/ 0 w 1841363"/>
                <a:gd name="connsiteY7" fmla="*/ 1009098 h 1121220"/>
                <a:gd name="connsiteX8" fmla="*/ 0 w 1841363"/>
                <a:gd name="connsiteY8" fmla="*/ 112122 h 1121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41363" h="1121220">
                  <a:moveTo>
                    <a:pt x="0" y="112122"/>
                  </a:moveTo>
                  <a:cubicBezTo>
                    <a:pt x="0" y="50199"/>
                    <a:pt x="50199" y="0"/>
                    <a:pt x="112122" y="0"/>
                  </a:cubicBezTo>
                  <a:lnTo>
                    <a:pt x="1729241" y="0"/>
                  </a:lnTo>
                  <a:cubicBezTo>
                    <a:pt x="1791164" y="0"/>
                    <a:pt x="1841363" y="50199"/>
                    <a:pt x="1841363" y="112122"/>
                  </a:cubicBezTo>
                  <a:lnTo>
                    <a:pt x="1841363" y="1009098"/>
                  </a:lnTo>
                  <a:cubicBezTo>
                    <a:pt x="1841363" y="1071021"/>
                    <a:pt x="1791164" y="1121220"/>
                    <a:pt x="1729241" y="1121220"/>
                  </a:cubicBezTo>
                  <a:lnTo>
                    <a:pt x="112122" y="1121220"/>
                  </a:lnTo>
                  <a:cubicBezTo>
                    <a:pt x="50199" y="1121220"/>
                    <a:pt x="0" y="1071021"/>
                    <a:pt x="0" y="1009098"/>
                  </a:cubicBezTo>
                  <a:lnTo>
                    <a:pt x="0" y="112122"/>
                  </a:lnTo>
                  <a:close/>
                </a:path>
              </a:pathLst>
            </a:cu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76649" tIns="66489" rIns="76649" bIns="66489" numCol="1" spcCol="1270" anchor="ctr" anchorCtr="0">
              <a:noAutofit/>
            </a:bodyPr>
            <a:lstStyle/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b="1" dirty="0">
                  <a:solidFill>
                    <a:schemeClr val="accent1">
                      <a:lumMod val="75000"/>
                    </a:schemeClr>
                  </a:solidFill>
                </a:rPr>
                <a:t>Internal Review (ILR)</a:t>
              </a:r>
            </a:p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b="1" dirty="0">
                  <a:solidFill>
                    <a:schemeClr val="accent1">
                      <a:lumMod val="75000"/>
                    </a:schemeClr>
                  </a:solidFill>
                </a:rPr>
                <a:t>Faculty Annual Reports </a:t>
              </a:r>
            </a:p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b="1" dirty="0">
                  <a:solidFill>
                    <a:schemeClr val="accent1">
                      <a:lumMod val="75000"/>
                    </a:schemeClr>
                  </a:solidFill>
                </a:rPr>
                <a:t>Annual Monitoring</a:t>
              </a:r>
              <a:endParaRPr lang="en-US" sz="16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5675383" y="4766479"/>
              <a:ext cx="1882957" cy="1769858"/>
            </a:xfrm>
            <a:custGeom>
              <a:avLst/>
              <a:gdLst>
                <a:gd name="connsiteX0" fmla="*/ 0 w 1841363"/>
                <a:gd name="connsiteY0" fmla="*/ 112122 h 1121220"/>
                <a:gd name="connsiteX1" fmla="*/ 112122 w 1841363"/>
                <a:gd name="connsiteY1" fmla="*/ 0 h 1121220"/>
                <a:gd name="connsiteX2" fmla="*/ 1729241 w 1841363"/>
                <a:gd name="connsiteY2" fmla="*/ 0 h 1121220"/>
                <a:gd name="connsiteX3" fmla="*/ 1841363 w 1841363"/>
                <a:gd name="connsiteY3" fmla="*/ 112122 h 1121220"/>
                <a:gd name="connsiteX4" fmla="*/ 1841363 w 1841363"/>
                <a:gd name="connsiteY4" fmla="*/ 1009098 h 1121220"/>
                <a:gd name="connsiteX5" fmla="*/ 1729241 w 1841363"/>
                <a:gd name="connsiteY5" fmla="*/ 1121220 h 1121220"/>
                <a:gd name="connsiteX6" fmla="*/ 112122 w 1841363"/>
                <a:gd name="connsiteY6" fmla="*/ 1121220 h 1121220"/>
                <a:gd name="connsiteX7" fmla="*/ 0 w 1841363"/>
                <a:gd name="connsiteY7" fmla="*/ 1009098 h 1121220"/>
                <a:gd name="connsiteX8" fmla="*/ 0 w 1841363"/>
                <a:gd name="connsiteY8" fmla="*/ 112122 h 1121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41363" h="1121220">
                  <a:moveTo>
                    <a:pt x="0" y="112122"/>
                  </a:moveTo>
                  <a:cubicBezTo>
                    <a:pt x="0" y="50199"/>
                    <a:pt x="50199" y="0"/>
                    <a:pt x="112122" y="0"/>
                  </a:cubicBezTo>
                  <a:lnTo>
                    <a:pt x="1729241" y="0"/>
                  </a:lnTo>
                  <a:cubicBezTo>
                    <a:pt x="1791164" y="0"/>
                    <a:pt x="1841363" y="50199"/>
                    <a:pt x="1841363" y="112122"/>
                  </a:cubicBezTo>
                  <a:lnTo>
                    <a:pt x="1841363" y="1009098"/>
                  </a:lnTo>
                  <a:cubicBezTo>
                    <a:pt x="1841363" y="1071021"/>
                    <a:pt x="1791164" y="1121220"/>
                    <a:pt x="1729241" y="1121220"/>
                  </a:cubicBezTo>
                  <a:lnTo>
                    <a:pt x="112122" y="1121220"/>
                  </a:lnTo>
                  <a:cubicBezTo>
                    <a:pt x="50199" y="1121220"/>
                    <a:pt x="0" y="1071021"/>
                    <a:pt x="0" y="1009098"/>
                  </a:cubicBezTo>
                  <a:lnTo>
                    <a:pt x="0" y="112122"/>
                  </a:lnTo>
                  <a:close/>
                </a:path>
              </a:pathLst>
            </a:cu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76649" tIns="66489" rIns="76649" bIns="66489" numCol="1" spcCol="1270" anchor="ctr" anchorCtr="0">
              <a:noAutofit/>
            </a:bodyPr>
            <a:lstStyle/>
            <a:p>
              <a:pPr defTabSz="711200">
                <a:lnSpc>
                  <a:spcPct val="90000"/>
                </a:lnSpc>
                <a:spcBef>
                  <a:spcPct val="0"/>
                </a:spcBef>
              </a:pPr>
              <a:r>
                <a:rPr lang="en-GB" sz="1600" dirty="0" smtClean="0">
                  <a:solidFill>
                    <a:schemeClr val="accent1">
                      <a:lumMod val="75000"/>
                    </a:schemeClr>
                  </a:solidFill>
                </a:rPr>
                <a:t>Feedback on the </a:t>
              </a:r>
              <a:r>
                <a:rPr lang="en-GB" sz="1600" dirty="0">
                  <a:solidFill>
                    <a:schemeClr val="accent1">
                      <a:lumMod val="75000"/>
                    </a:schemeClr>
                  </a:solidFill>
                </a:rPr>
                <a:t>student experience &amp; learner journey:</a:t>
              </a:r>
            </a:p>
            <a:p>
              <a:pPr defTabSz="711200">
                <a:lnSpc>
                  <a:spcPct val="90000"/>
                </a:lnSpc>
                <a:spcBef>
                  <a:spcPct val="0"/>
                </a:spcBef>
              </a:pPr>
              <a:r>
                <a:rPr lang="en-GB" sz="1600" i="1" dirty="0" smtClean="0">
                  <a:solidFill>
                    <a:schemeClr val="accent1">
                      <a:lumMod val="75000"/>
                    </a:schemeClr>
                  </a:solidFill>
                </a:rPr>
                <a:t>consistency</a:t>
              </a:r>
              <a:r>
                <a:rPr lang="en-GB" sz="1600" i="1" dirty="0">
                  <a:solidFill>
                    <a:schemeClr val="accent1">
                      <a:lumMod val="75000"/>
                    </a:schemeClr>
                  </a:solidFill>
                </a:rPr>
                <a:t>, </a:t>
              </a:r>
              <a:r>
                <a:rPr lang="en-GB" sz="1600" i="1" dirty="0" smtClean="0">
                  <a:solidFill>
                    <a:schemeClr val="accent1">
                      <a:lumMod val="75000"/>
                    </a:schemeClr>
                  </a:solidFill>
                </a:rPr>
                <a:t> parity</a:t>
              </a:r>
              <a:r>
                <a:rPr lang="en-GB" sz="1600" i="1" dirty="0">
                  <a:solidFill>
                    <a:schemeClr val="accent1">
                      <a:lumMod val="75000"/>
                    </a:schemeClr>
                  </a:solidFill>
                </a:rPr>
                <a:t>, </a:t>
              </a:r>
            </a:p>
            <a:p>
              <a:pPr defTabSz="711200">
                <a:lnSpc>
                  <a:spcPct val="90000"/>
                </a:lnSpc>
                <a:spcBef>
                  <a:spcPct val="0"/>
                </a:spcBef>
              </a:pPr>
              <a:r>
                <a:rPr lang="en-GB" sz="1600" i="1" dirty="0" smtClean="0">
                  <a:solidFill>
                    <a:schemeClr val="accent1">
                      <a:lumMod val="75000"/>
                    </a:schemeClr>
                  </a:solidFill>
                </a:rPr>
                <a:t>support &amp; enhancement</a:t>
              </a:r>
            </a:p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dirty="0">
                  <a:solidFill>
                    <a:schemeClr val="accent1">
                      <a:lumMod val="75000"/>
                    </a:schemeClr>
                  </a:solidFill>
                </a:rPr>
                <a:t>Student Engagement 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67773" y="814476"/>
            <a:ext cx="614643" cy="5834086"/>
            <a:chOff x="1561031" y="814476"/>
            <a:chExt cx="614643" cy="5834086"/>
          </a:xfrm>
        </p:grpSpPr>
        <p:sp>
          <p:nvSpPr>
            <p:cNvPr id="18" name="Freeform 17"/>
            <p:cNvSpPr/>
            <p:nvPr/>
          </p:nvSpPr>
          <p:spPr>
            <a:xfrm rot="16200000">
              <a:off x="950301" y="5423190"/>
              <a:ext cx="1841363" cy="609382"/>
            </a:xfrm>
            <a:custGeom>
              <a:avLst/>
              <a:gdLst>
                <a:gd name="connsiteX0" fmla="*/ 0 w 1841363"/>
                <a:gd name="connsiteY0" fmla="*/ 112122 h 1121220"/>
                <a:gd name="connsiteX1" fmla="*/ 112122 w 1841363"/>
                <a:gd name="connsiteY1" fmla="*/ 0 h 1121220"/>
                <a:gd name="connsiteX2" fmla="*/ 1729241 w 1841363"/>
                <a:gd name="connsiteY2" fmla="*/ 0 h 1121220"/>
                <a:gd name="connsiteX3" fmla="*/ 1841363 w 1841363"/>
                <a:gd name="connsiteY3" fmla="*/ 112122 h 1121220"/>
                <a:gd name="connsiteX4" fmla="*/ 1841363 w 1841363"/>
                <a:gd name="connsiteY4" fmla="*/ 1009098 h 1121220"/>
                <a:gd name="connsiteX5" fmla="*/ 1729241 w 1841363"/>
                <a:gd name="connsiteY5" fmla="*/ 1121220 h 1121220"/>
                <a:gd name="connsiteX6" fmla="*/ 112122 w 1841363"/>
                <a:gd name="connsiteY6" fmla="*/ 1121220 h 1121220"/>
                <a:gd name="connsiteX7" fmla="*/ 0 w 1841363"/>
                <a:gd name="connsiteY7" fmla="*/ 1009098 h 1121220"/>
                <a:gd name="connsiteX8" fmla="*/ 0 w 1841363"/>
                <a:gd name="connsiteY8" fmla="*/ 112122 h 1121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41363" h="1121220">
                  <a:moveTo>
                    <a:pt x="0" y="112122"/>
                  </a:moveTo>
                  <a:cubicBezTo>
                    <a:pt x="0" y="50199"/>
                    <a:pt x="50199" y="0"/>
                    <a:pt x="112122" y="0"/>
                  </a:cubicBezTo>
                  <a:lnTo>
                    <a:pt x="1729241" y="0"/>
                  </a:lnTo>
                  <a:cubicBezTo>
                    <a:pt x="1791164" y="0"/>
                    <a:pt x="1841363" y="50199"/>
                    <a:pt x="1841363" y="112122"/>
                  </a:cubicBezTo>
                  <a:lnTo>
                    <a:pt x="1841363" y="1009098"/>
                  </a:lnTo>
                  <a:cubicBezTo>
                    <a:pt x="1841363" y="1071021"/>
                    <a:pt x="1791164" y="1121220"/>
                    <a:pt x="1729241" y="1121220"/>
                  </a:cubicBezTo>
                  <a:lnTo>
                    <a:pt x="112122" y="1121220"/>
                  </a:lnTo>
                  <a:cubicBezTo>
                    <a:pt x="50199" y="1121220"/>
                    <a:pt x="0" y="1071021"/>
                    <a:pt x="0" y="1009098"/>
                  </a:cubicBezTo>
                  <a:lnTo>
                    <a:pt x="0" y="112122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3479" tIns="63319" rIns="73479" bIns="63319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</a:pPr>
              <a:r>
                <a:rPr lang="en-GB" b="1" dirty="0" smtClean="0">
                  <a:solidFill>
                    <a:schemeClr val="accent1">
                      <a:lumMod val="75000"/>
                    </a:schemeClr>
                  </a:solidFill>
                </a:rPr>
                <a:t>Micro: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</a:pPr>
              <a:r>
                <a:rPr lang="en-GB" sz="1600" kern="1200" dirty="0" smtClean="0">
                  <a:solidFill>
                    <a:schemeClr val="accent1">
                      <a:lumMod val="75000"/>
                    </a:schemeClr>
                  </a:solidFill>
                </a:rPr>
                <a:t>Student Level</a:t>
              </a:r>
            </a:p>
          </p:txBody>
        </p:sp>
        <p:sp>
          <p:nvSpPr>
            <p:cNvPr id="19" name="Freeform 18"/>
            <p:cNvSpPr/>
            <p:nvPr/>
          </p:nvSpPr>
          <p:spPr>
            <a:xfrm rot="16200000">
              <a:off x="950300" y="3469540"/>
              <a:ext cx="1841363" cy="609383"/>
            </a:xfrm>
            <a:custGeom>
              <a:avLst/>
              <a:gdLst>
                <a:gd name="connsiteX0" fmla="*/ 0 w 1841363"/>
                <a:gd name="connsiteY0" fmla="*/ 112122 h 1121220"/>
                <a:gd name="connsiteX1" fmla="*/ 112122 w 1841363"/>
                <a:gd name="connsiteY1" fmla="*/ 0 h 1121220"/>
                <a:gd name="connsiteX2" fmla="*/ 1729241 w 1841363"/>
                <a:gd name="connsiteY2" fmla="*/ 0 h 1121220"/>
                <a:gd name="connsiteX3" fmla="*/ 1841363 w 1841363"/>
                <a:gd name="connsiteY3" fmla="*/ 112122 h 1121220"/>
                <a:gd name="connsiteX4" fmla="*/ 1841363 w 1841363"/>
                <a:gd name="connsiteY4" fmla="*/ 1009098 h 1121220"/>
                <a:gd name="connsiteX5" fmla="*/ 1729241 w 1841363"/>
                <a:gd name="connsiteY5" fmla="*/ 1121220 h 1121220"/>
                <a:gd name="connsiteX6" fmla="*/ 112122 w 1841363"/>
                <a:gd name="connsiteY6" fmla="*/ 1121220 h 1121220"/>
                <a:gd name="connsiteX7" fmla="*/ 0 w 1841363"/>
                <a:gd name="connsiteY7" fmla="*/ 1009098 h 1121220"/>
                <a:gd name="connsiteX8" fmla="*/ 0 w 1841363"/>
                <a:gd name="connsiteY8" fmla="*/ 112122 h 1121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41363" h="1121220">
                  <a:moveTo>
                    <a:pt x="0" y="112122"/>
                  </a:moveTo>
                  <a:cubicBezTo>
                    <a:pt x="0" y="50199"/>
                    <a:pt x="50199" y="0"/>
                    <a:pt x="112122" y="0"/>
                  </a:cubicBezTo>
                  <a:lnTo>
                    <a:pt x="1729241" y="0"/>
                  </a:lnTo>
                  <a:cubicBezTo>
                    <a:pt x="1791164" y="0"/>
                    <a:pt x="1841363" y="50199"/>
                    <a:pt x="1841363" y="112122"/>
                  </a:cubicBezTo>
                  <a:lnTo>
                    <a:pt x="1841363" y="1009098"/>
                  </a:lnTo>
                  <a:cubicBezTo>
                    <a:pt x="1841363" y="1071021"/>
                    <a:pt x="1791164" y="1121220"/>
                    <a:pt x="1729241" y="1121220"/>
                  </a:cubicBezTo>
                  <a:lnTo>
                    <a:pt x="112122" y="1121220"/>
                  </a:lnTo>
                  <a:cubicBezTo>
                    <a:pt x="50199" y="1121220"/>
                    <a:pt x="0" y="1071021"/>
                    <a:pt x="0" y="1009098"/>
                  </a:cubicBezTo>
                  <a:lnTo>
                    <a:pt x="0" y="112122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6649" tIns="66489" rIns="76649" bIns="66489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</a:pPr>
              <a:r>
                <a:rPr lang="en-GB" b="1" dirty="0" err="1"/>
                <a:t>Meso</a:t>
              </a:r>
              <a:r>
                <a:rPr lang="en-GB" b="1" dirty="0"/>
                <a:t>:</a:t>
              </a:r>
            </a:p>
            <a:p>
              <a:pPr algn="ctr" defTabSz="711200">
                <a:lnSpc>
                  <a:spcPct val="90000"/>
                </a:lnSpc>
                <a:spcBef>
                  <a:spcPct val="0"/>
                </a:spcBef>
              </a:pPr>
              <a:r>
                <a:rPr lang="en-GB" sz="1600" dirty="0" smtClean="0"/>
                <a:t>Subject Level</a:t>
              </a:r>
              <a:endParaRPr lang="en-GB" sz="1600" dirty="0"/>
            </a:p>
          </p:txBody>
        </p:sp>
        <p:sp>
          <p:nvSpPr>
            <p:cNvPr id="20" name="Freeform 19"/>
            <p:cNvSpPr/>
            <p:nvPr/>
          </p:nvSpPr>
          <p:spPr>
            <a:xfrm rot="16200000">
              <a:off x="947670" y="1427837"/>
              <a:ext cx="1841363" cy="614642"/>
            </a:xfrm>
            <a:custGeom>
              <a:avLst/>
              <a:gdLst>
                <a:gd name="connsiteX0" fmla="*/ 0 w 1841363"/>
                <a:gd name="connsiteY0" fmla="*/ 112122 h 1121220"/>
                <a:gd name="connsiteX1" fmla="*/ 112122 w 1841363"/>
                <a:gd name="connsiteY1" fmla="*/ 0 h 1121220"/>
                <a:gd name="connsiteX2" fmla="*/ 1729241 w 1841363"/>
                <a:gd name="connsiteY2" fmla="*/ 0 h 1121220"/>
                <a:gd name="connsiteX3" fmla="*/ 1841363 w 1841363"/>
                <a:gd name="connsiteY3" fmla="*/ 112122 h 1121220"/>
                <a:gd name="connsiteX4" fmla="*/ 1841363 w 1841363"/>
                <a:gd name="connsiteY4" fmla="*/ 1009098 h 1121220"/>
                <a:gd name="connsiteX5" fmla="*/ 1729241 w 1841363"/>
                <a:gd name="connsiteY5" fmla="*/ 1121220 h 1121220"/>
                <a:gd name="connsiteX6" fmla="*/ 112122 w 1841363"/>
                <a:gd name="connsiteY6" fmla="*/ 1121220 h 1121220"/>
                <a:gd name="connsiteX7" fmla="*/ 0 w 1841363"/>
                <a:gd name="connsiteY7" fmla="*/ 1009098 h 1121220"/>
                <a:gd name="connsiteX8" fmla="*/ 0 w 1841363"/>
                <a:gd name="connsiteY8" fmla="*/ 112122 h 1121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41363" h="1121220">
                  <a:moveTo>
                    <a:pt x="0" y="112122"/>
                  </a:moveTo>
                  <a:cubicBezTo>
                    <a:pt x="0" y="50199"/>
                    <a:pt x="50199" y="0"/>
                    <a:pt x="112122" y="0"/>
                  </a:cubicBezTo>
                  <a:lnTo>
                    <a:pt x="1729241" y="0"/>
                  </a:lnTo>
                  <a:cubicBezTo>
                    <a:pt x="1791164" y="0"/>
                    <a:pt x="1841363" y="50199"/>
                    <a:pt x="1841363" y="112122"/>
                  </a:cubicBezTo>
                  <a:lnTo>
                    <a:pt x="1841363" y="1009098"/>
                  </a:lnTo>
                  <a:cubicBezTo>
                    <a:pt x="1841363" y="1071021"/>
                    <a:pt x="1791164" y="1121220"/>
                    <a:pt x="1729241" y="1121220"/>
                  </a:cubicBezTo>
                  <a:lnTo>
                    <a:pt x="112122" y="1121220"/>
                  </a:lnTo>
                  <a:cubicBezTo>
                    <a:pt x="50199" y="1121220"/>
                    <a:pt x="0" y="1071021"/>
                    <a:pt x="0" y="1009098"/>
                  </a:cubicBezTo>
                  <a:lnTo>
                    <a:pt x="0" y="112122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6649" tIns="66489" rIns="76649" bIns="66489" numCol="1" spcCol="1270" anchor="t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</a:pPr>
              <a:r>
                <a:rPr lang="en-GB" b="1" dirty="0"/>
                <a:t>Macro</a:t>
              </a:r>
              <a:r>
                <a:rPr lang="en-GB" sz="1600" dirty="0"/>
                <a:t>:</a:t>
              </a:r>
            </a:p>
            <a:p>
              <a:pPr algn="ctr" defTabSz="711200">
                <a:lnSpc>
                  <a:spcPct val="90000"/>
                </a:lnSpc>
                <a:spcBef>
                  <a:spcPct val="0"/>
                </a:spcBef>
              </a:pPr>
              <a:r>
                <a:rPr lang="en-GB" sz="1600" dirty="0"/>
                <a:t>Corporate Level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-63059" y="0"/>
            <a:ext cx="9733692" cy="6783229"/>
            <a:chOff x="-63059" y="0"/>
            <a:chExt cx="9733692" cy="6783229"/>
          </a:xfrm>
        </p:grpSpPr>
        <p:sp>
          <p:nvSpPr>
            <p:cNvPr id="21" name="Right Arrow 20"/>
            <p:cNvSpPr/>
            <p:nvPr/>
          </p:nvSpPr>
          <p:spPr>
            <a:xfrm>
              <a:off x="1344650" y="0"/>
              <a:ext cx="8325983" cy="705349"/>
            </a:xfrm>
            <a:prstGeom prst="rightArrow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8110" tIns="118110" rIns="118110" bIns="108000" numCol="1" spcCol="1270" anchor="ctr" anchorCtr="0">
              <a:noAutofit/>
            </a:bodyPr>
            <a:lstStyle/>
            <a:p>
              <a:pPr algn="ctr" defTabSz="1377950">
                <a:spcBef>
                  <a:spcPct val="0"/>
                </a:spcBef>
                <a:spcAft>
                  <a:spcPct val="35000"/>
                </a:spcAft>
              </a:pPr>
              <a:r>
                <a:rPr lang="en-GB" sz="2800" dirty="0" smtClean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Reflective</a:t>
              </a:r>
              <a:endParaRPr lang="en-US" sz="28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Right Arrow 21"/>
            <p:cNvSpPr/>
            <p:nvPr/>
          </p:nvSpPr>
          <p:spPr>
            <a:xfrm rot="16200000">
              <a:off x="-2958061" y="3115719"/>
              <a:ext cx="6562512" cy="772507"/>
            </a:xfrm>
            <a:prstGeom prst="rightArrow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8110" tIns="118110" rIns="118110" bIns="108000" numCol="1" spcCol="1270" anchor="ctr" anchorCtr="0">
              <a:noAutofit/>
            </a:bodyPr>
            <a:lstStyle/>
            <a:p>
              <a:pPr algn="ctr" defTabSz="1377950">
                <a:spcBef>
                  <a:spcPct val="0"/>
                </a:spcBef>
                <a:spcAft>
                  <a:spcPct val="35000"/>
                </a:spcAft>
              </a:pPr>
              <a:r>
                <a:rPr lang="en-GB" sz="2800" dirty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Stratified</a:t>
              </a:r>
              <a:endParaRPr lang="en-US" sz="28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4" name="Freeform 23"/>
            <p:cNvSpPr/>
            <p:nvPr/>
          </p:nvSpPr>
          <p:spPr>
            <a:xfrm>
              <a:off x="7809129" y="705349"/>
              <a:ext cx="1861504" cy="5964697"/>
            </a:xfrm>
            <a:custGeom>
              <a:avLst/>
              <a:gdLst>
                <a:gd name="connsiteX0" fmla="*/ 0 w 2301703"/>
                <a:gd name="connsiteY0" fmla="*/ 230170 h 5707118"/>
                <a:gd name="connsiteX1" fmla="*/ 230170 w 2301703"/>
                <a:gd name="connsiteY1" fmla="*/ 0 h 5707118"/>
                <a:gd name="connsiteX2" fmla="*/ 2071533 w 2301703"/>
                <a:gd name="connsiteY2" fmla="*/ 0 h 5707118"/>
                <a:gd name="connsiteX3" fmla="*/ 2301703 w 2301703"/>
                <a:gd name="connsiteY3" fmla="*/ 230170 h 5707118"/>
                <a:gd name="connsiteX4" fmla="*/ 2301703 w 2301703"/>
                <a:gd name="connsiteY4" fmla="*/ 5476948 h 5707118"/>
                <a:gd name="connsiteX5" fmla="*/ 2071533 w 2301703"/>
                <a:gd name="connsiteY5" fmla="*/ 5707118 h 5707118"/>
                <a:gd name="connsiteX6" fmla="*/ 230170 w 2301703"/>
                <a:gd name="connsiteY6" fmla="*/ 5707118 h 5707118"/>
                <a:gd name="connsiteX7" fmla="*/ 0 w 2301703"/>
                <a:gd name="connsiteY7" fmla="*/ 5476948 h 5707118"/>
                <a:gd name="connsiteX8" fmla="*/ 0 w 2301703"/>
                <a:gd name="connsiteY8" fmla="*/ 230170 h 5707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01703" h="5707118">
                  <a:moveTo>
                    <a:pt x="0" y="230170"/>
                  </a:moveTo>
                  <a:cubicBezTo>
                    <a:pt x="0" y="103051"/>
                    <a:pt x="103051" y="0"/>
                    <a:pt x="230170" y="0"/>
                  </a:cubicBezTo>
                  <a:lnTo>
                    <a:pt x="2071533" y="0"/>
                  </a:lnTo>
                  <a:cubicBezTo>
                    <a:pt x="2198652" y="0"/>
                    <a:pt x="2301703" y="103051"/>
                    <a:pt x="2301703" y="230170"/>
                  </a:cubicBezTo>
                  <a:lnTo>
                    <a:pt x="2301703" y="5476948"/>
                  </a:lnTo>
                  <a:cubicBezTo>
                    <a:pt x="2301703" y="5604067"/>
                    <a:pt x="2198652" y="5707118"/>
                    <a:pt x="2071533" y="5707118"/>
                  </a:cubicBezTo>
                  <a:lnTo>
                    <a:pt x="230170" y="5707118"/>
                  </a:lnTo>
                  <a:cubicBezTo>
                    <a:pt x="103051" y="5707118"/>
                    <a:pt x="0" y="5604067"/>
                    <a:pt x="0" y="5476948"/>
                  </a:cubicBezTo>
                  <a:lnTo>
                    <a:pt x="0" y="230170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8110" tIns="118110" rIns="118110" bIns="4113093" numCol="1" spcCol="1270" anchor="t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800" dirty="0" smtClean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Outcomes</a:t>
              </a:r>
              <a:endParaRPr lang="en-US" sz="31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8" name="Freeform 27"/>
            <p:cNvSpPr/>
            <p:nvPr/>
          </p:nvSpPr>
          <p:spPr>
            <a:xfrm>
              <a:off x="7935257" y="1189218"/>
              <a:ext cx="1602885" cy="5459345"/>
            </a:xfrm>
            <a:custGeom>
              <a:avLst/>
              <a:gdLst>
                <a:gd name="connsiteX0" fmla="*/ 0 w 1841363"/>
                <a:gd name="connsiteY0" fmla="*/ 112122 h 1121220"/>
                <a:gd name="connsiteX1" fmla="*/ 112122 w 1841363"/>
                <a:gd name="connsiteY1" fmla="*/ 0 h 1121220"/>
                <a:gd name="connsiteX2" fmla="*/ 1729241 w 1841363"/>
                <a:gd name="connsiteY2" fmla="*/ 0 h 1121220"/>
                <a:gd name="connsiteX3" fmla="*/ 1841363 w 1841363"/>
                <a:gd name="connsiteY3" fmla="*/ 112122 h 1121220"/>
                <a:gd name="connsiteX4" fmla="*/ 1841363 w 1841363"/>
                <a:gd name="connsiteY4" fmla="*/ 1009098 h 1121220"/>
                <a:gd name="connsiteX5" fmla="*/ 1729241 w 1841363"/>
                <a:gd name="connsiteY5" fmla="*/ 1121220 h 1121220"/>
                <a:gd name="connsiteX6" fmla="*/ 112122 w 1841363"/>
                <a:gd name="connsiteY6" fmla="*/ 1121220 h 1121220"/>
                <a:gd name="connsiteX7" fmla="*/ 0 w 1841363"/>
                <a:gd name="connsiteY7" fmla="*/ 1009098 h 1121220"/>
                <a:gd name="connsiteX8" fmla="*/ 0 w 1841363"/>
                <a:gd name="connsiteY8" fmla="*/ 112122 h 1121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41363" h="1121220">
                  <a:moveTo>
                    <a:pt x="0" y="112122"/>
                  </a:moveTo>
                  <a:cubicBezTo>
                    <a:pt x="0" y="50199"/>
                    <a:pt x="50199" y="0"/>
                    <a:pt x="112122" y="0"/>
                  </a:cubicBezTo>
                  <a:lnTo>
                    <a:pt x="1729241" y="0"/>
                  </a:lnTo>
                  <a:cubicBezTo>
                    <a:pt x="1791164" y="0"/>
                    <a:pt x="1841363" y="50199"/>
                    <a:pt x="1841363" y="112122"/>
                  </a:cubicBezTo>
                  <a:lnTo>
                    <a:pt x="1841363" y="1009098"/>
                  </a:lnTo>
                  <a:cubicBezTo>
                    <a:pt x="1841363" y="1071021"/>
                    <a:pt x="1791164" y="1121220"/>
                    <a:pt x="1729241" y="1121220"/>
                  </a:cubicBezTo>
                  <a:lnTo>
                    <a:pt x="112122" y="1121220"/>
                  </a:lnTo>
                  <a:cubicBezTo>
                    <a:pt x="50199" y="1121220"/>
                    <a:pt x="0" y="1071021"/>
                    <a:pt x="0" y="1009098"/>
                  </a:cubicBezTo>
                  <a:lnTo>
                    <a:pt x="0" y="112122"/>
                  </a:lnTo>
                  <a:close/>
                </a:path>
              </a:pathLst>
            </a:cu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76649" tIns="66489" rIns="76649" bIns="66489" numCol="1" spcCol="1270" anchor="b" anchorCtr="0">
              <a:noAutofit/>
            </a:bodyPr>
            <a:lstStyle/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NSS Improvement Framework</a:t>
              </a:r>
            </a:p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Surveys &amp; Metrics Working Group</a:t>
              </a:r>
            </a:p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Education Performance Indicators</a:t>
              </a:r>
            </a:p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ILR:</a:t>
              </a:r>
            </a:p>
            <a:p>
              <a:pPr marL="285750" indent="-285750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Data sets (e.g. NSS);</a:t>
              </a:r>
            </a:p>
            <a:p>
              <a:pPr marL="285750" indent="-285750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Dashboard (e.g. </a:t>
              </a:r>
              <a:r>
                <a:rPr lang="en-GB" sz="1600" dirty="0" err="1" smtClean="0">
                  <a:solidFill>
                    <a:schemeClr val="tx2">
                      <a:lumMod val="75000"/>
                    </a:schemeClr>
                  </a:solidFill>
                </a:rPr>
                <a:t>SUnBIRD</a:t>
              </a:r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);</a:t>
              </a:r>
            </a:p>
            <a:p>
              <a:pPr marL="285750" indent="-285750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Unit of Review;</a:t>
              </a:r>
            </a:p>
            <a:p>
              <a:pPr marL="285750" indent="-285750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Class evaluation;</a:t>
              </a:r>
            </a:p>
            <a:p>
              <a:pPr marL="285750" indent="-285750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Learning Analytics</a:t>
              </a:r>
              <a:endParaRPr lang="en-US" sz="16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51914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 slides 2015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501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1033</TotalTime>
  <Words>358</Words>
  <Application>Microsoft Office PowerPoint</Application>
  <PresentationFormat>A4 Paper (210x297 mm)</PresentationFormat>
  <Paragraphs>79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Effective Use of Data</vt:lpstr>
      <vt:lpstr>PowerPoint Presentation</vt:lpstr>
      <vt:lpstr>PowerPoint Presentation</vt:lpstr>
    </vt:vector>
  </TitlesOfParts>
  <Company>University of Strathclyde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Effective Use of Data</dc:title>
  <dc:creator>University of Strathclyde</dc:creator>
  <cp:lastModifiedBy>Oonagh Holland</cp:lastModifiedBy>
  <cp:revision>55</cp:revision>
  <dcterms:created xsi:type="dcterms:W3CDTF">2015-04-17T15:28:28Z</dcterms:created>
  <dcterms:modified xsi:type="dcterms:W3CDTF">2018-04-12T08:55:15Z</dcterms:modified>
</cp:coreProperties>
</file>