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handoutMasterIdLst>
    <p:handoutMasterId r:id="rId24"/>
  </p:handoutMasterIdLst>
  <p:sldIdLst>
    <p:sldId id="270" r:id="rId2"/>
    <p:sldId id="446" r:id="rId3"/>
    <p:sldId id="435" r:id="rId4"/>
    <p:sldId id="406" r:id="rId5"/>
    <p:sldId id="445" r:id="rId6"/>
    <p:sldId id="437" r:id="rId7"/>
    <p:sldId id="436" r:id="rId8"/>
    <p:sldId id="388" r:id="rId9"/>
    <p:sldId id="424" r:id="rId10"/>
    <p:sldId id="387" r:id="rId11"/>
    <p:sldId id="432" r:id="rId12"/>
    <p:sldId id="407" r:id="rId13"/>
    <p:sldId id="447" r:id="rId14"/>
    <p:sldId id="409" r:id="rId15"/>
    <p:sldId id="439" r:id="rId16"/>
    <p:sldId id="440" r:id="rId17"/>
    <p:sldId id="427" r:id="rId18"/>
    <p:sldId id="441" r:id="rId19"/>
    <p:sldId id="442" r:id="rId20"/>
    <p:sldId id="443" r:id="rId21"/>
    <p:sldId id="303" r:id="rId22"/>
  </p:sldIdLst>
  <p:sldSz cx="9144000" cy="5143500" type="screen16x9"/>
  <p:notesSz cx="6858000" cy="9144000"/>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128"/>
        <a:cs typeface="+mn-cs"/>
      </a:defRPr>
    </a:lvl1pPr>
    <a:lvl2pPr marL="457200" algn="l" rtl="0" fontAlgn="base">
      <a:spcBef>
        <a:spcPct val="0"/>
      </a:spcBef>
      <a:spcAft>
        <a:spcPct val="0"/>
      </a:spcAft>
      <a:defRPr sz="2400" kern="1200">
        <a:solidFill>
          <a:schemeClr val="tx1"/>
        </a:solidFill>
        <a:latin typeface="Arial" charset="0"/>
        <a:ea typeface="ヒラギノ角ゴ Pro W3" charset="-128"/>
        <a:cs typeface="+mn-cs"/>
      </a:defRPr>
    </a:lvl2pPr>
    <a:lvl3pPr marL="914400" algn="l" rtl="0" fontAlgn="base">
      <a:spcBef>
        <a:spcPct val="0"/>
      </a:spcBef>
      <a:spcAft>
        <a:spcPct val="0"/>
      </a:spcAft>
      <a:defRPr sz="2400" kern="1200">
        <a:solidFill>
          <a:schemeClr val="tx1"/>
        </a:solidFill>
        <a:latin typeface="Arial" charset="0"/>
        <a:ea typeface="ヒラギノ角ゴ Pro W3" charset="-128"/>
        <a:cs typeface="+mn-cs"/>
      </a:defRPr>
    </a:lvl3pPr>
    <a:lvl4pPr marL="1371600" algn="l" rtl="0" fontAlgn="base">
      <a:spcBef>
        <a:spcPct val="0"/>
      </a:spcBef>
      <a:spcAft>
        <a:spcPct val="0"/>
      </a:spcAft>
      <a:defRPr sz="2400" kern="1200">
        <a:solidFill>
          <a:schemeClr val="tx1"/>
        </a:solidFill>
        <a:latin typeface="Arial" charset="0"/>
        <a:ea typeface="ヒラギノ角ゴ Pro W3" charset="-128"/>
        <a:cs typeface="+mn-cs"/>
      </a:defRPr>
    </a:lvl4pPr>
    <a:lvl5pPr marL="1828800" algn="l" rtl="0" fontAlgn="base">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3560"/>
    <a:srgbClr val="0067A7"/>
    <a:srgbClr val="003865"/>
    <a:srgbClr val="284F76"/>
    <a:srgbClr val="3E474E"/>
    <a:srgbClr val="032952"/>
    <a:srgbClr val="00213B"/>
    <a:srgbClr val="394753"/>
    <a:srgbClr val="5B53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39"/>
    <p:restoredTop sz="94713"/>
  </p:normalViewPr>
  <p:slideViewPr>
    <p:cSldViewPr>
      <p:cViewPr varScale="1">
        <p:scale>
          <a:sx n="146" d="100"/>
          <a:sy n="146" d="100"/>
        </p:scale>
        <p:origin x="852" y="114"/>
      </p:cViewPr>
      <p:guideLst>
        <p:guide orient="horz" pos="1620"/>
        <p:guide pos="2880"/>
      </p:guideLst>
    </p:cSldViewPr>
  </p:slideViewPr>
  <p:notesTextViewPr>
    <p:cViewPr>
      <p:scale>
        <a:sx n="1" d="1"/>
        <a:sy n="1" d="1"/>
      </p:scale>
      <p:origin x="0" y="0"/>
    </p:cViewPr>
  </p:notesTextViewPr>
  <p:sorterViewPr>
    <p:cViewPr>
      <p:scale>
        <a:sx n="84" d="100"/>
        <a:sy n="8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'all (final)'!$A$180</c:f>
              <c:strCache>
                <c:ptCount val="1"/>
                <c:pt idx="0">
                  <c:v>Traditional Feedback Subgroup</c:v>
                </c:pt>
              </c:strCache>
            </c:strRef>
          </c:tx>
          <c:spPr>
            <a:ln w="25379">
              <a:solidFill>
                <a:srgbClr val="666699"/>
              </a:solidFill>
              <a:prstDash val="solid"/>
            </a:ln>
          </c:spPr>
          <c:marker>
            <c:spPr>
              <a:solidFill>
                <a:srgbClr val="4F81BD"/>
              </a:solidFill>
              <a:ln>
                <a:solidFill>
                  <a:srgbClr val="666699"/>
                </a:solidFill>
                <a:prstDash val="solid"/>
              </a:ln>
            </c:spPr>
          </c:marker>
          <c:cat>
            <c:strRef>
              <c:f>'all (final)'!$B$179:$D$179</c:f>
              <c:strCache>
                <c:ptCount val="3"/>
                <c:pt idx="0">
                  <c:v>Assignment 1</c:v>
                </c:pt>
                <c:pt idx="1">
                  <c:v>Assignment 2</c:v>
                </c:pt>
                <c:pt idx="2">
                  <c:v>Assignment 3</c:v>
                </c:pt>
              </c:strCache>
            </c:strRef>
          </c:cat>
          <c:val>
            <c:numRef>
              <c:f>'all (final)'!$B$180:$D$180</c:f>
              <c:numCache>
                <c:formatCode>General</c:formatCode>
                <c:ptCount val="3"/>
                <c:pt idx="0">
                  <c:v>15.79545454545455</c:v>
                </c:pt>
                <c:pt idx="1">
                  <c:v>15.88636363636364</c:v>
                </c:pt>
                <c:pt idx="2">
                  <c:v>16</c:v>
                </c:pt>
              </c:numCache>
            </c:numRef>
          </c:val>
          <c:smooth val="0"/>
          <c:extLst>
            <c:ext xmlns:c16="http://schemas.microsoft.com/office/drawing/2014/chart" uri="{C3380CC4-5D6E-409C-BE32-E72D297353CC}">
              <c16:uniqueId val="{00000000-ED5F-334D-AF2A-B4BE9B4B3189}"/>
            </c:ext>
          </c:extLst>
        </c:ser>
        <c:ser>
          <c:idx val="1"/>
          <c:order val="1"/>
          <c:tx>
            <c:strRef>
              <c:f>'all (final)'!$A$181</c:f>
              <c:strCache>
                <c:ptCount val="1"/>
                <c:pt idx="0">
                  <c:v>Video Feedback Subgroup</c:v>
                </c:pt>
              </c:strCache>
            </c:strRef>
          </c:tx>
          <c:spPr>
            <a:ln w="25379">
              <a:solidFill>
                <a:srgbClr val="DD2D32"/>
              </a:solidFill>
              <a:prstDash val="solid"/>
            </a:ln>
          </c:spPr>
          <c:marker>
            <c:spPr>
              <a:solidFill>
                <a:srgbClr val="C0504D"/>
              </a:solidFill>
              <a:ln>
                <a:solidFill>
                  <a:srgbClr val="DD2D32"/>
                </a:solidFill>
                <a:prstDash val="solid"/>
              </a:ln>
            </c:spPr>
          </c:marker>
          <c:cat>
            <c:strRef>
              <c:f>'all (final)'!$B$179:$D$179</c:f>
              <c:strCache>
                <c:ptCount val="3"/>
                <c:pt idx="0">
                  <c:v>Assignment 1</c:v>
                </c:pt>
                <c:pt idx="1">
                  <c:v>Assignment 2</c:v>
                </c:pt>
                <c:pt idx="2">
                  <c:v>Assignment 3</c:v>
                </c:pt>
              </c:strCache>
            </c:strRef>
          </c:cat>
          <c:val>
            <c:numRef>
              <c:f>'all (final)'!$B$181:$D$181</c:f>
              <c:numCache>
                <c:formatCode>General</c:formatCode>
                <c:ptCount val="3"/>
                <c:pt idx="0">
                  <c:v>15.68571428571429</c:v>
                </c:pt>
                <c:pt idx="1">
                  <c:v>15.828571428571429</c:v>
                </c:pt>
                <c:pt idx="2">
                  <c:v>15.514285714285711</c:v>
                </c:pt>
              </c:numCache>
            </c:numRef>
          </c:val>
          <c:smooth val="0"/>
          <c:extLst>
            <c:ext xmlns:c16="http://schemas.microsoft.com/office/drawing/2014/chart" uri="{C3380CC4-5D6E-409C-BE32-E72D297353CC}">
              <c16:uniqueId val="{00000001-ED5F-334D-AF2A-B4BE9B4B3189}"/>
            </c:ext>
          </c:extLst>
        </c:ser>
        <c:dLbls>
          <c:showLegendKey val="0"/>
          <c:showVal val="0"/>
          <c:showCatName val="0"/>
          <c:showSerName val="0"/>
          <c:showPercent val="0"/>
          <c:showBubbleSize val="0"/>
        </c:dLbls>
        <c:marker val="1"/>
        <c:smooth val="0"/>
        <c:axId val="-2026690096"/>
        <c:axId val="-2026118048"/>
      </c:lineChart>
      <c:catAx>
        <c:axId val="-2026690096"/>
        <c:scaling>
          <c:orientation val="minMax"/>
        </c:scaling>
        <c:delete val="0"/>
        <c:axPos val="b"/>
        <c:numFmt formatCode="General" sourceLinked="1"/>
        <c:majorTickMark val="out"/>
        <c:minorTickMark val="none"/>
        <c:tickLblPos val="nextTo"/>
        <c:spPr>
          <a:ln w="3173">
            <a:solidFill>
              <a:srgbClr val="808080"/>
            </a:solidFill>
            <a:prstDash val="solid"/>
          </a:ln>
        </c:spPr>
        <c:txPr>
          <a:bodyPr rot="0" vert="horz"/>
          <a:lstStyle/>
          <a:p>
            <a:pPr>
              <a:defRPr sz="999" b="0" i="0" u="none" strike="noStrike" baseline="0">
                <a:solidFill>
                  <a:srgbClr val="000000"/>
                </a:solidFill>
                <a:latin typeface="Calibri"/>
                <a:ea typeface="Calibri"/>
                <a:cs typeface="Calibri"/>
              </a:defRPr>
            </a:pPr>
            <a:endParaRPr lang="en-US"/>
          </a:p>
        </c:txPr>
        <c:crossAx val="-2026118048"/>
        <c:crosses val="autoZero"/>
        <c:auto val="1"/>
        <c:lblAlgn val="ctr"/>
        <c:lblOffset val="100"/>
        <c:noMultiLvlLbl val="0"/>
      </c:catAx>
      <c:valAx>
        <c:axId val="-2026118048"/>
        <c:scaling>
          <c:orientation val="minMax"/>
        </c:scaling>
        <c:delete val="0"/>
        <c:axPos val="l"/>
        <c:majorGridlines>
          <c:spPr>
            <a:ln w="3173">
              <a:solidFill>
                <a:srgbClr val="808080"/>
              </a:solidFill>
              <a:prstDash val="solid"/>
            </a:ln>
          </c:spPr>
        </c:majorGridlines>
        <c:numFmt formatCode="General" sourceLinked="1"/>
        <c:majorTickMark val="out"/>
        <c:minorTickMark val="none"/>
        <c:tickLblPos val="nextTo"/>
        <c:spPr>
          <a:ln w="3173">
            <a:solidFill>
              <a:srgbClr val="808080"/>
            </a:solidFill>
            <a:prstDash val="solid"/>
          </a:ln>
        </c:spPr>
        <c:txPr>
          <a:bodyPr rot="0" vert="horz"/>
          <a:lstStyle/>
          <a:p>
            <a:pPr>
              <a:defRPr sz="999" b="0" i="0" u="none" strike="noStrike" baseline="0">
                <a:solidFill>
                  <a:srgbClr val="000000"/>
                </a:solidFill>
                <a:latin typeface="Calibri"/>
                <a:ea typeface="Calibri"/>
                <a:cs typeface="Calibri"/>
              </a:defRPr>
            </a:pPr>
            <a:endParaRPr lang="en-US"/>
          </a:p>
        </c:txPr>
        <c:crossAx val="-2026690096"/>
        <c:crosses val="autoZero"/>
        <c:crossBetween val="between"/>
      </c:valAx>
      <c:spPr>
        <a:solidFill>
          <a:srgbClr val="FFFFFF"/>
        </a:solidFill>
        <a:ln w="25379">
          <a:noFill/>
        </a:ln>
      </c:spPr>
    </c:plotArea>
    <c:legend>
      <c:legendPos val="r"/>
      <c:layout>
        <c:manualLayout>
          <c:xMode val="edge"/>
          <c:yMode val="edge"/>
          <c:x val="0.66212531696249799"/>
          <c:y val="0.36444444444444402"/>
          <c:w val="0.31335157257885099"/>
          <c:h val="0.266666666666667"/>
        </c:manualLayout>
      </c:layout>
      <c:overlay val="0"/>
      <c:spPr>
        <a:noFill/>
        <a:ln w="25379">
          <a:noFill/>
        </a:ln>
      </c:spPr>
      <c:txPr>
        <a:bodyPr/>
        <a:lstStyle/>
        <a:p>
          <a:pPr>
            <a:defRPr sz="919" b="0" i="0" u="none" strike="noStrike" baseline="0">
              <a:solidFill>
                <a:srgbClr val="000000"/>
              </a:solidFill>
              <a:latin typeface="Calibri"/>
              <a:ea typeface="Calibri"/>
              <a:cs typeface="Calibri"/>
            </a:defRPr>
          </a:pPr>
          <a:endParaRPr lang="en-US"/>
        </a:p>
      </c:txPr>
    </c:legend>
    <c:plotVisOnly val="1"/>
    <c:dispBlanksAs val="gap"/>
    <c:showDLblsOverMax val="0"/>
  </c:chart>
  <c:spPr>
    <a:solidFill>
      <a:srgbClr val="FFFFFF"/>
    </a:solidFill>
    <a:ln w="3173">
      <a:solidFill>
        <a:srgbClr val="808080"/>
      </a:solidFill>
      <a:prstDash val="solid"/>
    </a:ln>
  </c:spPr>
  <c:txPr>
    <a:bodyPr/>
    <a:lstStyle/>
    <a:p>
      <a:pPr>
        <a:defRPr sz="999" b="0" i="0" u="none" strike="noStrike" baseline="0">
          <a:solidFill>
            <a:srgbClr val="000000"/>
          </a:solidFill>
          <a:latin typeface="Calibri"/>
          <a:ea typeface="Calibri"/>
          <a:cs typeface="Calibri"/>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5CFD9F-B692-6F4B-9DF6-2B72348CB865}" type="datetimeFigureOut">
              <a:rPr lang="en-GB" smtClean="0"/>
              <a:t>26/06/2018</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2E788E-8FCA-3A45-9F42-098CC428C249}" type="slidenum">
              <a:rPr lang="en-GB" smtClean="0"/>
              <a:t>‹#›</a:t>
            </a:fld>
            <a:endParaRPr lang="en-GB" dirty="0"/>
          </a:p>
        </p:txBody>
      </p:sp>
    </p:spTree>
    <p:extLst>
      <p:ext uri="{BB962C8B-B14F-4D97-AF65-F5344CB8AC3E}">
        <p14:creationId xmlns:p14="http://schemas.microsoft.com/office/powerpoint/2010/main" val="48159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7433B5-D728-E146-B948-C37A5EC05FB8}" type="datetimeFigureOut">
              <a:rPr lang="en-US" smtClean="0"/>
              <a:t>6/26/2018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A02F00-C535-204F-B4B5-528FB2DC4FE2}" type="slidenum">
              <a:rPr lang="en-US" smtClean="0"/>
              <a:t>‹#›</a:t>
            </a:fld>
            <a:endParaRPr lang="en-US" dirty="0"/>
          </a:p>
        </p:txBody>
      </p:sp>
    </p:spTree>
    <p:extLst>
      <p:ext uri="{BB962C8B-B14F-4D97-AF65-F5344CB8AC3E}">
        <p14:creationId xmlns:p14="http://schemas.microsoft.com/office/powerpoint/2010/main" val="944561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1</a:t>
            </a:fld>
            <a:endParaRPr lang="en-US" dirty="0"/>
          </a:p>
        </p:txBody>
      </p:sp>
    </p:spTree>
    <p:extLst>
      <p:ext uri="{BB962C8B-B14F-4D97-AF65-F5344CB8AC3E}">
        <p14:creationId xmlns:p14="http://schemas.microsoft.com/office/powerpoint/2010/main" val="1298457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220 nations</a:t>
            </a:r>
            <a:r>
              <a:rPr lang="en-GB" baseline="0" dirty="0"/>
              <a:t> and 7500 institutions included</a:t>
            </a:r>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12</a:t>
            </a:fld>
            <a:endParaRPr lang="en-US" dirty="0"/>
          </a:p>
        </p:txBody>
      </p:sp>
    </p:spTree>
    <p:extLst>
      <p:ext uri="{BB962C8B-B14F-4D97-AF65-F5344CB8AC3E}">
        <p14:creationId xmlns:p14="http://schemas.microsoft.com/office/powerpoint/2010/main" val="1553435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26130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14</a:t>
            </a:fld>
            <a:endParaRPr lang="en-US" dirty="0"/>
          </a:p>
        </p:txBody>
      </p:sp>
    </p:spTree>
    <p:extLst>
      <p:ext uri="{BB962C8B-B14F-4D97-AF65-F5344CB8AC3E}">
        <p14:creationId xmlns:p14="http://schemas.microsoft.com/office/powerpoint/2010/main" val="830909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15</a:t>
            </a:fld>
            <a:endParaRPr lang="en-US" dirty="0"/>
          </a:p>
        </p:txBody>
      </p:sp>
    </p:spTree>
    <p:extLst>
      <p:ext uri="{BB962C8B-B14F-4D97-AF65-F5344CB8AC3E}">
        <p14:creationId xmlns:p14="http://schemas.microsoft.com/office/powerpoint/2010/main" val="978747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220 nations</a:t>
            </a:r>
            <a:r>
              <a:rPr lang="en-GB" baseline="0" dirty="0"/>
              <a:t> and 7500 institutions included</a:t>
            </a:r>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16</a:t>
            </a:fld>
            <a:endParaRPr lang="en-US" dirty="0"/>
          </a:p>
        </p:txBody>
      </p:sp>
    </p:spTree>
    <p:extLst>
      <p:ext uri="{BB962C8B-B14F-4D97-AF65-F5344CB8AC3E}">
        <p14:creationId xmlns:p14="http://schemas.microsoft.com/office/powerpoint/2010/main" val="2501820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220 nations</a:t>
            </a:r>
            <a:r>
              <a:rPr lang="en-GB" baseline="0" dirty="0"/>
              <a:t> and 7500 institutions included</a:t>
            </a:r>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17</a:t>
            </a:fld>
            <a:endParaRPr lang="en-US" dirty="0"/>
          </a:p>
        </p:txBody>
      </p:sp>
    </p:spTree>
    <p:extLst>
      <p:ext uri="{BB962C8B-B14F-4D97-AF65-F5344CB8AC3E}">
        <p14:creationId xmlns:p14="http://schemas.microsoft.com/office/powerpoint/2010/main" val="931018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220 nations</a:t>
            </a:r>
            <a:r>
              <a:rPr lang="en-GB" baseline="0" dirty="0"/>
              <a:t> and 7500 institutions included</a:t>
            </a:r>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18</a:t>
            </a:fld>
            <a:endParaRPr lang="en-US" dirty="0"/>
          </a:p>
        </p:txBody>
      </p:sp>
    </p:spTree>
    <p:extLst>
      <p:ext uri="{BB962C8B-B14F-4D97-AF65-F5344CB8AC3E}">
        <p14:creationId xmlns:p14="http://schemas.microsoft.com/office/powerpoint/2010/main" val="483169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220 nations</a:t>
            </a:r>
            <a:r>
              <a:rPr lang="en-GB" baseline="0" dirty="0"/>
              <a:t> and 7500 institutions included</a:t>
            </a:r>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19</a:t>
            </a:fld>
            <a:endParaRPr lang="en-US" dirty="0"/>
          </a:p>
        </p:txBody>
      </p:sp>
    </p:spTree>
    <p:extLst>
      <p:ext uri="{BB962C8B-B14F-4D97-AF65-F5344CB8AC3E}">
        <p14:creationId xmlns:p14="http://schemas.microsoft.com/office/powerpoint/2010/main" val="2259489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220 nations</a:t>
            </a:r>
            <a:r>
              <a:rPr lang="en-GB" baseline="0" dirty="0"/>
              <a:t> and 7500 institutions included</a:t>
            </a:r>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20</a:t>
            </a:fld>
            <a:endParaRPr lang="en-US" dirty="0"/>
          </a:p>
        </p:txBody>
      </p:sp>
    </p:spTree>
    <p:extLst>
      <p:ext uri="{BB962C8B-B14F-4D97-AF65-F5344CB8AC3E}">
        <p14:creationId xmlns:p14="http://schemas.microsoft.com/office/powerpoint/2010/main" val="1483531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21</a:t>
            </a:fld>
            <a:endParaRPr lang="en-US" dirty="0"/>
          </a:p>
        </p:txBody>
      </p:sp>
    </p:spTree>
    <p:extLst>
      <p:ext uri="{BB962C8B-B14F-4D97-AF65-F5344CB8AC3E}">
        <p14:creationId xmlns:p14="http://schemas.microsoft.com/office/powerpoint/2010/main" val="1233805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2</a:t>
            </a:fld>
            <a:endParaRPr lang="en-US" dirty="0"/>
          </a:p>
        </p:txBody>
      </p:sp>
    </p:spTree>
    <p:extLst>
      <p:ext uri="{BB962C8B-B14F-4D97-AF65-F5344CB8AC3E}">
        <p14:creationId xmlns:p14="http://schemas.microsoft.com/office/powerpoint/2010/main" val="1429351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4</a:t>
            </a:fld>
            <a:endParaRPr lang="en-US" dirty="0"/>
          </a:p>
        </p:txBody>
      </p:sp>
    </p:spTree>
    <p:extLst>
      <p:ext uri="{BB962C8B-B14F-4D97-AF65-F5344CB8AC3E}">
        <p14:creationId xmlns:p14="http://schemas.microsoft.com/office/powerpoint/2010/main" val="1429351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6</a:t>
            </a:fld>
            <a:endParaRPr lang="en-US" dirty="0"/>
          </a:p>
        </p:txBody>
      </p:sp>
    </p:spTree>
    <p:extLst>
      <p:ext uri="{BB962C8B-B14F-4D97-AF65-F5344CB8AC3E}">
        <p14:creationId xmlns:p14="http://schemas.microsoft.com/office/powerpoint/2010/main" val="426130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7</a:t>
            </a:fld>
            <a:endParaRPr lang="en-US" dirty="0"/>
          </a:p>
        </p:txBody>
      </p:sp>
    </p:spTree>
    <p:extLst>
      <p:ext uri="{BB962C8B-B14F-4D97-AF65-F5344CB8AC3E}">
        <p14:creationId xmlns:p14="http://schemas.microsoft.com/office/powerpoint/2010/main" val="1286685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8</a:t>
            </a:fld>
            <a:endParaRPr lang="en-US" dirty="0"/>
          </a:p>
        </p:txBody>
      </p:sp>
    </p:spTree>
    <p:extLst>
      <p:ext uri="{BB962C8B-B14F-4D97-AF65-F5344CB8AC3E}">
        <p14:creationId xmlns:p14="http://schemas.microsoft.com/office/powerpoint/2010/main" val="1002746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9</a:t>
            </a:fld>
            <a:endParaRPr lang="en-US" dirty="0"/>
          </a:p>
        </p:txBody>
      </p:sp>
    </p:spTree>
    <p:extLst>
      <p:ext uri="{BB962C8B-B14F-4D97-AF65-F5344CB8AC3E}">
        <p14:creationId xmlns:p14="http://schemas.microsoft.com/office/powerpoint/2010/main" val="97874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10</a:t>
            </a:fld>
            <a:endParaRPr lang="en-US" dirty="0"/>
          </a:p>
        </p:txBody>
      </p:sp>
    </p:spTree>
    <p:extLst>
      <p:ext uri="{BB962C8B-B14F-4D97-AF65-F5344CB8AC3E}">
        <p14:creationId xmlns:p14="http://schemas.microsoft.com/office/powerpoint/2010/main" val="1827043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220 nations</a:t>
            </a:r>
            <a:r>
              <a:rPr lang="en-GB" baseline="0" dirty="0"/>
              <a:t> and 7500 institutions included</a:t>
            </a:r>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11</a:t>
            </a:fld>
            <a:endParaRPr lang="en-US" dirty="0"/>
          </a:p>
        </p:txBody>
      </p:sp>
    </p:spTree>
    <p:extLst>
      <p:ext uri="{BB962C8B-B14F-4D97-AF65-F5344CB8AC3E}">
        <p14:creationId xmlns:p14="http://schemas.microsoft.com/office/powerpoint/2010/main" val="1486634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4" name="Title 1"/>
          <p:cNvSpPr>
            <a:spLocks noGrp="1"/>
          </p:cNvSpPr>
          <p:nvPr>
            <p:ph type="title" hasCustomPrompt="1"/>
          </p:nvPr>
        </p:nvSpPr>
        <p:spPr>
          <a:xfrm>
            <a:off x="539551" y="1203599"/>
            <a:ext cx="3744417" cy="504055"/>
          </a:xfrm>
          <a:prstGeom prst="rect">
            <a:avLst/>
          </a:prstGeom>
        </p:spPr>
        <p:txBody>
          <a:bodyPr/>
          <a:lstStyle>
            <a:lvl1pPr>
              <a:defRPr>
                <a:solidFill>
                  <a:srgbClr val="003560"/>
                </a:solidFill>
                <a:latin typeface="Arial" charset="0"/>
                <a:ea typeface="Arial" charset="0"/>
                <a:cs typeface="Arial" charset="0"/>
              </a:defRPr>
            </a:lvl1pPr>
          </a:lstStyle>
          <a:p>
            <a:r>
              <a:rPr lang="en-US" sz="2400" dirty="0"/>
              <a:t>Title: Font size 24</a:t>
            </a:r>
          </a:p>
        </p:txBody>
      </p:sp>
      <p:sp>
        <p:nvSpPr>
          <p:cNvPr id="5" name="Content Placeholder 2"/>
          <p:cNvSpPr>
            <a:spLocks noGrp="1"/>
          </p:cNvSpPr>
          <p:nvPr>
            <p:ph idx="1" hasCustomPrompt="1"/>
          </p:nvPr>
        </p:nvSpPr>
        <p:spPr>
          <a:xfrm>
            <a:off x="539551" y="1851671"/>
            <a:ext cx="3744417" cy="3096343"/>
          </a:xfrm>
          <a:prstGeom prst="rect">
            <a:avLst/>
          </a:prstGeom>
        </p:spPr>
        <p:txBody>
          <a:bodyPr/>
          <a:lstStyle>
            <a:lvl1pPr>
              <a:defRPr sz="1600">
                <a:solidFill>
                  <a:srgbClr val="003560"/>
                </a:solidFill>
                <a:latin typeface="Arial" charset="0"/>
                <a:ea typeface="Arial" charset="0"/>
                <a:cs typeface="Arial" charset="0"/>
              </a:defRPr>
            </a:lvl1pPr>
          </a:lstStyle>
          <a:p>
            <a:r>
              <a:rPr lang="en-US" sz="1400" dirty="0"/>
              <a:t>Click to add text</a:t>
            </a:r>
          </a:p>
        </p:txBody>
      </p:sp>
    </p:spTree>
    <p:extLst>
      <p:ext uri="{BB962C8B-B14F-4D97-AF65-F5344CB8AC3E}">
        <p14:creationId xmlns:p14="http://schemas.microsoft.com/office/powerpoint/2010/main" val="26634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6" name="Rectangle 5"/>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4" name="Title 1"/>
          <p:cNvSpPr>
            <a:spLocks noGrp="1"/>
          </p:cNvSpPr>
          <p:nvPr>
            <p:ph type="title" hasCustomPrompt="1"/>
          </p:nvPr>
        </p:nvSpPr>
        <p:spPr>
          <a:xfrm>
            <a:off x="539551" y="1203599"/>
            <a:ext cx="3744417" cy="504055"/>
          </a:xfrm>
          <a:prstGeom prst="rect">
            <a:avLst/>
          </a:prstGeom>
        </p:spPr>
        <p:txBody>
          <a:bodyPr/>
          <a:lstStyle>
            <a:lvl1pPr>
              <a:defRPr>
                <a:solidFill>
                  <a:srgbClr val="003560"/>
                </a:solidFill>
                <a:latin typeface="Arial" charset="0"/>
                <a:ea typeface="Arial" charset="0"/>
                <a:cs typeface="Arial" charset="0"/>
              </a:defRPr>
            </a:lvl1pPr>
          </a:lstStyle>
          <a:p>
            <a:r>
              <a:rPr lang="en-US" sz="2400" dirty="0"/>
              <a:t>Title: Font size 24</a:t>
            </a:r>
          </a:p>
        </p:txBody>
      </p:sp>
      <p:sp>
        <p:nvSpPr>
          <p:cNvPr id="5" name="Content Placeholder 2"/>
          <p:cNvSpPr>
            <a:spLocks noGrp="1"/>
          </p:cNvSpPr>
          <p:nvPr>
            <p:ph idx="1" hasCustomPrompt="1"/>
          </p:nvPr>
        </p:nvSpPr>
        <p:spPr>
          <a:xfrm>
            <a:off x="539551" y="1851671"/>
            <a:ext cx="3744417" cy="3096343"/>
          </a:xfrm>
          <a:prstGeom prst="rect">
            <a:avLst/>
          </a:prstGeom>
        </p:spPr>
        <p:txBody>
          <a:bodyPr/>
          <a:lstStyle>
            <a:lvl1pPr>
              <a:defRPr sz="1600">
                <a:solidFill>
                  <a:srgbClr val="003560"/>
                </a:solidFill>
                <a:latin typeface="Arial" charset="0"/>
                <a:ea typeface="Arial" charset="0"/>
                <a:cs typeface="Arial" charset="0"/>
              </a:defRPr>
            </a:lvl1pPr>
          </a:lstStyle>
          <a:p>
            <a:r>
              <a:rPr lang="en-US" sz="1400" dirty="0"/>
              <a:t>Click to add text</a:t>
            </a:r>
          </a:p>
        </p:txBody>
      </p:sp>
    </p:spTree>
    <p:extLst>
      <p:ext uri="{BB962C8B-B14F-4D97-AF65-F5344CB8AC3E}">
        <p14:creationId xmlns:p14="http://schemas.microsoft.com/office/powerpoint/2010/main" val="117478152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4" name="Rectangle 3"/>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Lst>
  <p:txStyles>
    <p:title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defRPr sz="1600">
          <a:solidFill>
            <a:srgbClr val="4F5961"/>
          </a:solidFill>
          <a:latin typeface="+mn-lt"/>
          <a:ea typeface="ヒラギノ角ゴ Pro W3" charset="0"/>
          <a:cs typeface="ヒラギノ角ゴ Pro W3" charset="0"/>
        </a:defRPr>
      </a:lvl1pPr>
      <a:lvl2pPr marL="457200" algn="l" rtl="0" eaLnBrk="1" fontAlgn="base" hangingPunct="1">
        <a:spcBef>
          <a:spcPct val="20000"/>
        </a:spcBef>
        <a:spcAft>
          <a:spcPct val="0"/>
        </a:spcAft>
        <a:defRPr sz="1200">
          <a:solidFill>
            <a:srgbClr val="00213B"/>
          </a:solidFill>
          <a:latin typeface="+mn-lt"/>
          <a:ea typeface="ヒラギノ角ゴ Pro W3" charset="0"/>
          <a:cs typeface="ＭＳ Ｐゴシック" charset="0"/>
        </a:defRPr>
      </a:lvl2pPr>
      <a:lvl3pPr marL="914400" algn="l" rtl="0" eaLnBrk="1" fontAlgn="base" hangingPunct="1">
        <a:spcBef>
          <a:spcPct val="20000"/>
        </a:spcBef>
        <a:spcAft>
          <a:spcPct val="0"/>
        </a:spcAft>
        <a:defRPr sz="1200" b="1">
          <a:solidFill>
            <a:srgbClr val="00213B"/>
          </a:solidFill>
          <a:latin typeface="+mn-lt"/>
          <a:ea typeface="ＭＳ Ｐゴシック" charset="0"/>
          <a:cs typeface="ＭＳ Ｐゴシック" charset="0"/>
        </a:defRPr>
      </a:lvl3pPr>
      <a:lvl4pPr marL="1371600"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4pPr>
      <a:lvl5pPr marL="1828800"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5pPr>
      <a:lvl6pPr marL="2514600" indent="-228600" algn="l" rtl="0" eaLnBrk="1" fontAlgn="base" hangingPunct="1">
        <a:spcBef>
          <a:spcPct val="20000"/>
        </a:spcBef>
        <a:spcAft>
          <a:spcPct val="0"/>
        </a:spcAft>
        <a:buChar char="»"/>
        <a:defRPr sz="1600">
          <a:solidFill>
            <a:srgbClr val="00213B"/>
          </a:solidFill>
          <a:latin typeface="+mn-lt"/>
          <a:ea typeface="+mn-ea"/>
        </a:defRPr>
      </a:lvl6pPr>
      <a:lvl7pPr marL="2971800" indent="-228600" algn="l" rtl="0" eaLnBrk="1" fontAlgn="base" hangingPunct="1">
        <a:spcBef>
          <a:spcPct val="20000"/>
        </a:spcBef>
        <a:spcAft>
          <a:spcPct val="0"/>
        </a:spcAft>
        <a:buChar char="»"/>
        <a:defRPr sz="1600">
          <a:solidFill>
            <a:srgbClr val="00213B"/>
          </a:solidFill>
          <a:latin typeface="+mn-lt"/>
          <a:ea typeface="+mn-ea"/>
        </a:defRPr>
      </a:lvl7pPr>
      <a:lvl8pPr marL="3429000" indent="-228600" algn="l" rtl="0" eaLnBrk="1" fontAlgn="base" hangingPunct="1">
        <a:spcBef>
          <a:spcPct val="20000"/>
        </a:spcBef>
        <a:spcAft>
          <a:spcPct val="0"/>
        </a:spcAft>
        <a:buChar char="»"/>
        <a:defRPr sz="1600">
          <a:solidFill>
            <a:srgbClr val="00213B"/>
          </a:solidFill>
          <a:latin typeface="+mn-lt"/>
          <a:ea typeface="+mn-ea"/>
        </a:defRPr>
      </a:lvl8pPr>
      <a:lvl9pPr marL="3886200" indent="-228600" algn="l" rtl="0" eaLnBrk="1" fontAlgn="base" hangingPunct="1">
        <a:spcBef>
          <a:spcPct val="20000"/>
        </a:spcBef>
        <a:spcAft>
          <a:spcPct val="0"/>
        </a:spcAft>
        <a:buChar char="»"/>
        <a:defRPr sz="1600">
          <a:solidFill>
            <a:srgbClr val="00213B"/>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emf"/><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ogle.co.uk/url?sa=i&amp;rct=j&amp;q=&amp;esrc=s&amp;source=images&amp;cd=&amp;ved=0ahUKEwj995OcnZ_WAhVLbFAKHVyKAvQQjRwIBw&amp;url=http://www.educationalpolicy.admin.cam.ac.uk/student-engagement/university-wide-surveys/nss&amp;psig=AFQjCNEd9buu-IpKE52g9bdrD18fE6jvTQ&amp;ust=1505291295759422"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323528" y="1203598"/>
            <a:ext cx="5184775" cy="648072"/>
          </a:xfrm>
          <a:prstGeom prst="rect">
            <a:avLst/>
          </a:prstGeom>
        </p:spPr>
        <p:txBody>
          <a:bodyPr/>
          <a:lstStyle/>
          <a:p>
            <a:pPr>
              <a:defRPr/>
            </a:pPr>
            <a:r>
              <a:rPr lang="en-GB" dirty="0">
                <a:latin typeface="+mj-lt"/>
              </a:rPr>
              <a:t>Audio-Visual Feedback:</a:t>
            </a:r>
            <a:endParaRPr lang="en-US" dirty="0">
              <a:latin typeface="+mj-lt"/>
              <a:ea typeface="+mj-ea"/>
            </a:endParaRPr>
          </a:p>
        </p:txBody>
      </p:sp>
      <p:sp>
        <p:nvSpPr>
          <p:cNvPr id="6" name="Content Placeholder 2"/>
          <p:cNvSpPr>
            <a:spLocks noGrp="1"/>
          </p:cNvSpPr>
          <p:nvPr>
            <p:ph idx="4294967295"/>
          </p:nvPr>
        </p:nvSpPr>
        <p:spPr bwMode="auto">
          <a:xfrm>
            <a:off x="323528" y="1583364"/>
            <a:ext cx="7416822" cy="556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GB" sz="2400" dirty="0">
                <a:solidFill>
                  <a:schemeClr val="bg1"/>
                </a:solidFill>
                <a:latin typeface="+mj-lt"/>
              </a:rPr>
              <a:t>Staff / student satisfaction &amp; Student attainment</a:t>
            </a:r>
            <a:endParaRPr lang="en-US" altLang="en-US" sz="2400" dirty="0">
              <a:solidFill>
                <a:schemeClr val="bg1"/>
              </a:solidFill>
              <a:latin typeface="+mj-lt"/>
              <a:ea typeface="ヒラギノ角ゴ Pro W3" charset="-128"/>
              <a:cs typeface="ヒラギノ角ゴ Pro W3" charset="-128"/>
            </a:endParaRPr>
          </a:p>
        </p:txBody>
      </p:sp>
      <p:sp>
        <p:nvSpPr>
          <p:cNvPr id="3" name="TextBox 2">
            <a:extLst>
              <a:ext uri="{FF2B5EF4-FFF2-40B4-BE49-F238E27FC236}">
                <a16:creationId xmlns:a16="http://schemas.microsoft.com/office/drawing/2014/main" id="{66883DE2-8421-5A44-9CBB-E0CB14ACB4D5}"/>
              </a:ext>
            </a:extLst>
          </p:cNvPr>
          <p:cNvSpPr txBox="1"/>
          <p:nvPr/>
        </p:nvSpPr>
        <p:spPr>
          <a:xfrm>
            <a:off x="323528" y="2018338"/>
            <a:ext cx="5904656" cy="646331"/>
          </a:xfrm>
          <a:prstGeom prst="rect">
            <a:avLst/>
          </a:prstGeom>
          <a:noFill/>
        </p:spPr>
        <p:txBody>
          <a:bodyPr wrap="square" rtlCol="0">
            <a:spAutoFit/>
          </a:bodyPr>
          <a:lstStyle/>
          <a:p>
            <a:r>
              <a:rPr lang="en-US" sz="1200" dirty="0">
                <a:latin typeface="+mj-lt"/>
              </a:rPr>
              <a:t>George </a:t>
            </a:r>
            <a:r>
              <a:rPr lang="en-US" sz="1200" dirty="0" err="1">
                <a:latin typeface="+mj-lt"/>
              </a:rPr>
              <a:t>Kominis</a:t>
            </a:r>
            <a:r>
              <a:rPr lang="en-US" sz="1200" dirty="0">
                <a:latin typeface="+mj-lt"/>
              </a:rPr>
              <a:t> - Lecturer in Management Control</a:t>
            </a:r>
          </a:p>
          <a:p>
            <a:r>
              <a:rPr lang="en-US" sz="1200" dirty="0">
                <a:latin typeface="+mj-lt"/>
              </a:rPr>
              <a:t>John Kerr - Learning Innovation Officer</a:t>
            </a:r>
          </a:p>
          <a:p>
            <a:r>
              <a:rPr lang="en-US" sz="1200" dirty="0">
                <a:latin typeface="+mj-lt"/>
              </a:rPr>
              <a:t>Marcus King - Student </a:t>
            </a:r>
          </a:p>
        </p:txBody>
      </p:sp>
    </p:spTree>
    <p:extLst>
      <p:ext uri="{BB962C8B-B14F-4D97-AF65-F5344CB8AC3E}">
        <p14:creationId xmlns:p14="http://schemas.microsoft.com/office/powerpoint/2010/main" val="5877722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8644"/>
            <a:ext cx="9144000" cy="1079500"/>
          </a:xfrm>
          <a:prstGeom prst="rect">
            <a:avLst/>
          </a:prstGeom>
        </p:spPr>
      </p:pic>
      <p:sp>
        <p:nvSpPr>
          <p:cNvPr id="5" name="Title 1"/>
          <p:cNvSpPr>
            <a:spLocks noGrp="1"/>
          </p:cNvSpPr>
          <p:nvPr>
            <p:ph type="title"/>
          </p:nvPr>
        </p:nvSpPr>
        <p:spPr>
          <a:xfrm>
            <a:off x="1691680" y="288681"/>
            <a:ext cx="7524327" cy="410861"/>
          </a:xfrm>
          <a:prstGeom prst="rect">
            <a:avLst/>
          </a:prstGeom>
        </p:spPr>
        <p:txBody>
          <a:bodyPr/>
          <a:lstStyle/>
          <a:p>
            <a:pPr algn="ctr"/>
            <a:r>
              <a:rPr lang="en-GB" sz="2000" dirty="0"/>
              <a:t>Students’ perspective on reflecting on &amp; acting upon </a:t>
            </a:r>
            <a:r>
              <a:rPr lang="en-GB" sz="2000" dirty="0" err="1"/>
              <a:t>fback</a:t>
            </a:r>
            <a:endParaRPr lang="en-US" sz="2000" dirty="0"/>
          </a:p>
        </p:txBody>
      </p:sp>
      <p:graphicFrame>
        <p:nvGraphicFramePr>
          <p:cNvPr id="7" name="Table 6"/>
          <p:cNvGraphicFramePr>
            <a:graphicFrameLocks noGrp="1"/>
          </p:cNvGraphicFramePr>
          <p:nvPr>
            <p:extLst>
              <p:ext uri="{D42A27DB-BD31-4B8C-83A1-F6EECF244321}">
                <p14:modId xmlns:p14="http://schemas.microsoft.com/office/powerpoint/2010/main" val="2962200119"/>
              </p:ext>
            </p:extLst>
          </p:nvPr>
        </p:nvGraphicFramePr>
        <p:xfrm>
          <a:off x="0" y="900856"/>
          <a:ext cx="9144000" cy="4398251"/>
        </p:xfrm>
        <a:graphic>
          <a:graphicData uri="http://schemas.openxmlformats.org/drawingml/2006/table">
            <a:tbl>
              <a:tblPr firstRow="1" firstCol="1" bandRow="1" bandCol="1">
                <a:tableStyleId>{5C22544A-7EE6-4342-B048-85BDC9FD1C3A}</a:tableStyleId>
              </a:tblPr>
              <a:tblGrid>
                <a:gridCol w="7524328">
                  <a:extLst>
                    <a:ext uri="{9D8B030D-6E8A-4147-A177-3AD203B41FA5}">
                      <a16:colId xmlns:a16="http://schemas.microsoft.com/office/drawing/2014/main" val="20000"/>
                    </a:ext>
                  </a:extLst>
                </a:gridCol>
                <a:gridCol w="1619672">
                  <a:extLst>
                    <a:ext uri="{9D8B030D-6E8A-4147-A177-3AD203B41FA5}">
                      <a16:colId xmlns:a16="http://schemas.microsoft.com/office/drawing/2014/main" val="20001"/>
                    </a:ext>
                  </a:extLst>
                </a:gridCol>
              </a:tblGrid>
              <a:tr h="167859">
                <a:tc>
                  <a:txBody>
                    <a:bodyPr/>
                    <a:lstStyle/>
                    <a:p>
                      <a:pPr>
                        <a:lnSpc>
                          <a:spcPct val="107000"/>
                        </a:lnSpc>
                        <a:spcAft>
                          <a:spcPts val="0"/>
                        </a:spcAft>
                      </a:pPr>
                      <a:r>
                        <a:rPr lang="en-GB" sz="1300" dirty="0">
                          <a:effectLst/>
                        </a:rPr>
                        <a:t>What the students say</a:t>
                      </a:r>
                      <a:endParaRPr lang="en-GB" sz="1300" dirty="0">
                        <a:effectLst/>
                        <a:latin typeface="Calibri" panose="020F0502020204030204" pitchFamily="34" charset="0"/>
                        <a:ea typeface="Simang"/>
                        <a:cs typeface="Times New Roman" panose="02020603050405020304" pitchFamily="18" charset="0"/>
                      </a:endParaRPr>
                    </a:p>
                  </a:txBody>
                  <a:tcPr marL="47038" marR="47038" marT="0" marB="0" anchor="ctr"/>
                </a:tc>
                <a:tc>
                  <a:txBody>
                    <a:bodyPr/>
                    <a:lstStyle/>
                    <a:p>
                      <a:pPr>
                        <a:lnSpc>
                          <a:spcPct val="107000"/>
                        </a:lnSpc>
                        <a:spcAft>
                          <a:spcPts val="0"/>
                        </a:spcAft>
                      </a:pPr>
                      <a:r>
                        <a:rPr lang="en-GB" sz="1200">
                          <a:effectLst/>
                        </a:rPr>
                        <a:t>What this means for us</a:t>
                      </a:r>
                      <a:endParaRPr lang="en-GB" sz="1200">
                        <a:effectLst/>
                        <a:latin typeface="Calibri" panose="020F0502020204030204" pitchFamily="34" charset="0"/>
                        <a:ea typeface="Simang"/>
                        <a:cs typeface="Times New Roman" panose="02020603050405020304" pitchFamily="18" charset="0"/>
                      </a:endParaRPr>
                    </a:p>
                  </a:txBody>
                  <a:tcPr marL="47038" marR="47038" marT="0" marB="0" anchor="ctr"/>
                </a:tc>
                <a:extLst>
                  <a:ext uri="{0D108BD9-81ED-4DB2-BD59-A6C34878D82A}">
                    <a16:rowId xmlns:a16="http://schemas.microsoft.com/office/drawing/2014/main" val="10000"/>
                  </a:ext>
                </a:extLst>
              </a:tr>
              <a:tr h="1166986">
                <a:tc>
                  <a:txBody>
                    <a:bodyPr/>
                    <a:lstStyle/>
                    <a:p>
                      <a:pPr>
                        <a:lnSpc>
                          <a:spcPct val="107000"/>
                        </a:lnSpc>
                        <a:spcAft>
                          <a:spcPts val="0"/>
                        </a:spcAft>
                      </a:pPr>
                      <a:r>
                        <a:rPr lang="en-GB" sz="1400" dirty="0">
                          <a:effectLst/>
                        </a:rPr>
                        <a:t>“When researching for and writing a new assignment, I know what to better focus on or how to achieve better understanding of the topic requested from me. It made it clearer what critical thinking is and what an academic standard is for essays and assignments.”</a:t>
                      </a:r>
                      <a:endParaRPr lang="en-GB" sz="1400" dirty="0">
                        <a:effectLst/>
                        <a:latin typeface="Calibri" panose="020F0502020204030204" pitchFamily="34" charset="0"/>
                        <a:ea typeface="Simang"/>
                        <a:cs typeface="Times New Roman" panose="02020603050405020304" pitchFamily="18" charset="0"/>
                      </a:endParaRPr>
                    </a:p>
                  </a:txBody>
                  <a:tcPr marL="47038" marR="47038" marT="0" marB="0"/>
                </a:tc>
                <a:tc rowSpan="3">
                  <a:txBody>
                    <a:bodyPr/>
                    <a:lstStyle/>
                    <a:p>
                      <a:pPr>
                        <a:lnSpc>
                          <a:spcPct val="107000"/>
                        </a:lnSpc>
                        <a:spcAft>
                          <a:spcPts val="0"/>
                        </a:spcAft>
                      </a:pPr>
                      <a:r>
                        <a:rPr lang="en-GB" sz="1400" dirty="0">
                          <a:effectLst/>
                        </a:rPr>
                        <a:t>Students can conceptualise areas for improvement and appear to be making judgments of quality regarding their own work.</a:t>
                      </a:r>
                      <a:endParaRPr lang="en-GB" sz="1400" dirty="0">
                        <a:effectLst/>
                        <a:latin typeface="Calibri" panose="020F0502020204030204" pitchFamily="34" charset="0"/>
                        <a:ea typeface="Simang"/>
                        <a:cs typeface="Times New Roman" panose="02020603050405020304" pitchFamily="18" charset="0"/>
                      </a:endParaRPr>
                    </a:p>
                    <a:p>
                      <a:pPr>
                        <a:lnSpc>
                          <a:spcPct val="107000"/>
                        </a:lnSpc>
                        <a:spcAft>
                          <a:spcPts val="0"/>
                        </a:spcAft>
                      </a:pPr>
                      <a:r>
                        <a:rPr lang="en-GB" sz="1400" dirty="0">
                          <a:effectLst/>
                        </a:rPr>
                        <a:t> </a:t>
                      </a:r>
                      <a:endParaRPr lang="en-GB" sz="1400" dirty="0">
                        <a:effectLst/>
                        <a:latin typeface="Calibri" panose="020F0502020204030204" pitchFamily="34" charset="0"/>
                        <a:ea typeface="Simang"/>
                        <a:cs typeface="Times New Roman" panose="02020603050405020304" pitchFamily="18" charset="0"/>
                      </a:endParaRPr>
                    </a:p>
                  </a:txBody>
                  <a:tcPr marL="47038" marR="47038" marT="0" marB="0"/>
                </a:tc>
                <a:extLst>
                  <a:ext uri="{0D108BD9-81ED-4DB2-BD59-A6C34878D82A}">
                    <a16:rowId xmlns:a16="http://schemas.microsoft.com/office/drawing/2014/main" val="10001"/>
                  </a:ext>
                </a:extLst>
              </a:tr>
              <a:tr h="726950">
                <a:tc>
                  <a:txBody>
                    <a:bodyPr/>
                    <a:lstStyle/>
                    <a:p>
                      <a:pPr>
                        <a:lnSpc>
                          <a:spcPct val="107000"/>
                        </a:lnSpc>
                        <a:spcAft>
                          <a:spcPts val="0"/>
                        </a:spcAft>
                      </a:pPr>
                      <a:r>
                        <a:rPr lang="en-GB" sz="1400" dirty="0">
                          <a:effectLst/>
                        </a:rPr>
                        <a:t>“Thanks to the feedback, I have identified the improvements to be made in this specific assessment.”</a:t>
                      </a:r>
                      <a:endParaRPr lang="en-GB" sz="1400" dirty="0">
                        <a:effectLst/>
                        <a:latin typeface="Calibri" panose="020F0502020204030204" pitchFamily="34" charset="0"/>
                        <a:ea typeface="Simang"/>
                        <a:cs typeface="Times New Roman" panose="02020603050405020304" pitchFamily="18" charset="0"/>
                      </a:endParaRPr>
                    </a:p>
                  </a:txBody>
                  <a:tcPr marL="47038" marR="47038" marT="0" marB="0"/>
                </a:tc>
                <a:tc vMerge="1">
                  <a:txBody>
                    <a:bodyPr/>
                    <a:lstStyle/>
                    <a:p>
                      <a:pPr>
                        <a:lnSpc>
                          <a:spcPct val="107000"/>
                        </a:lnSpc>
                        <a:spcAft>
                          <a:spcPts val="0"/>
                        </a:spcAft>
                      </a:pPr>
                      <a:endParaRPr lang="en-GB" sz="1400" dirty="0">
                        <a:effectLst/>
                        <a:latin typeface="Calibri" panose="020F0502020204030204" pitchFamily="34" charset="0"/>
                        <a:ea typeface="Simang"/>
                        <a:cs typeface="Times New Roman" panose="02020603050405020304" pitchFamily="18" charset="0"/>
                      </a:endParaRPr>
                    </a:p>
                  </a:txBody>
                  <a:tcPr marL="47038" marR="47038" marT="0" marB="0"/>
                </a:tc>
                <a:extLst>
                  <a:ext uri="{0D108BD9-81ED-4DB2-BD59-A6C34878D82A}">
                    <a16:rowId xmlns:a16="http://schemas.microsoft.com/office/drawing/2014/main" val="10002"/>
                  </a:ext>
                </a:extLst>
              </a:tr>
              <a:tr h="726950">
                <a:tc>
                  <a:txBody>
                    <a:bodyPr/>
                    <a:lstStyle/>
                    <a:p>
                      <a:pPr>
                        <a:lnSpc>
                          <a:spcPct val="107000"/>
                        </a:lnSpc>
                        <a:spcAft>
                          <a:spcPts val="0"/>
                        </a:spcAft>
                      </a:pPr>
                      <a:r>
                        <a:rPr lang="en-GB" sz="1400" dirty="0">
                          <a:effectLst/>
                        </a:rPr>
                        <a:t>“I've listened to it a few times</a:t>
                      </a:r>
                      <a:r>
                        <a:rPr lang="en-GB" sz="1400" baseline="0" dirty="0">
                          <a:effectLst/>
                        </a:rPr>
                        <a:t> … </a:t>
                      </a:r>
                      <a:r>
                        <a:rPr lang="en-GB" sz="1400" dirty="0">
                          <a:effectLst/>
                        </a:rPr>
                        <a:t>I have taken comments into consideration and will make sure not to make the same mistakes in future essays.” </a:t>
                      </a:r>
                      <a:endParaRPr lang="en-GB" sz="1400" dirty="0">
                        <a:effectLst/>
                        <a:latin typeface="Calibri" panose="020F0502020204030204" pitchFamily="34" charset="0"/>
                        <a:ea typeface="Simang"/>
                        <a:cs typeface="Times New Roman" panose="02020603050405020304" pitchFamily="18" charset="0"/>
                      </a:endParaRPr>
                    </a:p>
                  </a:txBody>
                  <a:tcPr marL="47038" marR="47038" marT="0" marB="0"/>
                </a:tc>
                <a:tc vMerge="1">
                  <a:txBody>
                    <a:bodyPr/>
                    <a:lstStyle/>
                    <a:p>
                      <a:endParaRPr lang="en-GB"/>
                    </a:p>
                  </a:txBody>
                  <a:tcPr/>
                </a:tc>
                <a:extLst>
                  <a:ext uri="{0D108BD9-81ED-4DB2-BD59-A6C34878D82A}">
                    <a16:rowId xmlns:a16="http://schemas.microsoft.com/office/drawing/2014/main" val="10003"/>
                  </a:ext>
                </a:extLst>
              </a:tr>
              <a:tr h="726950">
                <a:tc>
                  <a:txBody>
                    <a:bodyPr/>
                    <a:lstStyle/>
                    <a:p>
                      <a:pPr>
                        <a:lnSpc>
                          <a:spcPct val="107000"/>
                        </a:lnSpc>
                        <a:spcAft>
                          <a:spcPts val="0"/>
                        </a:spcAft>
                      </a:pPr>
                      <a:r>
                        <a:rPr lang="en-GB" sz="1400" dirty="0">
                          <a:effectLst/>
                        </a:rPr>
                        <a:t>“I used the feedback by writing and down from the video and then to ensure on my next assignment I had for this subject I made changes that were highlighted in my previous essay.”  </a:t>
                      </a:r>
                    </a:p>
                    <a:p>
                      <a:pPr>
                        <a:lnSpc>
                          <a:spcPct val="107000"/>
                        </a:lnSpc>
                        <a:spcAft>
                          <a:spcPts val="0"/>
                        </a:spcAft>
                      </a:pPr>
                      <a:endParaRPr lang="en-GB" sz="1400" dirty="0">
                        <a:effectLst/>
                        <a:latin typeface="Calibri" panose="020F0502020204030204" pitchFamily="34" charset="0"/>
                        <a:ea typeface="Simang"/>
                        <a:cs typeface="Times New Roman" panose="02020603050405020304" pitchFamily="18" charset="0"/>
                      </a:endParaRPr>
                    </a:p>
                  </a:txBody>
                  <a:tcPr marL="47038" marR="47038" marT="0" marB="0"/>
                </a:tc>
                <a:tc rowSpan="2">
                  <a:txBody>
                    <a:bodyPr/>
                    <a:lstStyle/>
                    <a:p>
                      <a:pPr>
                        <a:lnSpc>
                          <a:spcPct val="107000"/>
                        </a:lnSpc>
                        <a:spcAft>
                          <a:spcPts val="0"/>
                        </a:spcAft>
                      </a:pPr>
                      <a:r>
                        <a:rPr lang="en-GB" sz="1400" dirty="0">
                          <a:effectLst/>
                        </a:rPr>
                        <a:t>Students appear to be critically reflecting on their feedback and using it to improve on future assignments </a:t>
                      </a:r>
                      <a:endParaRPr lang="en-GB" sz="1400" dirty="0">
                        <a:effectLst/>
                        <a:latin typeface="Calibri" panose="020F0502020204030204" pitchFamily="34" charset="0"/>
                        <a:ea typeface="Simang"/>
                        <a:cs typeface="Times New Roman" panose="02020603050405020304" pitchFamily="18" charset="0"/>
                      </a:endParaRPr>
                    </a:p>
                    <a:p>
                      <a:pPr>
                        <a:lnSpc>
                          <a:spcPct val="107000"/>
                        </a:lnSpc>
                        <a:spcAft>
                          <a:spcPts val="0"/>
                        </a:spcAft>
                      </a:pPr>
                      <a:r>
                        <a:rPr lang="en-GB" sz="1200" dirty="0">
                          <a:effectLst/>
                        </a:rPr>
                        <a:t> </a:t>
                      </a:r>
                      <a:endParaRPr lang="en-GB" sz="1200" dirty="0">
                        <a:effectLst/>
                        <a:latin typeface="Calibri" panose="020F0502020204030204" pitchFamily="34" charset="0"/>
                        <a:ea typeface="Simang"/>
                        <a:cs typeface="Times New Roman" panose="02020603050405020304" pitchFamily="18" charset="0"/>
                      </a:endParaRPr>
                    </a:p>
                  </a:txBody>
                  <a:tcPr marL="47038" marR="47038" marT="0" marB="0"/>
                </a:tc>
                <a:extLst>
                  <a:ext uri="{0D108BD9-81ED-4DB2-BD59-A6C34878D82A}">
                    <a16:rowId xmlns:a16="http://schemas.microsoft.com/office/drawing/2014/main" val="10004"/>
                  </a:ext>
                </a:extLst>
              </a:tr>
              <a:tr h="726950">
                <a:tc>
                  <a:txBody>
                    <a:bodyPr/>
                    <a:lstStyle/>
                    <a:p>
                      <a:pPr>
                        <a:lnSpc>
                          <a:spcPct val="107000"/>
                        </a:lnSpc>
                        <a:spcAft>
                          <a:spcPts val="0"/>
                        </a:spcAft>
                      </a:pPr>
                      <a:r>
                        <a:rPr lang="en-GB" sz="1400" dirty="0">
                          <a:effectLst/>
                        </a:rPr>
                        <a:t>“I took notes on areas of improvement and used them to address my next assignment. I also paid attention to the comments on areas where performance was good to make sure I used a similar approach in my next assignment.”</a:t>
                      </a:r>
                      <a:endParaRPr lang="en-GB" sz="1400" dirty="0">
                        <a:effectLst/>
                        <a:latin typeface="Calibri" panose="020F0502020204030204" pitchFamily="34" charset="0"/>
                        <a:ea typeface="Simang"/>
                        <a:cs typeface="Times New Roman" panose="02020603050405020304" pitchFamily="18" charset="0"/>
                      </a:endParaRPr>
                    </a:p>
                  </a:txBody>
                  <a:tcPr marL="47038" marR="47038" marT="0" marB="0"/>
                </a:tc>
                <a:tc vMerge="1">
                  <a:txBody>
                    <a:bodyPr/>
                    <a:lstStyle/>
                    <a:p>
                      <a:pPr>
                        <a:lnSpc>
                          <a:spcPct val="107000"/>
                        </a:lnSpc>
                        <a:spcAft>
                          <a:spcPts val="0"/>
                        </a:spcAft>
                      </a:pPr>
                      <a:endParaRPr lang="en-GB" sz="1200" dirty="0">
                        <a:effectLst/>
                        <a:latin typeface="Calibri" panose="020F0502020204030204" pitchFamily="34" charset="0"/>
                        <a:ea typeface="Simang"/>
                        <a:cs typeface="Times New Roman" panose="02020603050405020304" pitchFamily="18" charset="0"/>
                      </a:endParaRPr>
                    </a:p>
                  </a:txBody>
                  <a:tcPr marL="47038" marR="47038"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412518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885"/>
            <a:ext cx="9144000" cy="1079500"/>
          </a:xfrm>
          <a:prstGeom prst="rect">
            <a:avLst/>
          </a:prstGeom>
        </p:spPr>
      </p:pic>
      <p:sp>
        <p:nvSpPr>
          <p:cNvPr id="4" name="Rectangle 3"/>
          <p:cNvSpPr/>
          <p:nvPr/>
        </p:nvSpPr>
        <p:spPr bwMode="auto">
          <a:xfrm>
            <a:off x="1505087" y="1229442"/>
            <a:ext cx="3210929" cy="3862588"/>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r>
              <a:rPr kumimoji="0" lang="en-US" sz="1600" b="1" i="0" u="none" strike="noStrike" cap="none" normalizeH="0" baseline="0" dirty="0">
                <a:ln>
                  <a:noFill/>
                </a:ln>
                <a:solidFill>
                  <a:schemeClr val="tx1"/>
                </a:solidFill>
                <a:effectLst/>
                <a:latin typeface="Arial" charset="0"/>
                <a:ea typeface="ＭＳ Ｐゴシック" charset="-128"/>
                <a:cs typeface="ＭＳ Ｐゴシック" charset="-128"/>
              </a:rPr>
              <a:t>Benefits from AVF:</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600" b="1" i="0" u="none" strike="noStrike" cap="none" normalizeH="0" baseline="0" dirty="0">
                <a:ln>
                  <a:noFill/>
                </a:ln>
                <a:solidFill>
                  <a:schemeClr val="tx1"/>
                </a:solidFill>
                <a:effectLst/>
                <a:latin typeface="Arial" charset="0"/>
                <a:ea typeface="ＭＳ Ｐゴシック" charset="-128"/>
                <a:cs typeface="ＭＳ Ｐゴシック" charset="-128"/>
              </a:rPr>
              <a:t>Focused</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sz="1200" b="1" i="0" u="none" strike="noStrike" cap="none" normalizeH="0" baseline="0" dirty="0">
              <a:ln>
                <a:noFill/>
              </a:ln>
              <a:solidFill>
                <a:schemeClr val="tx1"/>
              </a:solidFill>
              <a:effectLst/>
              <a:latin typeface="Arial" charset="0"/>
              <a:ea typeface="ＭＳ Ｐゴシック" charset="-128"/>
              <a:cs typeface="ＭＳ Ｐゴシック" charset="-128"/>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b="1" dirty="0">
                <a:ea typeface="ＭＳ Ｐゴシック" charset="-128"/>
                <a:cs typeface="ＭＳ Ｐゴシック" charset="-128"/>
              </a:rPr>
              <a:t>Impactful</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200" b="1" dirty="0">
              <a:ea typeface="ＭＳ Ｐゴシック" charset="-128"/>
              <a:cs typeface="ＭＳ Ｐゴシック" charset="-128"/>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600" b="1" i="0" u="none" strike="noStrike" cap="none" normalizeH="0" baseline="0" dirty="0">
                <a:ln>
                  <a:noFill/>
                </a:ln>
                <a:solidFill>
                  <a:schemeClr val="tx1"/>
                </a:solidFill>
                <a:effectLst/>
                <a:latin typeface="Arial" charset="0"/>
                <a:ea typeface="ＭＳ Ｐゴシック" charset="-128"/>
                <a:cs typeface="ＭＳ Ｐゴシック" charset="-128"/>
              </a:rPr>
              <a:t>Specific </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sz="1200" b="1" i="0" u="none" strike="noStrike" cap="none" normalizeH="0" baseline="0" dirty="0">
              <a:ln>
                <a:noFill/>
              </a:ln>
              <a:solidFill>
                <a:schemeClr val="tx1"/>
              </a:solidFill>
              <a:effectLst/>
              <a:latin typeface="Arial" charset="0"/>
              <a:ea typeface="ＭＳ Ｐゴシック" charset="-128"/>
              <a:cs typeface="ＭＳ Ｐゴシック" charset="-128"/>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b="1" dirty="0">
                <a:ea typeface="ＭＳ Ｐゴシック" charset="-128"/>
                <a:cs typeface="ＭＳ Ｐゴシック" charset="-128"/>
              </a:rPr>
              <a:t>Detailed</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200" b="1" dirty="0">
              <a:ea typeface="ＭＳ Ｐゴシック" charset="-128"/>
              <a:cs typeface="ＭＳ Ｐゴシック" charset="-128"/>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600" b="1" i="0" u="none" strike="noStrike" cap="none" normalizeH="0" baseline="0" dirty="0" err="1">
                <a:ln>
                  <a:noFill/>
                </a:ln>
                <a:solidFill>
                  <a:schemeClr val="tx1"/>
                </a:solidFill>
                <a:effectLst/>
                <a:latin typeface="Arial" charset="0"/>
                <a:ea typeface="ＭＳ Ｐゴシック" charset="-128"/>
                <a:cs typeface="ＭＳ Ｐゴシック" charset="-128"/>
              </a:rPr>
              <a:t>Personalised</a:t>
            </a:r>
            <a:endParaRPr kumimoji="0" lang="en-US" sz="1600" b="1" i="0" u="none" strike="noStrike" cap="none" normalizeH="0" baseline="0" dirty="0">
              <a:ln>
                <a:noFill/>
              </a:ln>
              <a:solidFill>
                <a:schemeClr val="tx1"/>
              </a:solidFill>
              <a:effectLst/>
              <a:latin typeface="Arial" charset="0"/>
              <a:ea typeface="ＭＳ Ｐゴシック" charset="-128"/>
              <a:cs typeface="ＭＳ Ｐゴシック" charset="-128"/>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sz="1200" b="1" i="0" u="none" strike="noStrike" cap="none" normalizeH="0" baseline="0" dirty="0">
              <a:ln>
                <a:noFill/>
              </a:ln>
              <a:solidFill>
                <a:schemeClr val="tx1"/>
              </a:solidFill>
              <a:effectLst/>
              <a:latin typeface="Arial" charset="0"/>
              <a:ea typeface="ＭＳ Ｐゴシック" charset="-128"/>
              <a:cs typeface="ＭＳ Ｐゴシック" charset="-128"/>
            </a:endParaRPr>
          </a:p>
          <a:p>
            <a:pPr marL="285750" indent="-285750" eaLnBrk="0" hangingPunct="0">
              <a:buFont typeface="Arial" panose="020B0604020202020204" pitchFamily="34" charset="0"/>
              <a:buChar char="•"/>
            </a:pPr>
            <a:r>
              <a:rPr lang="en-US" sz="1600" b="1" dirty="0">
                <a:ea typeface="ＭＳ Ｐゴシック" charset="-128"/>
                <a:cs typeface="ＭＳ Ｐゴシック" charset="-128"/>
              </a:rPr>
              <a:t>Flexibility of use</a:t>
            </a:r>
          </a:p>
          <a:p>
            <a:pPr marL="285750" indent="-285750" eaLnBrk="0" hangingPunct="0">
              <a:buFont typeface="Arial" panose="020B0604020202020204" pitchFamily="34" charset="0"/>
              <a:buChar char="•"/>
            </a:pPr>
            <a:endParaRPr lang="en-US" sz="1200" b="1" dirty="0">
              <a:ea typeface="ＭＳ Ｐゴシック" charset="-128"/>
              <a:cs typeface="ＭＳ Ｐゴシック" charset="-128"/>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b="1" dirty="0">
                <a:ea typeface="ＭＳ Ｐゴシック" charset="-128"/>
                <a:cs typeface="ＭＳ Ｐゴシック" charset="-128"/>
              </a:rPr>
              <a:t>Teacher presence</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200" b="1" dirty="0">
              <a:ea typeface="ＭＳ Ｐゴシック" charset="-128"/>
              <a:cs typeface="ＭＳ Ｐゴシック" charset="-128"/>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b="1" dirty="0">
                <a:ea typeface="ＭＳ Ｐゴシック" charset="-128"/>
                <a:cs typeface="ＭＳ Ｐゴシック" charset="-128"/>
              </a:rPr>
              <a:t>Reflecting of staff effort</a:t>
            </a:r>
            <a:endParaRPr kumimoji="0" lang="en-US" sz="1600" b="1"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9" name="Content Placeholder 8"/>
          <p:cNvSpPr>
            <a:spLocks noGrp="1"/>
          </p:cNvSpPr>
          <p:nvPr>
            <p:ph idx="1"/>
          </p:nvPr>
        </p:nvSpPr>
        <p:spPr>
          <a:xfrm>
            <a:off x="2123728" y="195486"/>
            <a:ext cx="5904121" cy="734432"/>
          </a:xfrm>
        </p:spPr>
        <p:txBody>
          <a:bodyPr/>
          <a:lstStyle/>
          <a:p>
            <a:pPr algn="ctr">
              <a:lnSpc>
                <a:spcPct val="90000"/>
              </a:lnSpc>
              <a:spcBef>
                <a:spcPct val="0"/>
              </a:spcBef>
            </a:pPr>
            <a:r>
              <a:rPr lang="en-GB" sz="2400" b="1" spc="-10" dirty="0"/>
              <a:t>Students’ perceived benefits from &amp; shortcomings of AVF</a:t>
            </a:r>
          </a:p>
        </p:txBody>
      </p:sp>
      <p:sp>
        <p:nvSpPr>
          <p:cNvPr id="8" name="Rectangle 7"/>
          <p:cNvSpPr/>
          <p:nvPr/>
        </p:nvSpPr>
        <p:spPr bwMode="auto">
          <a:xfrm>
            <a:off x="4745447" y="1229442"/>
            <a:ext cx="3210929" cy="2514974"/>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r>
              <a:rPr kumimoji="0" lang="en-US" sz="1600" b="1" i="0" u="none" strike="noStrike" cap="none" normalizeH="0" baseline="0" dirty="0">
                <a:ln>
                  <a:noFill/>
                </a:ln>
                <a:solidFill>
                  <a:schemeClr val="tx1"/>
                </a:solidFill>
                <a:effectLst/>
                <a:latin typeface="Arial" charset="0"/>
                <a:ea typeface="ＭＳ Ｐゴシック" charset="-128"/>
                <a:cs typeface="ＭＳ Ｐゴシック" charset="-128"/>
              </a:rPr>
              <a:t>Shortcomings of AVF:</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600" b="1" i="0" u="none" strike="noStrike" cap="none" normalizeH="0" baseline="0" dirty="0">
                <a:ln>
                  <a:noFill/>
                </a:ln>
                <a:solidFill>
                  <a:schemeClr val="tx1"/>
                </a:solidFill>
                <a:effectLst/>
                <a:latin typeface="Arial" charset="0"/>
                <a:ea typeface="ＭＳ Ｐゴシック" charset="-128"/>
                <a:cs typeface="ＭＳ Ｐゴシック" charset="-128"/>
              </a:rPr>
              <a:t>Technical issues</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sz="1200" b="1" i="0" u="none" strike="noStrike" cap="none" normalizeH="0" baseline="0" dirty="0">
              <a:ln>
                <a:noFill/>
              </a:ln>
              <a:solidFill>
                <a:schemeClr val="tx1"/>
              </a:solidFill>
              <a:effectLst/>
              <a:latin typeface="Arial" charset="0"/>
              <a:ea typeface="ＭＳ Ｐゴシック" charset="-128"/>
              <a:cs typeface="ＭＳ Ｐゴシック" charset="-128"/>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b="1" dirty="0">
                <a:ea typeface="ＭＳ Ｐゴシック" charset="-128"/>
                <a:cs typeface="ＭＳ Ｐゴシック" charset="-128"/>
              </a:rPr>
              <a:t>Navigation</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200" b="1" dirty="0">
              <a:ea typeface="ＭＳ Ｐゴシック" charset="-128"/>
              <a:cs typeface="ＭＳ Ｐゴシック" charset="-128"/>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600" b="1" i="0" u="none" strike="noStrike" cap="none" normalizeH="0" baseline="0" dirty="0">
                <a:ln>
                  <a:noFill/>
                </a:ln>
                <a:solidFill>
                  <a:schemeClr val="tx1"/>
                </a:solidFill>
                <a:effectLst/>
                <a:latin typeface="Arial" charset="0"/>
                <a:ea typeface="ＭＳ Ｐゴシック" charset="-128"/>
                <a:cs typeface="ＭＳ Ｐゴシック" charset="-128"/>
              </a:rPr>
              <a:t>More time consuming</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sz="1200" b="1" i="0" u="none" strike="noStrike" cap="none" normalizeH="0" baseline="0" dirty="0">
              <a:ln>
                <a:noFill/>
              </a:ln>
              <a:solidFill>
                <a:schemeClr val="tx1"/>
              </a:solidFill>
              <a:effectLst/>
              <a:latin typeface="Arial" charset="0"/>
              <a:ea typeface="ＭＳ Ｐゴシック" charset="-128"/>
              <a:cs typeface="ＭＳ Ｐゴシック" charset="-128"/>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b="1" dirty="0">
                <a:ea typeface="ＭＳ Ｐゴシック" charset="-128"/>
                <a:cs typeface="ＭＳ Ｐゴシック" charset="-128"/>
              </a:rPr>
              <a:t>More focused on negatives</a:t>
            </a:r>
            <a:endParaRPr kumimoji="0" lang="en-US" sz="1600" b="1"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9569817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307"/>
            <a:ext cx="9144000" cy="1079500"/>
          </a:xfrm>
          <a:prstGeom prst="rect">
            <a:avLst/>
          </a:prstGeom>
        </p:spPr>
      </p:pic>
      <p:sp>
        <p:nvSpPr>
          <p:cNvPr id="4" name="Rectangle 3"/>
          <p:cNvSpPr/>
          <p:nvPr/>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 name="Title 1"/>
          <p:cNvSpPr>
            <a:spLocks noGrp="1"/>
          </p:cNvSpPr>
          <p:nvPr>
            <p:ph type="title"/>
          </p:nvPr>
        </p:nvSpPr>
        <p:spPr>
          <a:xfrm>
            <a:off x="2131062" y="303096"/>
            <a:ext cx="6473386" cy="612470"/>
          </a:xfrm>
          <a:prstGeom prst="rect">
            <a:avLst/>
          </a:prstGeom>
        </p:spPr>
        <p:txBody>
          <a:bodyPr/>
          <a:lstStyle/>
          <a:p>
            <a:pPr algn="ctr"/>
            <a:r>
              <a:rPr lang="en-GB" sz="2400" dirty="0"/>
              <a:t>Improving AVF - Students’ perspective</a:t>
            </a:r>
            <a:endParaRPr lang="en-US" sz="2400" dirty="0"/>
          </a:p>
        </p:txBody>
      </p:sp>
      <p:sp>
        <p:nvSpPr>
          <p:cNvPr id="6" name="Content Placeholder 2"/>
          <p:cNvSpPr>
            <a:spLocks noGrp="1"/>
          </p:cNvSpPr>
          <p:nvPr>
            <p:ph idx="1"/>
          </p:nvPr>
        </p:nvSpPr>
        <p:spPr>
          <a:xfrm>
            <a:off x="1779901" y="1203598"/>
            <a:ext cx="4664307" cy="3581842"/>
          </a:xfrm>
          <a:prstGeom prst="rect">
            <a:avLst/>
          </a:prstGeom>
        </p:spPr>
        <p:txBody>
          <a:bodyPr/>
          <a:lstStyle/>
          <a:p>
            <a:pPr marL="285750" indent="-285750">
              <a:buFont typeface="Arial" panose="020B0604020202020204" pitchFamily="34" charset="0"/>
              <a:buChar char="•"/>
            </a:pPr>
            <a:r>
              <a:rPr lang="en-US" b="1" dirty="0" err="1"/>
              <a:t>Colour</a:t>
            </a:r>
            <a:r>
              <a:rPr lang="en-US" b="1" dirty="0"/>
              <a:t> coding</a:t>
            </a:r>
          </a:p>
          <a:p>
            <a:pPr marL="285750" indent="-285750">
              <a:buFont typeface="Arial" panose="020B0604020202020204" pitchFamily="34" charset="0"/>
              <a:buChar char="•"/>
            </a:pPr>
            <a:endParaRPr lang="en-US" sz="1200" b="1" dirty="0"/>
          </a:p>
          <a:p>
            <a:pPr marL="285750" indent="-285750">
              <a:buFont typeface="Arial" panose="020B0604020202020204" pitchFamily="34" charset="0"/>
              <a:buChar char="•"/>
            </a:pPr>
            <a:r>
              <a:rPr lang="en-US" b="1" dirty="0"/>
              <a:t>Written summary</a:t>
            </a:r>
          </a:p>
          <a:p>
            <a:pPr marL="285750" indent="-285750">
              <a:buFont typeface="Arial" panose="020B0604020202020204" pitchFamily="34" charset="0"/>
              <a:buChar char="•"/>
            </a:pPr>
            <a:endParaRPr lang="en-US" sz="1200" b="1" dirty="0"/>
          </a:p>
          <a:p>
            <a:pPr marL="285750" indent="-285750">
              <a:buFont typeface="Arial" panose="020B0604020202020204" pitchFamily="34" charset="0"/>
              <a:buChar char="•"/>
            </a:pPr>
            <a:r>
              <a:rPr lang="en-US" b="1" dirty="0"/>
              <a:t>Technical accessibility</a:t>
            </a:r>
          </a:p>
          <a:p>
            <a:pPr marL="285750" indent="-285750">
              <a:buFont typeface="Arial" panose="020B0604020202020204" pitchFamily="34" charset="0"/>
              <a:buChar char="•"/>
            </a:pPr>
            <a:endParaRPr lang="en-US" sz="1200" b="1" dirty="0"/>
          </a:p>
          <a:p>
            <a:pPr marL="285750" indent="-285750">
              <a:buFont typeface="Arial" panose="020B0604020202020204" pitchFamily="34" charset="0"/>
              <a:buChar char="•"/>
            </a:pPr>
            <a:r>
              <a:rPr lang="en-US" b="1" dirty="0"/>
              <a:t>Coordination with the release of the grades</a:t>
            </a:r>
          </a:p>
          <a:p>
            <a:pPr marL="285750" indent="-285750">
              <a:buFont typeface="Arial" panose="020B0604020202020204" pitchFamily="34" charset="0"/>
              <a:buChar char="•"/>
            </a:pPr>
            <a:endParaRPr lang="en-US" sz="1200" b="1" dirty="0"/>
          </a:p>
          <a:p>
            <a:pPr marL="285750" indent="-285750">
              <a:buFont typeface="Arial" panose="020B0604020202020204" pitchFamily="34" charset="0"/>
              <a:buChar char="•"/>
            </a:pPr>
            <a:r>
              <a:rPr lang="en-US" b="1" dirty="0" err="1"/>
              <a:t>Chuncking</a:t>
            </a:r>
            <a:endParaRPr lang="en-US" b="1" dirty="0"/>
          </a:p>
          <a:p>
            <a:pPr marL="285750" indent="-285750">
              <a:buFont typeface="Arial" panose="020B0604020202020204" pitchFamily="34" charset="0"/>
              <a:buChar char="•"/>
            </a:pPr>
            <a:endParaRPr lang="en-US" sz="1200" b="1" dirty="0"/>
          </a:p>
          <a:p>
            <a:pPr marL="285750" indent="-285750">
              <a:buFont typeface="Arial" panose="020B0604020202020204" pitchFamily="34" charset="0"/>
              <a:buChar char="•"/>
            </a:pPr>
            <a:r>
              <a:rPr lang="en-US" b="1" dirty="0"/>
              <a:t>No replacement for face-to-face meetings</a:t>
            </a:r>
          </a:p>
          <a:p>
            <a:pPr marL="0" indent="0"/>
            <a:endParaRPr lang="en-US" dirty="0">
              <a:latin typeface="Arial" charset="0"/>
              <a:ea typeface="Arial" charset="0"/>
              <a:cs typeface="Arial" charset="0"/>
            </a:endParaRPr>
          </a:p>
          <a:p>
            <a:pPr marL="0" indent="0"/>
            <a:endParaRPr lang="en-US" dirty="0"/>
          </a:p>
          <a:p>
            <a:pPr marL="0" indent="0"/>
            <a:endParaRPr lang="en-US" dirty="0">
              <a:latin typeface="Arial" charset="0"/>
              <a:ea typeface="Arial" charset="0"/>
              <a:cs typeface="Arial" charset="0"/>
            </a:endParaRPr>
          </a:p>
        </p:txBody>
      </p:sp>
    </p:spTree>
    <p:extLst>
      <p:ext uri="{BB962C8B-B14F-4D97-AF65-F5344CB8AC3E}">
        <p14:creationId xmlns:p14="http://schemas.microsoft.com/office/powerpoint/2010/main" val="14646284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555776" y="2067694"/>
            <a:ext cx="4176464" cy="720081"/>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dirty="0">
                <a:solidFill>
                  <a:srgbClr val="002542"/>
                </a:solidFill>
                <a:ea typeface="ＭＳ Ｐゴシック" charset="-128"/>
                <a:cs typeface="ＭＳ Ｐゴシック" charset="-128"/>
              </a:rPr>
              <a:t>Part 2: AVF &amp; Attainment</a:t>
            </a:r>
          </a:p>
        </p:txBody>
      </p:sp>
    </p:spTree>
    <p:extLst>
      <p:ext uri="{BB962C8B-B14F-4D97-AF65-F5344CB8AC3E}">
        <p14:creationId xmlns:p14="http://schemas.microsoft.com/office/powerpoint/2010/main" val="2408748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01" y="-150098"/>
            <a:ext cx="9144000" cy="1079500"/>
          </a:xfrm>
          <a:prstGeom prst="rect">
            <a:avLst/>
          </a:prstGeom>
        </p:spPr>
      </p:pic>
      <p:sp>
        <p:nvSpPr>
          <p:cNvPr id="5" name="Title 1"/>
          <p:cNvSpPr>
            <a:spLocks noGrp="1"/>
          </p:cNvSpPr>
          <p:nvPr>
            <p:ph type="title"/>
          </p:nvPr>
        </p:nvSpPr>
        <p:spPr>
          <a:xfrm>
            <a:off x="1403648" y="325666"/>
            <a:ext cx="6440767" cy="661908"/>
          </a:xfrm>
          <a:prstGeom prst="rect">
            <a:avLst/>
          </a:prstGeom>
        </p:spPr>
        <p:txBody>
          <a:bodyPr/>
          <a:lstStyle/>
          <a:p>
            <a:pPr algn="ctr"/>
            <a:r>
              <a:rPr lang="en-GB" dirty="0">
                <a:latin typeface="+mj-lt"/>
              </a:rPr>
              <a:t>Research Questions</a:t>
            </a:r>
            <a:endParaRPr lang="en-US" dirty="0">
              <a:latin typeface="+mj-lt"/>
            </a:endParaRPr>
          </a:p>
        </p:txBody>
      </p:sp>
      <p:sp>
        <p:nvSpPr>
          <p:cNvPr id="6" name="Content Placeholder 2"/>
          <p:cNvSpPr>
            <a:spLocks noGrp="1"/>
          </p:cNvSpPr>
          <p:nvPr>
            <p:ph idx="1"/>
          </p:nvPr>
        </p:nvSpPr>
        <p:spPr>
          <a:xfrm>
            <a:off x="755575" y="1666205"/>
            <a:ext cx="7416825" cy="1913657"/>
          </a:xfrm>
          <a:prstGeom prst="rect">
            <a:avLst/>
          </a:prstGeom>
        </p:spPr>
        <p:txBody>
          <a:bodyPr/>
          <a:lstStyle/>
          <a:p>
            <a:pPr>
              <a:buAutoNum type="arabicParenBoth"/>
            </a:pPr>
            <a:r>
              <a:rPr lang="en-GB" sz="1800" dirty="0">
                <a:latin typeface="+mn-lt"/>
              </a:rPr>
              <a:t>Does the provision of feedback affect (positively) students’ future performance?</a:t>
            </a:r>
          </a:p>
          <a:p>
            <a:pPr>
              <a:buAutoNum type="arabicParenBoth"/>
            </a:pPr>
            <a:endParaRPr lang="en-GB" sz="1200" dirty="0">
              <a:latin typeface="+mn-lt"/>
            </a:endParaRPr>
          </a:p>
          <a:p>
            <a:pPr marL="355600" indent="-355600"/>
            <a:r>
              <a:rPr lang="en-GB" sz="1800" dirty="0">
                <a:latin typeface="+mn-lt"/>
              </a:rPr>
              <a:t>(2)  Does the provision of AV feedback have a stronger effect on students’ future performance than the provision of traditional (written) feedback?</a:t>
            </a:r>
          </a:p>
          <a:p>
            <a:pPr marL="0" indent="0"/>
            <a:endParaRPr lang="en-US" dirty="0">
              <a:latin typeface="Arial" charset="0"/>
              <a:ea typeface="Arial" charset="0"/>
              <a:cs typeface="Arial" charset="0"/>
            </a:endParaRPr>
          </a:p>
          <a:p>
            <a:pPr marL="0" indent="0"/>
            <a:endParaRPr lang="en-US" dirty="0"/>
          </a:p>
          <a:p>
            <a:pPr marL="0" indent="0"/>
            <a:endParaRPr lang="en-US" dirty="0">
              <a:latin typeface="Arial" charset="0"/>
              <a:ea typeface="Arial" charset="0"/>
              <a:cs typeface="Arial" charset="0"/>
            </a:endParaRPr>
          </a:p>
          <a:p>
            <a:pPr marL="0" indent="0"/>
            <a:endParaRPr lang="en-US" dirty="0"/>
          </a:p>
          <a:p>
            <a:pPr marL="0" indent="0"/>
            <a:endParaRPr lang="en-US" dirty="0">
              <a:latin typeface="Arial" charset="0"/>
              <a:ea typeface="Arial" charset="0"/>
              <a:cs typeface="Arial" charset="0"/>
            </a:endParaRPr>
          </a:p>
        </p:txBody>
      </p:sp>
    </p:spTree>
    <p:extLst>
      <p:ext uri="{BB962C8B-B14F-4D97-AF65-F5344CB8AC3E}">
        <p14:creationId xmlns:p14="http://schemas.microsoft.com/office/powerpoint/2010/main" val="5154864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01" y="-150098"/>
            <a:ext cx="9144000" cy="1079500"/>
          </a:xfrm>
          <a:prstGeom prst="rect">
            <a:avLst/>
          </a:prstGeom>
        </p:spPr>
      </p:pic>
      <p:sp>
        <p:nvSpPr>
          <p:cNvPr id="4" name="Rectangle 3"/>
          <p:cNvSpPr/>
          <p:nvPr/>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 name="Title 1"/>
          <p:cNvSpPr>
            <a:spLocks noGrp="1"/>
          </p:cNvSpPr>
          <p:nvPr>
            <p:ph type="title"/>
          </p:nvPr>
        </p:nvSpPr>
        <p:spPr>
          <a:xfrm>
            <a:off x="2955769" y="195486"/>
            <a:ext cx="4712575" cy="539750"/>
          </a:xfrm>
          <a:prstGeom prst="rect">
            <a:avLst/>
          </a:prstGeom>
        </p:spPr>
        <p:txBody>
          <a:bodyPr/>
          <a:lstStyle/>
          <a:p>
            <a:r>
              <a:rPr lang="en-GB" dirty="0">
                <a:latin typeface="+mn-lt"/>
              </a:rPr>
              <a:t>Research Design (1)</a:t>
            </a:r>
            <a:endParaRPr lang="en-US" dirty="0">
              <a:latin typeface="+mn-lt"/>
            </a:endParaRPr>
          </a:p>
        </p:txBody>
      </p:sp>
      <p:sp>
        <p:nvSpPr>
          <p:cNvPr id="6" name="Content Placeholder 2"/>
          <p:cNvSpPr>
            <a:spLocks noGrp="1"/>
          </p:cNvSpPr>
          <p:nvPr>
            <p:ph idx="1"/>
          </p:nvPr>
        </p:nvSpPr>
        <p:spPr>
          <a:xfrm>
            <a:off x="539551" y="1059582"/>
            <a:ext cx="8280921" cy="3888433"/>
          </a:xfrm>
          <a:prstGeom prst="rect">
            <a:avLst/>
          </a:prstGeom>
        </p:spPr>
        <p:txBody>
          <a:bodyPr/>
          <a:lstStyle/>
          <a:p>
            <a:pPr marL="0" indent="0"/>
            <a:r>
              <a:rPr lang="en-GB" b="1" dirty="0">
                <a:latin typeface="+mn-lt"/>
              </a:rPr>
              <a:t>Research Setting: </a:t>
            </a:r>
            <a:r>
              <a:rPr lang="en-GB" dirty="0">
                <a:latin typeface="+mn-lt"/>
              </a:rPr>
              <a:t>a course assessed through 3 equivalent individual written assignments </a:t>
            </a:r>
          </a:p>
          <a:p>
            <a:pPr marL="0" indent="0">
              <a:spcBef>
                <a:spcPts val="0"/>
              </a:spcBef>
            </a:pPr>
            <a:r>
              <a:rPr lang="en-GB" dirty="0">
                <a:latin typeface="+mn-lt"/>
              </a:rPr>
              <a:t>                                (A1, A2, A3)</a:t>
            </a:r>
          </a:p>
          <a:p>
            <a:pPr marL="0" indent="0"/>
            <a:endParaRPr lang="en-GB" sz="1050" b="1" dirty="0">
              <a:latin typeface="+mn-lt"/>
            </a:endParaRPr>
          </a:p>
          <a:p>
            <a:pPr marL="0" indent="0">
              <a:spcBef>
                <a:spcPts val="0"/>
              </a:spcBef>
            </a:pPr>
            <a:r>
              <a:rPr lang="en-GB" b="1" dirty="0">
                <a:latin typeface="+mn-lt"/>
              </a:rPr>
              <a:t>Method: </a:t>
            </a:r>
            <a:r>
              <a:rPr lang="en-GB" dirty="0">
                <a:latin typeface="+mn-lt"/>
              </a:rPr>
              <a:t>a between-subjects field experiment; students split into two equivalent, independent groups, specifically formed as to control for two extraneous variables, gender and nationality;</a:t>
            </a:r>
          </a:p>
          <a:p>
            <a:pPr marL="0" indent="0">
              <a:spcBef>
                <a:spcPts val="0"/>
              </a:spcBef>
            </a:pPr>
            <a:r>
              <a:rPr lang="en-GB" dirty="0">
                <a:latin typeface="+mn-lt"/>
              </a:rPr>
              <a:t>with the experimental group receiving AV feedback, the control group receiving traditional (written) feedback; then examining the differences in subsequent performance between the two groups.</a:t>
            </a:r>
            <a:endParaRPr lang="en-GB" b="1" dirty="0">
              <a:latin typeface="+mn-lt"/>
            </a:endParaRPr>
          </a:p>
          <a:p>
            <a:pPr marL="0" indent="0"/>
            <a:endParaRPr lang="en-GB" dirty="0">
              <a:latin typeface="+mn-lt"/>
            </a:endParaRPr>
          </a:p>
          <a:p>
            <a:pPr marL="0" indent="0"/>
            <a:endParaRPr lang="en-GB" dirty="0">
              <a:latin typeface="+mn-lt"/>
            </a:endParaRPr>
          </a:p>
          <a:p>
            <a:pPr marL="0" indent="0"/>
            <a:endParaRPr lang="en-GB" dirty="0">
              <a:latin typeface="+mn-lt"/>
            </a:endParaRPr>
          </a:p>
          <a:p>
            <a:r>
              <a:rPr lang="en-GB" dirty="0">
                <a:latin typeface="+mn-lt"/>
              </a:rPr>
              <a:t> </a:t>
            </a:r>
          </a:p>
          <a:p>
            <a:endParaRPr lang="en-GB" dirty="0">
              <a:latin typeface="+mn-lt"/>
            </a:endParaRPr>
          </a:p>
          <a:p>
            <a:pPr marL="0" indent="0"/>
            <a:endParaRPr lang="en-US" dirty="0">
              <a:latin typeface="+mn-lt"/>
            </a:endParaRPr>
          </a:p>
          <a:p>
            <a:pPr marL="0" indent="0"/>
            <a:endParaRPr lang="en-US" dirty="0">
              <a:latin typeface="+mn-lt"/>
            </a:endParaRPr>
          </a:p>
          <a:p>
            <a:pPr marL="0" indent="0"/>
            <a:endParaRPr lang="en-US" dirty="0">
              <a:latin typeface="+mn-lt"/>
            </a:endParaRPr>
          </a:p>
          <a:p>
            <a:pPr marL="0" indent="0"/>
            <a:endParaRPr lang="en-US" dirty="0">
              <a:latin typeface="+mn-lt"/>
            </a:endParaRPr>
          </a:p>
          <a:p>
            <a:pPr marL="0" indent="0"/>
            <a:endParaRPr lang="en-US" dirty="0">
              <a:latin typeface="+mn-lt"/>
            </a:endParaRPr>
          </a:p>
        </p:txBody>
      </p:sp>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0188" y="3251051"/>
            <a:ext cx="13430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2256034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01" y="-150098"/>
            <a:ext cx="9144000" cy="1079500"/>
          </a:xfrm>
          <a:prstGeom prst="rect">
            <a:avLst/>
          </a:prstGeom>
        </p:spPr>
      </p:pic>
      <p:sp>
        <p:nvSpPr>
          <p:cNvPr id="6" name="Content Placeholder 2"/>
          <p:cNvSpPr>
            <a:spLocks noGrp="1"/>
          </p:cNvSpPr>
          <p:nvPr>
            <p:ph idx="1"/>
          </p:nvPr>
        </p:nvSpPr>
        <p:spPr>
          <a:xfrm>
            <a:off x="539551" y="1131590"/>
            <a:ext cx="7810737" cy="3744416"/>
          </a:xfrm>
          <a:prstGeom prst="rect">
            <a:avLst/>
          </a:prstGeom>
        </p:spPr>
        <p:txBody>
          <a:bodyPr/>
          <a:lstStyle/>
          <a:p>
            <a:pPr marL="0" lvl="0" indent="0"/>
            <a:r>
              <a:rPr lang="en-GB" b="1" u="sng" dirty="0">
                <a:latin typeface="Calibri"/>
              </a:rPr>
              <a:t>Phase 1 </a:t>
            </a:r>
            <a:r>
              <a:rPr lang="en-GB" u="sng" dirty="0">
                <a:latin typeface="Calibri"/>
              </a:rPr>
              <a:t>(pre-test phase):</a:t>
            </a:r>
          </a:p>
          <a:p>
            <a:pPr marL="0" lvl="0" indent="0"/>
            <a:r>
              <a:rPr lang="en-GB" dirty="0">
                <a:latin typeface="Calibri"/>
              </a:rPr>
              <a:t>the base-line performance for all students was established, as improvement in student performance between the first assignment (A1) and the second assignment (A2) in the course, after students had received feedback of traditional form after the completion of the first assignment (A1).</a:t>
            </a:r>
          </a:p>
          <a:p>
            <a:pPr marL="0" lvl="0" indent="0"/>
            <a:endParaRPr lang="en-GB" dirty="0">
              <a:latin typeface="Calibri"/>
            </a:endParaRPr>
          </a:p>
          <a:p>
            <a:pPr marL="0" lvl="0" indent="0"/>
            <a:endParaRPr lang="en-GB" dirty="0">
              <a:latin typeface="Calibri"/>
            </a:endParaRPr>
          </a:p>
          <a:p>
            <a:pPr marL="0" lvl="0" indent="0"/>
            <a:endParaRPr lang="en-GB" sz="1000" dirty="0">
              <a:latin typeface="Calibri"/>
            </a:endParaRPr>
          </a:p>
          <a:p>
            <a:pPr lvl="0"/>
            <a:r>
              <a:rPr lang="en-GB" b="1" u="sng" dirty="0">
                <a:latin typeface="Calibri"/>
              </a:rPr>
              <a:t>Phase 2</a:t>
            </a:r>
            <a:r>
              <a:rPr lang="en-GB" u="sng" dirty="0">
                <a:latin typeface="Calibri"/>
              </a:rPr>
              <a:t> (post-test stage):</a:t>
            </a:r>
          </a:p>
          <a:p>
            <a:pPr marL="0" lvl="0" indent="0"/>
            <a:r>
              <a:rPr lang="en-GB" dirty="0">
                <a:latin typeface="Calibri"/>
              </a:rPr>
              <a:t>the experimental group received AV feedback on their second assignment (A2), whereas for the same assignment (A2) the control group received traditional feedback. Student performance in the third assignment (A3) was then measured for both groups (control and experimental) to establish whether there were any significant difference in performance between the two groups receiving different forms of feedback (AV vs. traditional feedback).</a:t>
            </a:r>
          </a:p>
        </p:txBody>
      </p:sp>
      <p:sp>
        <p:nvSpPr>
          <p:cNvPr id="8" name="Title 1"/>
          <p:cNvSpPr>
            <a:spLocks noGrp="1"/>
          </p:cNvSpPr>
          <p:nvPr>
            <p:ph type="title"/>
          </p:nvPr>
        </p:nvSpPr>
        <p:spPr>
          <a:xfrm>
            <a:off x="2955769" y="195486"/>
            <a:ext cx="4712575" cy="539750"/>
          </a:xfrm>
          <a:prstGeom prst="rect">
            <a:avLst/>
          </a:prstGeom>
        </p:spPr>
        <p:txBody>
          <a:bodyPr/>
          <a:lstStyle/>
          <a:p>
            <a:r>
              <a:rPr lang="en-GB" dirty="0">
                <a:latin typeface="+mn-lt"/>
              </a:rPr>
              <a:t>Research Design (2)</a:t>
            </a:r>
            <a:endParaRPr lang="en-US" dirty="0">
              <a:latin typeface="+mn-lt"/>
            </a:endParaRPr>
          </a:p>
        </p:txBody>
      </p:sp>
      <p:pic>
        <p:nvPicPr>
          <p:cNvPr id="1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0187" y="2427734"/>
            <a:ext cx="13430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3" name="Rectangle 2"/>
          <p:cNvSpPr/>
          <p:nvPr/>
        </p:nvSpPr>
        <p:spPr bwMode="auto">
          <a:xfrm>
            <a:off x="3911720" y="2465876"/>
            <a:ext cx="507797" cy="792088"/>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 name="Rectangle 10"/>
          <p:cNvSpPr/>
          <p:nvPr/>
        </p:nvSpPr>
        <p:spPr bwMode="auto">
          <a:xfrm>
            <a:off x="4749800" y="2465876"/>
            <a:ext cx="474014" cy="792088"/>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40463612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79512" y="1305973"/>
            <a:ext cx="3744416" cy="3498025"/>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1500" dirty="0">
                <a:latin typeface="+mn-lt"/>
              </a:rPr>
              <a:t>At the descriptive level, students appeared to do </a:t>
            </a:r>
            <a:r>
              <a:rPr lang="en-GB" sz="1500" dirty="0">
                <a:solidFill>
                  <a:srgbClr val="00B050"/>
                </a:solidFill>
                <a:latin typeface="+mn-lt"/>
              </a:rPr>
              <a:t>slightly better</a:t>
            </a:r>
            <a:r>
              <a:rPr lang="en-GB" sz="1500" dirty="0">
                <a:latin typeface="+mn-lt"/>
              </a:rPr>
              <a:t> in A2 than in A1; but performance </a:t>
            </a:r>
            <a:r>
              <a:rPr lang="en-GB" sz="1500" dirty="0">
                <a:solidFill>
                  <a:srgbClr val="FF0000"/>
                </a:solidFill>
                <a:latin typeface="+mn-lt"/>
              </a:rPr>
              <a:t>dropped</a:t>
            </a:r>
            <a:r>
              <a:rPr lang="en-GB" sz="1500" dirty="0">
                <a:latin typeface="+mn-lt"/>
              </a:rPr>
              <a:t> slightly from A2 to A3.</a:t>
            </a:r>
          </a:p>
          <a:p>
            <a:endParaRPr lang="en-GB" sz="600" dirty="0">
              <a:latin typeface="+mn-lt"/>
            </a:endParaRPr>
          </a:p>
          <a:p>
            <a:r>
              <a:rPr lang="en-GB" sz="1500" dirty="0">
                <a:latin typeface="+mn-lt"/>
              </a:rPr>
              <a:t>When tested for statistical significance through parametric &amp; non-parametric tests, the </a:t>
            </a:r>
            <a:r>
              <a:rPr lang="en-GB" sz="1500" u="sng" dirty="0">
                <a:latin typeface="+mn-lt"/>
              </a:rPr>
              <a:t>differences in performance</a:t>
            </a:r>
            <a:r>
              <a:rPr lang="en-GB" sz="1500" dirty="0">
                <a:latin typeface="+mn-lt"/>
              </a:rPr>
              <a:t> between A1 and A2, and between A2 and A3 are </a:t>
            </a:r>
            <a:r>
              <a:rPr lang="en-GB" sz="1500" u="sng" dirty="0">
                <a:latin typeface="+mn-lt"/>
              </a:rPr>
              <a:t>not significant</a:t>
            </a:r>
            <a:r>
              <a:rPr lang="en-GB" sz="1500" dirty="0">
                <a:latin typeface="+mn-lt"/>
              </a:rPr>
              <a:t>; thereby providing evidence that there was no effect of feedback on students’ performance.</a:t>
            </a:r>
          </a:p>
          <a:p>
            <a:endParaRPr lang="en-GB" sz="600" dirty="0">
              <a:latin typeface="+mn-lt"/>
            </a:endParaRPr>
          </a:p>
          <a:p>
            <a:r>
              <a:rPr lang="en-GB" sz="1500" dirty="0">
                <a:latin typeface="+mn-lt"/>
              </a:rPr>
              <a:t>This finding is counterintuitive and contradicts previous evidence that generally feedback, irrespective of its type, improves student performance.</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565"/>
            <a:ext cx="9144000" cy="1079500"/>
          </a:xfrm>
          <a:prstGeom prst="rect">
            <a:avLst/>
          </a:prstGeom>
        </p:spPr>
      </p:pic>
      <p:sp>
        <p:nvSpPr>
          <p:cNvPr id="9" name="Content Placeholder 8"/>
          <p:cNvSpPr>
            <a:spLocks noGrp="1"/>
          </p:cNvSpPr>
          <p:nvPr>
            <p:ph idx="1"/>
          </p:nvPr>
        </p:nvSpPr>
        <p:spPr>
          <a:xfrm>
            <a:off x="1835697" y="298481"/>
            <a:ext cx="7200800" cy="734432"/>
          </a:xfrm>
        </p:spPr>
        <p:txBody>
          <a:bodyPr/>
          <a:lstStyle/>
          <a:p>
            <a:pPr algn="ctr">
              <a:lnSpc>
                <a:spcPct val="90000"/>
              </a:lnSpc>
              <a:spcBef>
                <a:spcPct val="0"/>
              </a:spcBef>
            </a:pPr>
            <a:r>
              <a:rPr lang="en-GB" sz="2400" b="1" spc="-10" dirty="0">
                <a:latin typeface="+mn-lt"/>
              </a:rPr>
              <a:t>RQ1: Impact of Feedback on Student Performance</a:t>
            </a:r>
          </a:p>
        </p:txBody>
      </p:sp>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3995936" y="1412370"/>
            <a:ext cx="4591050" cy="2638425"/>
          </a:xfrm>
          <a:prstGeom prst="rect">
            <a:avLst/>
          </a:prstGeom>
          <a:noFill/>
          <a:ln>
            <a:noFill/>
          </a:ln>
        </p:spPr>
      </p:pic>
    </p:spTree>
    <p:extLst>
      <p:ext uri="{BB962C8B-B14F-4D97-AF65-F5344CB8AC3E}">
        <p14:creationId xmlns:p14="http://schemas.microsoft.com/office/powerpoint/2010/main" val="2751510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565"/>
            <a:ext cx="9144000" cy="1079500"/>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4185596122"/>
              </p:ext>
            </p:extLst>
          </p:nvPr>
        </p:nvGraphicFramePr>
        <p:xfrm>
          <a:off x="3059832" y="1275606"/>
          <a:ext cx="5688631" cy="3219822"/>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179512" y="1203598"/>
            <a:ext cx="2664296" cy="3647152"/>
          </a:xfrm>
          <a:prstGeom prst="rect">
            <a:avLst/>
          </a:prstGeom>
          <a:noFill/>
        </p:spPr>
        <p:txBody>
          <a:bodyPr wrap="square" rtlCol="0">
            <a:spAutoFit/>
          </a:bodyPr>
          <a:lstStyle/>
          <a:p>
            <a:r>
              <a:rPr lang="en-GB" sz="1500" dirty="0">
                <a:latin typeface="+mn-lt"/>
              </a:rPr>
              <a:t>The descriptive analysis reveals that AVF has, surprisingly, a </a:t>
            </a:r>
            <a:r>
              <a:rPr lang="en-GB" sz="1500" dirty="0">
                <a:solidFill>
                  <a:srgbClr val="FF0000"/>
                </a:solidFill>
                <a:latin typeface="+mn-lt"/>
              </a:rPr>
              <a:t>negative</a:t>
            </a:r>
            <a:r>
              <a:rPr lang="en-GB" sz="1500" dirty="0">
                <a:latin typeface="+mn-lt"/>
              </a:rPr>
              <a:t> effect on subsequent performance; this is in contrast to the traditional (written) feedback, which appears to have a </a:t>
            </a:r>
            <a:r>
              <a:rPr lang="en-GB" sz="1500" dirty="0">
                <a:solidFill>
                  <a:srgbClr val="00B050"/>
                </a:solidFill>
                <a:latin typeface="+mn-lt"/>
              </a:rPr>
              <a:t>marginally positive</a:t>
            </a:r>
            <a:r>
              <a:rPr lang="en-GB" sz="1500" dirty="0">
                <a:latin typeface="+mn-lt"/>
              </a:rPr>
              <a:t> effect. </a:t>
            </a:r>
          </a:p>
          <a:p>
            <a:endParaRPr lang="en-GB" sz="600" dirty="0">
              <a:latin typeface="+mn-lt"/>
            </a:endParaRPr>
          </a:p>
          <a:p>
            <a:r>
              <a:rPr lang="en-GB" sz="1500" dirty="0">
                <a:latin typeface="+mn-lt"/>
              </a:rPr>
              <a:t>Parametric and nonparametric tests show, perhaps slightly less surprisingly, that the </a:t>
            </a:r>
            <a:r>
              <a:rPr lang="en-GB" sz="1500" u="sng" dirty="0">
                <a:latin typeface="+mn-lt"/>
              </a:rPr>
              <a:t>differences</a:t>
            </a:r>
            <a:r>
              <a:rPr lang="en-GB" sz="1500" dirty="0">
                <a:latin typeface="+mn-lt"/>
              </a:rPr>
              <a:t> in subsequent performance are </a:t>
            </a:r>
            <a:r>
              <a:rPr lang="en-GB" sz="1500" u="sng" dirty="0">
                <a:latin typeface="+mn-lt"/>
              </a:rPr>
              <a:t>not significant</a:t>
            </a:r>
            <a:r>
              <a:rPr lang="en-GB" sz="1500" dirty="0">
                <a:latin typeface="+mn-lt"/>
              </a:rPr>
              <a:t>, neither for AVF nor for traditional feedback.</a:t>
            </a:r>
          </a:p>
        </p:txBody>
      </p:sp>
      <p:sp>
        <p:nvSpPr>
          <p:cNvPr id="8" name="Content Placeholder 8"/>
          <p:cNvSpPr>
            <a:spLocks noGrp="1"/>
          </p:cNvSpPr>
          <p:nvPr>
            <p:ph idx="1"/>
          </p:nvPr>
        </p:nvSpPr>
        <p:spPr>
          <a:xfrm>
            <a:off x="1835696" y="267494"/>
            <a:ext cx="7200801" cy="734432"/>
          </a:xfrm>
        </p:spPr>
        <p:txBody>
          <a:bodyPr/>
          <a:lstStyle/>
          <a:p>
            <a:pPr algn="ctr">
              <a:lnSpc>
                <a:spcPct val="90000"/>
              </a:lnSpc>
              <a:spcBef>
                <a:spcPct val="0"/>
              </a:spcBef>
            </a:pPr>
            <a:r>
              <a:rPr lang="en-GB" sz="2400" b="1" spc="-10" dirty="0">
                <a:latin typeface="+mn-lt"/>
              </a:rPr>
              <a:t>RQ2: Impact of AV Feedback on Student Performance</a:t>
            </a:r>
          </a:p>
        </p:txBody>
      </p:sp>
    </p:spTree>
    <p:extLst>
      <p:ext uri="{BB962C8B-B14F-4D97-AF65-F5344CB8AC3E}">
        <p14:creationId xmlns:p14="http://schemas.microsoft.com/office/powerpoint/2010/main" val="15079389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755576" y="1275606"/>
            <a:ext cx="7967566" cy="3354009"/>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2000" dirty="0">
                <a:latin typeface="+mn-lt"/>
              </a:rPr>
              <a:t>Contrary to our expectations / hypotheses…</a:t>
            </a:r>
          </a:p>
          <a:p>
            <a:endParaRPr lang="en-GB" sz="1000" dirty="0">
              <a:latin typeface="+mn-lt"/>
            </a:endParaRPr>
          </a:p>
          <a:p>
            <a:pPr marL="342900" indent="-342900">
              <a:buFont typeface="Arial" panose="020B0604020202020204" pitchFamily="34" charset="0"/>
              <a:buChar char="•"/>
            </a:pPr>
            <a:r>
              <a:rPr lang="en-GB" sz="2000" dirty="0">
                <a:latin typeface="+mn-lt"/>
              </a:rPr>
              <a:t>AVF does not appear to have a (positive) effect on students’ performance, which actually appears  slightly reduced in our course, despite students’ enthusiastic attitudes towards it.</a:t>
            </a:r>
          </a:p>
          <a:p>
            <a:endParaRPr lang="en-GB" sz="1000" dirty="0">
              <a:latin typeface="+mn-lt"/>
            </a:endParaRPr>
          </a:p>
          <a:p>
            <a:pPr marL="342900" indent="-342900">
              <a:buFont typeface="Arial" panose="020B0604020202020204" pitchFamily="34" charset="0"/>
              <a:buChar char="•"/>
            </a:pPr>
            <a:r>
              <a:rPr lang="en-GB" sz="2000" dirty="0">
                <a:latin typeface="+mn-lt"/>
              </a:rPr>
              <a:t>But, if this is any consolation, feedback in general (of all forms) does not seem to have a discernible effect on student performance in the setting and sample examined.</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565"/>
            <a:ext cx="9144000" cy="1079500"/>
          </a:xfrm>
          <a:prstGeom prst="rect">
            <a:avLst/>
          </a:prstGeom>
        </p:spPr>
      </p:pic>
      <p:sp>
        <p:nvSpPr>
          <p:cNvPr id="9" name="Content Placeholder 8"/>
          <p:cNvSpPr>
            <a:spLocks noGrp="1"/>
          </p:cNvSpPr>
          <p:nvPr>
            <p:ph idx="1"/>
          </p:nvPr>
        </p:nvSpPr>
        <p:spPr>
          <a:xfrm>
            <a:off x="395536" y="267494"/>
            <a:ext cx="7200800" cy="734432"/>
          </a:xfrm>
        </p:spPr>
        <p:txBody>
          <a:bodyPr/>
          <a:lstStyle/>
          <a:p>
            <a:pPr algn="ctr">
              <a:lnSpc>
                <a:spcPct val="90000"/>
              </a:lnSpc>
              <a:spcBef>
                <a:spcPct val="0"/>
              </a:spcBef>
            </a:pPr>
            <a:r>
              <a:rPr lang="en-GB" sz="2800" b="1" spc="-10" dirty="0">
                <a:latin typeface="+mn-lt"/>
              </a:rPr>
              <a:t>In Sum…</a:t>
            </a:r>
          </a:p>
        </p:txBody>
      </p:sp>
    </p:spTree>
    <p:extLst>
      <p:ext uri="{BB962C8B-B14F-4D97-AF65-F5344CB8AC3E}">
        <p14:creationId xmlns:p14="http://schemas.microsoft.com/office/powerpoint/2010/main" val="9565758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92"/>
            <a:ext cx="9144000" cy="1079500"/>
          </a:xfrm>
          <a:prstGeom prst="rect">
            <a:avLst/>
          </a:prstGeom>
        </p:spPr>
      </p:pic>
      <p:sp>
        <p:nvSpPr>
          <p:cNvPr id="4" name="Rectangle 3"/>
          <p:cNvSpPr/>
          <p:nvPr/>
        </p:nvSpPr>
        <p:spPr bwMode="auto">
          <a:xfrm>
            <a:off x="594806" y="1635646"/>
            <a:ext cx="7937634" cy="2520280"/>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GB" sz="1800" dirty="0">
                <a:latin typeface="+mn-lt"/>
              </a:rPr>
              <a:t>…describes a case of applying innovative technology for assessment feedback </a:t>
            </a:r>
          </a:p>
          <a:p>
            <a:pPr eaLnBrk="0" hangingPunct="0"/>
            <a:r>
              <a:rPr lang="en-GB" sz="1800" dirty="0">
                <a:latin typeface="+mn-lt"/>
              </a:rPr>
              <a:t>   (AVF - Audio-Video Feedback)</a:t>
            </a:r>
          </a:p>
          <a:p>
            <a:pPr eaLnBrk="0" hangingPunct="0"/>
            <a:endParaRPr lang="en-GB" sz="1050" dirty="0">
              <a:latin typeface="+mn-lt"/>
            </a:endParaRPr>
          </a:p>
          <a:p>
            <a:pPr eaLnBrk="0" hangingPunct="0"/>
            <a:r>
              <a:rPr lang="en-GB" sz="1800" dirty="0">
                <a:latin typeface="+mn-lt"/>
              </a:rPr>
              <a:t>…offers empirical evidence on the effects of AVF on satisfaction &amp; attainment</a:t>
            </a:r>
          </a:p>
          <a:p>
            <a:pPr eaLnBrk="0" hangingPunct="0"/>
            <a:endParaRPr lang="en-GB" sz="1200" dirty="0">
              <a:latin typeface="+mn-lt"/>
            </a:endParaRPr>
          </a:p>
          <a:p>
            <a:pPr eaLnBrk="0" hangingPunct="0"/>
            <a:r>
              <a:rPr lang="en-GB" sz="1800" dirty="0">
                <a:latin typeface="+mn-lt"/>
              </a:rPr>
              <a:t>…seeks to interpret these findings through a student perspective </a:t>
            </a:r>
          </a:p>
          <a:p>
            <a:pPr lvl="0" eaLnBrk="0" hangingPunct="0"/>
            <a:endParaRPr lang="en-GB" sz="1200" dirty="0">
              <a:solidFill>
                <a:srgbClr val="002542"/>
              </a:solidFill>
              <a:latin typeface="Calibri"/>
            </a:endParaRPr>
          </a:p>
          <a:p>
            <a:pPr lvl="0" eaLnBrk="0" hangingPunct="0"/>
            <a:r>
              <a:rPr lang="en-GB" sz="1800" dirty="0">
                <a:solidFill>
                  <a:srgbClr val="002542"/>
                </a:solidFill>
                <a:latin typeface="Calibri"/>
              </a:rPr>
              <a:t>…considers possible implications for institutional changes in approach to feedback</a:t>
            </a:r>
          </a:p>
        </p:txBody>
      </p:sp>
      <p:sp>
        <p:nvSpPr>
          <p:cNvPr id="5" name="Title 1"/>
          <p:cNvSpPr>
            <a:spLocks noGrp="1"/>
          </p:cNvSpPr>
          <p:nvPr>
            <p:ph type="title"/>
          </p:nvPr>
        </p:nvSpPr>
        <p:spPr>
          <a:xfrm>
            <a:off x="2411759" y="421161"/>
            <a:ext cx="4248473" cy="504055"/>
          </a:xfrm>
          <a:prstGeom prst="rect">
            <a:avLst/>
          </a:prstGeom>
        </p:spPr>
        <p:txBody>
          <a:bodyPr/>
          <a:lstStyle/>
          <a:p>
            <a:pPr algn="ctr"/>
            <a:r>
              <a:rPr lang="en-US" dirty="0">
                <a:latin typeface="+mn-lt"/>
              </a:rPr>
              <a:t>This Presentation…</a:t>
            </a:r>
          </a:p>
        </p:txBody>
      </p:sp>
    </p:spTree>
    <p:extLst>
      <p:ext uri="{BB962C8B-B14F-4D97-AF65-F5344CB8AC3E}">
        <p14:creationId xmlns:p14="http://schemas.microsoft.com/office/powerpoint/2010/main" val="41898532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95536" y="1377980"/>
            <a:ext cx="8064896" cy="3498025"/>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1600" dirty="0">
                <a:latin typeface="+mn-lt"/>
              </a:rPr>
              <a:t>The study’s findings need to be considered in light of the experiment’s limitations:</a:t>
            </a:r>
          </a:p>
          <a:p>
            <a:endParaRPr lang="en-GB" sz="1000" dirty="0">
              <a:latin typeface="+mn-lt"/>
            </a:endParaRPr>
          </a:p>
          <a:p>
            <a:pPr marL="285750" indent="-285750">
              <a:buFont typeface="Arial" panose="020B0604020202020204" pitchFamily="34" charset="0"/>
              <a:buChar char="•"/>
            </a:pPr>
            <a:r>
              <a:rPr lang="en-GB" sz="1600" dirty="0">
                <a:latin typeface="+mn-lt"/>
              </a:rPr>
              <a:t>students were not randomly allocated to the two groups;</a:t>
            </a:r>
          </a:p>
          <a:p>
            <a:pPr marL="285750" indent="-285750">
              <a:buFont typeface="Arial" panose="020B0604020202020204" pitchFamily="34" charset="0"/>
              <a:buChar char="•"/>
            </a:pPr>
            <a:r>
              <a:rPr lang="en-GB" sz="1600" dirty="0">
                <a:latin typeface="+mn-lt"/>
              </a:rPr>
              <a:t>although an attempt was made to control for important extraneous variables (gender and educational background), it is possible that other confounding variables, not controlled in this study, may have affected performance change (e.g. various pressures from other courses or from students’ extra-curricular activities) alongside feedback type;</a:t>
            </a:r>
          </a:p>
          <a:p>
            <a:pPr marL="285750" indent="-285750">
              <a:buFont typeface="Arial" panose="020B0604020202020204" pitchFamily="34" charset="0"/>
              <a:buChar char="•"/>
            </a:pPr>
            <a:r>
              <a:rPr lang="en-GB" sz="1600" dirty="0">
                <a:latin typeface="+mn-lt"/>
              </a:rPr>
              <a:t>this threat to internal validity is inherent in quasi-experimental designs, where control over groups is generally limited. </a:t>
            </a:r>
          </a:p>
          <a:p>
            <a:endParaRPr lang="en-GB" sz="1000" dirty="0">
              <a:latin typeface="+mn-lt"/>
            </a:endParaRPr>
          </a:p>
          <a:p>
            <a:r>
              <a:rPr lang="en-GB" sz="1600" dirty="0">
                <a:latin typeface="+mn-lt"/>
              </a:rPr>
              <a:t>On the positive side, our findings are based on data collected from real students in a real (higher education)  context, which provides some assurance about the ecological and population validity of the findings.</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565"/>
            <a:ext cx="9144000" cy="1079500"/>
          </a:xfrm>
          <a:prstGeom prst="rect">
            <a:avLst/>
          </a:prstGeom>
        </p:spPr>
      </p:pic>
      <p:sp>
        <p:nvSpPr>
          <p:cNvPr id="9" name="Content Placeholder 8"/>
          <p:cNvSpPr>
            <a:spLocks noGrp="1"/>
          </p:cNvSpPr>
          <p:nvPr>
            <p:ph idx="1"/>
          </p:nvPr>
        </p:nvSpPr>
        <p:spPr>
          <a:xfrm>
            <a:off x="2915816" y="325150"/>
            <a:ext cx="5184577" cy="734432"/>
          </a:xfrm>
        </p:spPr>
        <p:txBody>
          <a:bodyPr/>
          <a:lstStyle/>
          <a:p>
            <a:pPr>
              <a:lnSpc>
                <a:spcPct val="90000"/>
              </a:lnSpc>
              <a:spcBef>
                <a:spcPct val="0"/>
              </a:spcBef>
            </a:pPr>
            <a:r>
              <a:rPr lang="en-GB" sz="2800" b="1" spc="-10" dirty="0">
                <a:latin typeface="+mn-lt"/>
              </a:rPr>
              <a:t>Disclaimer…</a:t>
            </a:r>
          </a:p>
        </p:txBody>
      </p:sp>
    </p:spTree>
    <p:extLst>
      <p:ext uri="{BB962C8B-B14F-4D97-AF65-F5344CB8AC3E}">
        <p14:creationId xmlns:p14="http://schemas.microsoft.com/office/powerpoint/2010/main" val="31988857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4" name="Title 1"/>
          <p:cNvSpPr>
            <a:spLocks noGrp="1"/>
          </p:cNvSpPr>
          <p:nvPr>
            <p:ph type="title"/>
          </p:nvPr>
        </p:nvSpPr>
        <p:spPr>
          <a:xfrm>
            <a:off x="467544" y="1250950"/>
            <a:ext cx="5184775" cy="1320800"/>
          </a:xfrm>
          <a:prstGeom prst="rect">
            <a:avLst/>
          </a:prstGeom>
        </p:spPr>
        <p:txBody>
          <a:bodyPr/>
          <a:lstStyle/>
          <a:p>
            <a:pPr>
              <a:defRPr/>
            </a:pPr>
            <a:r>
              <a:rPr lang="en-US" dirty="0">
                <a:solidFill>
                  <a:schemeClr val="bg1"/>
                </a:solidFill>
              </a:rPr>
              <a:t>Thank you!</a:t>
            </a:r>
            <a:endParaRPr lang="en-US" dirty="0">
              <a:solidFill>
                <a:schemeClr val="bg1"/>
              </a:solidFill>
              <a:ea typeface="+mj-ea"/>
            </a:endParaRPr>
          </a:p>
        </p:txBody>
      </p:sp>
      <p:sp>
        <p:nvSpPr>
          <p:cNvPr id="25" name="Content Placeholder 2"/>
          <p:cNvSpPr>
            <a:spLocks noGrp="1"/>
          </p:cNvSpPr>
          <p:nvPr>
            <p:ph idx="4294967295"/>
          </p:nvPr>
        </p:nvSpPr>
        <p:spPr bwMode="auto">
          <a:xfrm>
            <a:off x="539552" y="1923678"/>
            <a:ext cx="5400675" cy="1008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0"/>
            <a:r>
              <a:rPr lang="en-US" altLang="en-US" dirty="0">
                <a:solidFill>
                  <a:schemeClr val="bg1"/>
                </a:solidFill>
                <a:latin typeface="Arial" charset="0"/>
                <a:ea typeface="ヒラギノ角ゴ Pro W3" charset="-128"/>
                <a:cs typeface="ヒラギノ角ゴ Pro W3" charset="-128"/>
              </a:rPr>
              <a:t>Link to report - http://</a:t>
            </a:r>
            <a:r>
              <a:rPr lang="en-US" altLang="en-US" dirty="0" err="1">
                <a:solidFill>
                  <a:schemeClr val="bg1"/>
                </a:solidFill>
                <a:latin typeface="Arial" charset="0"/>
                <a:ea typeface="ヒラギノ角ゴ Pro W3" charset="-128"/>
                <a:cs typeface="ヒラギノ角ゴ Pro W3" charset="-128"/>
              </a:rPr>
              <a:t>eprints.gla.ac.uk</a:t>
            </a:r>
            <a:r>
              <a:rPr lang="en-US" altLang="en-US" dirty="0">
                <a:solidFill>
                  <a:schemeClr val="bg1"/>
                </a:solidFill>
                <a:latin typeface="Arial" charset="0"/>
                <a:ea typeface="ヒラギノ角ゴ Pro W3" charset="-128"/>
                <a:cs typeface="ヒラギノ角ゴ Pro W3" charset="-128"/>
              </a:rPr>
              <a:t>/119844/</a:t>
            </a:r>
          </a:p>
        </p:txBody>
      </p:sp>
      <p:grpSp>
        <p:nvGrpSpPr>
          <p:cNvPr id="2" name="Group 1"/>
          <p:cNvGrpSpPr/>
          <p:nvPr/>
        </p:nvGrpSpPr>
        <p:grpSpPr>
          <a:xfrm>
            <a:off x="3203848" y="4022745"/>
            <a:ext cx="5659700" cy="830443"/>
            <a:chOff x="3203848" y="4022745"/>
            <a:chExt cx="5659700" cy="830443"/>
          </a:xfrm>
        </p:grpSpPr>
        <p:grpSp>
          <p:nvGrpSpPr>
            <p:cNvPr id="8" name="Group 7"/>
            <p:cNvGrpSpPr/>
            <p:nvPr/>
          </p:nvGrpSpPr>
          <p:grpSpPr>
            <a:xfrm>
              <a:off x="3203848" y="4227934"/>
              <a:ext cx="3331284" cy="616233"/>
              <a:chOff x="3779912" y="4371950"/>
              <a:chExt cx="3331284" cy="616233"/>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0439" y="4426272"/>
                <a:ext cx="201600" cy="201600"/>
              </a:xfrm>
              <a:prstGeom prst="rect">
                <a:avLst/>
              </a:prstGeom>
            </p:spPr>
          </p:pic>
          <p:pic>
            <p:nvPicPr>
              <p:cNvPr id="9" name="Picture 8"/>
              <p:cNvPicPr>
                <a:picLocks noChangeAspect="1"/>
              </p:cNvPicPr>
              <p:nvPr/>
            </p:nvPicPr>
            <p:blipFill>
              <a:blip r:embed="rId5"/>
              <a:stretch>
                <a:fillRect/>
              </a:stretch>
            </p:blipFill>
            <p:spPr>
              <a:xfrm>
                <a:off x="3779912" y="4786583"/>
                <a:ext cx="242653" cy="201600"/>
              </a:xfrm>
              <a:prstGeom prst="rect">
                <a:avLst/>
              </a:prstGeom>
            </p:spPr>
          </p:pic>
          <p:grpSp>
            <p:nvGrpSpPr>
              <p:cNvPr id="6" name="Group 5"/>
              <p:cNvGrpSpPr/>
              <p:nvPr/>
            </p:nvGrpSpPr>
            <p:grpSpPr>
              <a:xfrm>
                <a:off x="4003974" y="4371950"/>
                <a:ext cx="3107222" cy="595952"/>
                <a:chOff x="4003974" y="4371950"/>
                <a:chExt cx="3107222" cy="595952"/>
              </a:xfrm>
            </p:grpSpPr>
            <p:sp>
              <p:nvSpPr>
                <p:cNvPr id="11" name="TextBox 10"/>
                <p:cNvSpPr txBox="1"/>
                <p:nvPr/>
              </p:nvSpPr>
              <p:spPr>
                <a:xfrm>
                  <a:off x="4003974" y="4371950"/>
                  <a:ext cx="1680647" cy="276999"/>
                </a:xfrm>
                <a:prstGeom prst="rect">
                  <a:avLst/>
                </a:prstGeom>
                <a:noFill/>
              </p:spPr>
              <p:txBody>
                <a:bodyPr wrap="square" rtlCol="0">
                  <a:spAutoFit/>
                </a:bodyPr>
                <a:lstStyle/>
                <a:p>
                  <a:r>
                    <a:rPr lang="en-US" sz="1200" dirty="0">
                      <a:solidFill>
                        <a:schemeClr val="bg1"/>
                      </a:solidFill>
                      <a:latin typeface="+mn-lt"/>
                      <a:cs typeface="Helvetica"/>
                    </a:rPr>
                    <a:t>/</a:t>
                  </a:r>
                  <a:r>
                    <a:rPr lang="en-US" sz="1000" b="1" dirty="0">
                      <a:solidFill>
                        <a:schemeClr val="bg1"/>
                      </a:solidFill>
                      <a:ea typeface="Arial" charset="0"/>
                      <a:cs typeface="Arial" charset="0"/>
                    </a:rPr>
                    <a:t>glasgowuniversity</a:t>
                  </a:r>
                </a:p>
              </p:txBody>
            </p:sp>
            <p:sp>
              <p:nvSpPr>
                <p:cNvPr id="12" name="TextBox 11"/>
                <p:cNvSpPr txBox="1"/>
                <p:nvPr/>
              </p:nvSpPr>
              <p:spPr>
                <a:xfrm>
                  <a:off x="4010741" y="4711982"/>
                  <a:ext cx="1409756" cy="246221"/>
                </a:xfrm>
                <a:prstGeom prst="rect">
                  <a:avLst/>
                </a:prstGeom>
                <a:noFill/>
              </p:spPr>
              <p:txBody>
                <a:bodyPr wrap="square" rtlCol="0">
                  <a:spAutoFit/>
                </a:bodyPr>
                <a:lstStyle/>
                <a:p>
                  <a:r>
                    <a:rPr lang="en-US" sz="1000" dirty="0">
                      <a:solidFill>
                        <a:schemeClr val="bg1"/>
                      </a:solidFill>
                      <a:ea typeface="Arial" charset="0"/>
                      <a:cs typeface="Arial" charset="0"/>
                    </a:rPr>
                    <a:t>@</a:t>
                  </a:r>
                  <a:r>
                    <a:rPr lang="en-US" sz="1000" b="1" dirty="0">
                      <a:solidFill>
                        <a:schemeClr val="bg1"/>
                      </a:solidFill>
                      <a:ea typeface="Arial" charset="0"/>
                      <a:cs typeface="Arial" charset="0"/>
                    </a:rPr>
                    <a:t>UofGlasgow</a:t>
                  </a: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1414" y="4426272"/>
                  <a:ext cx="201600" cy="201600"/>
                </a:xfrm>
                <a:prstGeom prst="rect">
                  <a:avLst/>
                </a:prstGeom>
              </p:spPr>
            </p:pic>
            <p:sp>
              <p:nvSpPr>
                <p:cNvPr id="14" name="TextBox 13"/>
                <p:cNvSpPr txBox="1"/>
                <p:nvPr/>
              </p:nvSpPr>
              <p:spPr>
                <a:xfrm>
                  <a:off x="5713014" y="4371950"/>
                  <a:ext cx="1387068" cy="246221"/>
                </a:xfrm>
                <a:prstGeom prst="rect">
                  <a:avLst/>
                </a:prstGeom>
                <a:noFill/>
              </p:spPr>
              <p:txBody>
                <a:bodyPr wrap="square" rtlCol="0">
                  <a:spAutoFit/>
                </a:bodyPr>
                <a:lstStyle/>
                <a:p>
                  <a:r>
                    <a:rPr lang="en-US" sz="1000" b="1" dirty="0">
                      <a:solidFill>
                        <a:schemeClr val="bg1"/>
                      </a:solidFill>
                      <a:ea typeface="Arial" charset="0"/>
                      <a:cs typeface="Arial" charset="0"/>
                    </a:rPr>
                    <a:t>@UofGlasgow</a:t>
                  </a:r>
                </a:p>
              </p:txBody>
            </p:sp>
            <p:pic>
              <p:nvPicPr>
                <p:cNvPr id="16" name="Picture 4" descr="C:\Users\am384c\Desktop\snapcha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104" y="4766302"/>
                  <a:ext cx="201600" cy="2016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724128" y="4711982"/>
                  <a:ext cx="1387068" cy="246221"/>
                </a:xfrm>
                <a:prstGeom prst="rect">
                  <a:avLst/>
                </a:prstGeom>
                <a:noFill/>
              </p:spPr>
              <p:txBody>
                <a:bodyPr wrap="square" rtlCol="0">
                  <a:spAutoFit/>
                </a:bodyPr>
                <a:lstStyle/>
                <a:p>
                  <a:r>
                    <a:rPr lang="en-US" sz="1000" b="1" dirty="0">
                      <a:solidFill>
                        <a:schemeClr val="bg1"/>
                      </a:solidFill>
                      <a:ea typeface="Arial" charset="0"/>
                      <a:cs typeface="Arial" charset="0"/>
                    </a:rPr>
                    <a:t>UofGlasgow</a:t>
                  </a:r>
                </a:p>
              </p:txBody>
            </p:sp>
          </p:grpSp>
        </p:grpSp>
        <p:grpSp>
          <p:nvGrpSpPr>
            <p:cNvPr id="27" name="Group 26"/>
            <p:cNvGrpSpPr/>
            <p:nvPr/>
          </p:nvGrpSpPr>
          <p:grpSpPr>
            <a:xfrm>
              <a:off x="7041144" y="4022745"/>
              <a:ext cx="1800200" cy="461111"/>
              <a:chOff x="5180938" y="4354264"/>
              <a:chExt cx="1800200" cy="461111"/>
            </a:xfrm>
          </p:grpSpPr>
          <p:grpSp>
            <p:nvGrpSpPr>
              <p:cNvPr id="26" name="Group 25"/>
              <p:cNvGrpSpPr/>
              <p:nvPr/>
            </p:nvGrpSpPr>
            <p:grpSpPr>
              <a:xfrm>
                <a:off x="5364088" y="4354264"/>
                <a:ext cx="1347232" cy="205795"/>
                <a:chOff x="5445269" y="4428444"/>
                <a:chExt cx="1347232" cy="205795"/>
              </a:xfrm>
            </p:grpSpPr>
            <p:pic>
              <p:nvPicPr>
                <p:cNvPr id="18" name="Shape 150"/>
                <p:cNvPicPr preferRelativeResize="0">
                  <a:picLocks noChangeAspect="1"/>
                </p:cNvPicPr>
                <p:nvPr/>
              </p:nvPicPr>
              <p:blipFill>
                <a:blip r:embed="rId8">
                  <a:alphaModFix/>
                </a:blip>
                <a:stretch>
                  <a:fillRect/>
                </a:stretch>
              </p:blipFill>
              <p:spPr>
                <a:xfrm>
                  <a:off x="6312854" y="4430733"/>
                  <a:ext cx="201600" cy="201600"/>
                </a:xfrm>
                <a:prstGeom prst="rect">
                  <a:avLst/>
                </a:prstGeom>
                <a:noFill/>
                <a:ln>
                  <a:noFill/>
                </a:ln>
              </p:spPr>
            </p:pic>
            <p:pic>
              <p:nvPicPr>
                <p:cNvPr id="19" name="Picture 18"/>
                <p:cNvPicPr>
                  <a:picLocks noChangeAspect="1"/>
                </p:cNvPicPr>
                <p:nvPr/>
              </p:nvPicPr>
              <p:blipFill>
                <a:blip r:embed="rId9"/>
                <a:stretch>
                  <a:fillRect/>
                </a:stretch>
              </p:blipFill>
              <p:spPr>
                <a:xfrm>
                  <a:off x="6016603" y="4430733"/>
                  <a:ext cx="201599" cy="201600"/>
                </a:xfrm>
                <a:prstGeom prst="rect">
                  <a:avLst/>
                </a:prstGeom>
              </p:spPr>
            </p:pic>
            <p:pic>
              <p:nvPicPr>
                <p:cNvPr id="20" name="Picture 19"/>
                <p:cNvPicPr>
                  <a:picLocks noChangeAspect="1"/>
                </p:cNvPicPr>
                <p:nvPr/>
              </p:nvPicPr>
              <p:blipFill rotWithShape="1">
                <a:blip r:embed="rId10"/>
                <a:srcRect l="2659" t="2922" r="3142" b="3299"/>
                <a:stretch/>
              </p:blipFill>
              <p:spPr>
                <a:xfrm>
                  <a:off x="5741207" y="4432639"/>
                  <a:ext cx="207067" cy="201600"/>
                </a:xfrm>
                <a:prstGeom prst="rect">
                  <a:avLst/>
                </a:prstGeom>
              </p:spPr>
            </p:pic>
            <p:pic>
              <p:nvPicPr>
                <p:cNvPr id="21" name="Picture 20"/>
                <p:cNvPicPr>
                  <a:picLocks noChangeAspect="1"/>
                </p:cNvPicPr>
                <p:nvPr/>
              </p:nvPicPr>
              <p:blipFill>
                <a:blip r:embed="rId11"/>
                <a:stretch>
                  <a:fillRect/>
                </a:stretch>
              </p:blipFill>
              <p:spPr>
                <a:xfrm>
                  <a:off x="6590901" y="4428444"/>
                  <a:ext cx="201600" cy="201600"/>
                </a:xfrm>
                <a:prstGeom prst="rect">
                  <a:avLst/>
                </a:prstGeom>
              </p:spPr>
            </p:pic>
            <p:pic>
              <p:nvPicPr>
                <p:cNvPr id="22" name="Picture 21"/>
                <p:cNvPicPr>
                  <a:picLocks noChangeAspect="1"/>
                </p:cNvPicPr>
                <p:nvPr/>
              </p:nvPicPr>
              <p:blipFill>
                <a:blip r:embed="rId12"/>
                <a:stretch>
                  <a:fillRect/>
                </a:stretch>
              </p:blipFill>
              <p:spPr>
                <a:xfrm>
                  <a:off x="5445269" y="4432639"/>
                  <a:ext cx="201600" cy="201600"/>
                </a:xfrm>
                <a:prstGeom prst="rect">
                  <a:avLst/>
                </a:prstGeom>
              </p:spPr>
            </p:pic>
          </p:grpSp>
          <p:sp>
            <p:nvSpPr>
              <p:cNvPr id="23" name="TextBox 22"/>
              <p:cNvSpPr txBox="1"/>
              <p:nvPr/>
            </p:nvSpPr>
            <p:spPr>
              <a:xfrm>
                <a:off x="5180938" y="4599931"/>
                <a:ext cx="1800200" cy="215444"/>
              </a:xfrm>
              <a:prstGeom prst="rect">
                <a:avLst/>
              </a:prstGeom>
              <a:noFill/>
            </p:spPr>
            <p:txBody>
              <a:bodyPr wrap="square" rtlCol="0">
                <a:spAutoFit/>
              </a:bodyPr>
              <a:lstStyle/>
              <a:p>
                <a:r>
                  <a:rPr lang="en-US" sz="800" b="1" dirty="0">
                    <a:solidFill>
                      <a:schemeClr val="bg1"/>
                    </a:solidFill>
                    <a:ea typeface="Arial" charset="0"/>
                    <a:cs typeface="Arial" charset="0"/>
                  </a:rPr>
                  <a:t>Search: University of Glasgow</a:t>
                </a:r>
              </a:p>
            </p:txBody>
          </p:sp>
        </p:grpSp>
        <p:sp>
          <p:nvSpPr>
            <p:cNvPr id="3" name="TextBox 2"/>
            <p:cNvSpPr txBox="1"/>
            <p:nvPr/>
          </p:nvSpPr>
          <p:spPr>
            <a:xfrm>
              <a:off x="6279188" y="4483856"/>
              <a:ext cx="2584360" cy="369332"/>
            </a:xfrm>
            <a:prstGeom prst="rect">
              <a:avLst/>
            </a:prstGeom>
            <a:noFill/>
            <a:effectLst>
              <a:outerShdw blurRad="1270000" dist="50800" dir="5400000" sx="200000" sy="200000" algn="ctr" rotWithShape="0">
                <a:schemeClr val="tx1"/>
              </a:outerShdw>
            </a:effectLst>
          </p:spPr>
          <p:txBody>
            <a:bodyPr wrap="square" rtlCol="0">
              <a:spAutoFit/>
            </a:bodyPr>
            <a:lstStyle/>
            <a:p>
              <a:r>
                <a:rPr lang="en-US" sz="1800" b="1" dirty="0">
                  <a:solidFill>
                    <a:schemeClr val="bg1"/>
                  </a:solidFill>
                </a:rPr>
                <a:t>#UofGWorldChangers</a:t>
              </a:r>
            </a:p>
          </p:txBody>
        </p:sp>
      </p:grpSp>
    </p:spTree>
    <p:extLst>
      <p:ext uri="{BB962C8B-B14F-4D97-AF65-F5344CB8AC3E}">
        <p14:creationId xmlns:p14="http://schemas.microsoft.com/office/powerpoint/2010/main" val="8956789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ge result for nss national student surve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033" y="273844"/>
            <a:ext cx="7270885" cy="48104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nvPr>
        </p:nvGraphicFramePr>
        <p:xfrm>
          <a:off x="342900" y="1824554"/>
          <a:ext cx="4524067" cy="594766"/>
        </p:xfrm>
        <a:graphic>
          <a:graphicData uri="http://schemas.openxmlformats.org/drawingml/2006/table">
            <a:tbl>
              <a:tblPr>
                <a:tableStyleId>{5C22544A-7EE6-4342-B048-85BDC9FD1C3A}</a:tableStyleId>
              </a:tblPr>
              <a:tblGrid>
                <a:gridCol w="4524067">
                  <a:extLst>
                    <a:ext uri="{9D8B030D-6E8A-4147-A177-3AD203B41FA5}">
                      <a16:colId xmlns:a16="http://schemas.microsoft.com/office/drawing/2014/main" val="20000"/>
                    </a:ext>
                  </a:extLst>
                </a:gridCol>
              </a:tblGrid>
              <a:tr h="376643">
                <a:tc>
                  <a:txBody>
                    <a:bodyPr/>
                    <a:lstStyle/>
                    <a:p>
                      <a:pPr algn="l" fontAlgn="b"/>
                      <a:r>
                        <a:rPr lang="en-US" sz="1800" u="none" strike="noStrike" dirty="0">
                          <a:effectLst/>
                        </a:rPr>
                        <a:t>Assessment &amp; Feedback</a:t>
                      </a:r>
                      <a:endParaRPr lang="en-US" sz="1800" b="0" i="0" u="none" strike="noStrike" dirty="0">
                        <a:solidFill>
                          <a:srgbClr val="000000"/>
                        </a:solidFill>
                        <a:effectLst/>
                        <a:latin typeface="Segoe UI" charset="0"/>
                      </a:endParaRPr>
                    </a:p>
                  </a:txBody>
                  <a:tcPr marL="4763" marR="4763" marT="4763" marB="0" anchor="b"/>
                </a:tc>
                <a:extLst>
                  <a:ext uri="{0D108BD9-81ED-4DB2-BD59-A6C34878D82A}">
                    <a16:rowId xmlns:a16="http://schemas.microsoft.com/office/drawing/2014/main" val="10000"/>
                  </a:ext>
                </a:extLst>
              </a:tr>
              <a:tr h="215867">
                <a:tc>
                  <a:txBody>
                    <a:bodyPr/>
                    <a:lstStyle/>
                    <a:p>
                      <a:pPr algn="l" fontAlgn="b"/>
                      <a:r>
                        <a:rPr lang="en-US" sz="1400" u="none" strike="noStrike" dirty="0">
                          <a:effectLst/>
                        </a:rPr>
                        <a:t>Q11. I have received helpful comments on my work</a:t>
                      </a:r>
                      <a:endParaRPr lang="en-US" sz="1400" b="0" i="0" u="none" strike="noStrike" dirty="0">
                        <a:solidFill>
                          <a:srgbClr val="000000"/>
                        </a:solidFill>
                        <a:effectLst/>
                        <a:latin typeface="Segoe UI" charset="0"/>
                      </a:endParaRPr>
                    </a:p>
                  </a:txBody>
                  <a:tcPr marL="4763" marR="4763" marT="4763" marB="0" anchor="b"/>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nvPr>
        </p:nvGraphicFramePr>
        <p:xfrm>
          <a:off x="4871462" y="1969149"/>
          <a:ext cx="3654708" cy="458600"/>
        </p:xfrm>
        <a:graphic>
          <a:graphicData uri="http://schemas.openxmlformats.org/drawingml/2006/table">
            <a:tbl>
              <a:tblPr>
                <a:tableStyleId>{5C22544A-7EE6-4342-B048-85BDC9FD1C3A}</a:tableStyleId>
              </a:tblPr>
              <a:tblGrid>
                <a:gridCol w="609118">
                  <a:extLst>
                    <a:ext uri="{9D8B030D-6E8A-4147-A177-3AD203B41FA5}">
                      <a16:colId xmlns:a16="http://schemas.microsoft.com/office/drawing/2014/main" val="20000"/>
                    </a:ext>
                  </a:extLst>
                </a:gridCol>
                <a:gridCol w="574161">
                  <a:extLst>
                    <a:ext uri="{9D8B030D-6E8A-4147-A177-3AD203B41FA5}">
                      <a16:colId xmlns:a16="http://schemas.microsoft.com/office/drawing/2014/main" val="20001"/>
                    </a:ext>
                  </a:extLst>
                </a:gridCol>
                <a:gridCol w="644075">
                  <a:extLst>
                    <a:ext uri="{9D8B030D-6E8A-4147-A177-3AD203B41FA5}">
                      <a16:colId xmlns:a16="http://schemas.microsoft.com/office/drawing/2014/main" val="20002"/>
                    </a:ext>
                  </a:extLst>
                </a:gridCol>
                <a:gridCol w="609118">
                  <a:extLst>
                    <a:ext uri="{9D8B030D-6E8A-4147-A177-3AD203B41FA5}">
                      <a16:colId xmlns:a16="http://schemas.microsoft.com/office/drawing/2014/main" val="20003"/>
                    </a:ext>
                  </a:extLst>
                </a:gridCol>
                <a:gridCol w="609118">
                  <a:extLst>
                    <a:ext uri="{9D8B030D-6E8A-4147-A177-3AD203B41FA5}">
                      <a16:colId xmlns:a16="http://schemas.microsoft.com/office/drawing/2014/main" val="20004"/>
                    </a:ext>
                  </a:extLst>
                </a:gridCol>
                <a:gridCol w="609118">
                  <a:extLst>
                    <a:ext uri="{9D8B030D-6E8A-4147-A177-3AD203B41FA5}">
                      <a16:colId xmlns:a16="http://schemas.microsoft.com/office/drawing/2014/main" val="20005"/>
                    </a:ext>
                  </a:extLst>
                </a:gridCol>
              </a:tblGrid>
              <a:tr h="240477">
                <a:tc>
                  <a:txBody>
                    <a:bodyPr/>
                    <a:lstStyle/>
                    <a:p>
                      <a:pPr algn="r" fontAlgn="b"/>
                      <a:r>
                        <a:rPr lang="hr-HR" sz="1400" u="none" strike="noStrike" dirty="0">
                          <a:effectLst/>
                        </a:rPr>
                        <a:t>53.0%</a:t>
                      </a:r>
                      <a:endParaRPr lang="hr-HR" sz="1400" b="0" i="0" u="none" strike="noStrike" dirty="0">
                        <a:solidFill>
                          <a:srgbClr val="000000"/>
                        </a:solidFill>
                        <a:effectLst/>
                        <a:latin typeface="Segoe UI" charset="0"/>
                      </a:endParaRPr>
                    </a:p>
                  </a:txBody>
                  <a:tcPr marL="4763" marR="4763" marT="4763" marB="0" anchor="b"/>
                </a:tc>
                <a:tc>
                  <a:txBody>
                    <a:bodyPr/>
                    <a:lstStyle/>
                    <a:p>
                      <a:pPr algn="r" fontAlgn="b"/>
                      <a:r>
                        <a:rPr lang="hr-HR" sz="1400" u="none" strike="noStrike">
                          <a:effectLst/>
                        </a:rPr>
                        <a:t>52.0%</a:t>
                      </a:r>
                      <a:endParaRPr lang="hr-HR" sz="1400" b="0" i="0" u="none" strike="noStrike">
                        <a:solidFill>
                          <a:srgbClr val="000000"/>
                        </a:solidFill>
                        <a:effectLst/>
                        <a:latin typeface="Segoe UI" charset="0"/>
                      </a:endParaRPr>
                    </a:p>
                  </a:txBody>
                  <a:tcPr marL="4763" marR="4763" marT="4763" marB="0" anchor="b"/>
                </a:tc>
                <a:tc>
                  <a:txBody>
                    <a:bodyPr/>
                    <a:lstStyle/>
                    <a:p>
                      <a:pPr algn="r" fontAlgn="b"/>
                      <a:r>
                        <a:rPr lang="nb-NO" sz="1400" u="none" strike="noStrike">
                          <a:effectLst/>
                        </a:rPr>
                        <a:t>1.0%</a:t>
                      </a:r>
                      <a:endParaRPr lang="nb-NO" sz="1400" b="0" i="0" u="none" strike="noStrike">
                        <a:solidFill>
                          <a:srgbClr val="FFFFFF"/>
                        </a:solidFill>
                        <a:effectLst/>
                        <a:latin typeface="Segoe UI" charset="0"/>
                      </a:endParaRPr>
                    </a:p>
                  </a:txBody>
                  <a:tcPr marL="4763" marR="4763" marT="4763" marB="0" anchor="b"/>
                </a:tc>
                <a:tc>
                  <a:txBody>
                    <a:bodyPr/>
                    <a:lstStyle/>
                    <a:p>
                      <a:pPr algn="r" fontAlgn="b"/>
                      <a:r>
                        <a:rPr lang="hr-HR" sz="1400" u="none" strike="noStrike">
                          <a:effectLst/>
                        </a:rPr>
                        <a:t>53.8%</a:t>
                      </a:r>
                      <a:endParaRPr lang="hr-HR" sz="1400" b="0" i="0" u="none" strike="noStrike">
                        <a:solidFill>
                          <a:srgbClr val="000000"/>
                        </a:solidFill>
                        <a:effectLst/>
                        <a:latin typeface="Segoe UI" charset="0"/>
                      </a:endParaRPr>
                    </a:p>
                  </a:txBody>
                  <a:tcPr marL="4763" marR="4763" marT="4763" marB="0" anchor="b"/>
                </a:tc>
                <a:tc>
                  <a:txBody>
                    <a:bodyPr/>
                    <a:lstStyle/>
                    <a:p>
                      <a:pPr algn="r" fontAlgn="b"/>
                      <a:r>
                        <a:rPr lang="nb-NO" sz="1400" u="none" strike="noStrike">
                          <a:effectLst/>
                        </a:rPr>
                        <a:t>51.0%</a:t>
                      </a:r>
                      <a:endParaRPr lang="nb-NO" sz="1400" b="0" i="0" u="none" strike="noStrike">
                        <a:solidFill>
                          <a:srgbClr val="000000"/>
                        </a:solidFill>
                        <a:effectLst/>
                        <a:latin typeface="Segoe UI" charset="0"/>
                      </a:endParaRPr>
                    </a:p>
                  </a:txBody>
                  <a:tcPr marL="4763" marR="4763" marT="4763" marB="0" anchor="b"/>
                </a:tc>
                <a:tc>
                  <a:txBody>
                    <a:bodyPr/>
                    <a:lstStyle/>
                    <a:p>
                      <a:pPr algn="r" fontAlgn="b"/>
                      <a:r>
                        <a:rPr lang="hr-HR" sz="1400" u="none" strike="noStrike">
                          <a:effectLst/>
                        </a:rPr>
                        <a:t>2.8%</a:t>
                      </a:r>
                      <a:endParaRPr lang="hr-HR" sz="1400" b="0" i="0" u="none" strike="noStrike">
                        <a:solidFill>
                          <a:srgbClr val="FFFFFF"/>
                        </a:solidFill>
                        <a:effectLst/>
                        <a:latin typeface="Segoe UI" charset="0"/>
                      </a:endParaRPr>
                    </a:p>
                  </a:txBody>
                  <a:tcPr marL="4763" marR="4763" marT="4763" marB="0" anchor="b"/>
                </a:tc>
                <a:extLst>
                  <a:ext uri="{0D108BD9-81ED-4DB2-BD59-A6C34878D82A}">
                    <a16:rowId xmlns:a16="http://schemas.microsoft.com/office/drawing/2014/main" val="10000"/>
                  </a:ext>
                </a:extLst>
              </a:tr>
              <a:tr h="216640">
                <a:tc>
                  <a:txBody>
                    <a:bodyPr/>
                    <a:lstStyle/>
                    <a:p>
                      <a:pPr algn="r" fontAlgn="b"/>
                      <a:r>
                        <a:rPr lang="hr-HR" sz="1400" u="none" strike="noStrike" dirty="0">
                          <a:effectLst/>
                        </a:rPr>
                        <a:t>52.4%</a:t>
                      </a:r>
                      <a:endParaRPr lang="hr-HR" sz="1400" b="0" i="0" u="none" strike="noStrike" dirty="0">
                        <a:solidFill>
                          <a:srgbClr val="000000"/>
                        </a:solidFill>
                        <a:effectLst/>
                        <a:latin typeface="Segoe UI" charset="0"/>
                      </a:endParaRPr>
                    </a:p>
                  </a:txBody>
                  <a:tcPr marL="4763" marR="4763" marT="4763" marB="0" anchor="b"/>
                </a:tc>
                <a:tc>
                  <a:txBody>
                    <a:bodyPr/>
                    <a:lstStyle/>
                    <a:p>
                      <a:pPr algn="r" fontAlgn="b"/>
                      <a:r>
                        <a:rPr lang="hr-HR" sz="1400" u="none" strike="noStrike" dirty="0">
                          <a:effectLst/>
                        </a:rPr>
                        <a:t>53.0%</a:t>
                      </a:r>
                      <a:endParaRPr lang="hr-HR" sz="1400" b="0" i="0" u="none" strike="noStrike" dirty="0">
                        <a:solidFill>
                          <a:srgbClr val="000000"/>
                        </a:solidFill>
                        <a:effectLst/>
                        <a:latin typeface="Segoe UI" charset="0"/>
                      </a:endParaRPr>
                    </a:p>
                  </a:txBody>
                  <a:tcPr marL="4763" marR="4763" marT="4763" marB="0" anchor="b"/>
                </a:tc>
                <a:tc>
                  <a:txBody>
                    <a:bodyPr/>
                    <a:lstStyle/>
                    <a:p>
                      <a:pPr algn="r" fontAlgn="b"/>
                      <a:r>
                        <a:rPr lang="pt-BR" sz="1400" u="none" strike="noStrike" dirty="0">
                          <a:effectLst/>
                        </a:rPr>
                        <a:t>-0.6%</a:t>
                      </a:r>
                      <a:endParaRPr lang="pt-BR" sz="1400" b="0" i="0" u="none" strike="noStrike" dirty="0">
                        <a:solidFill>
                          <a:srgbClr val="FFFFFF"/>
                        </a:solidFill>
                        <a:effectLst/>
                        <a:latin typeface="Segoe UI" charset="0"/>
                      </a:endParaRPr>
                    </a:p>
                  </a:txBody>
                  <a:tcPr marL="4763" marR="4763" marT="4763" marB="0" anchor="b"/>
                </a:tc>
                <a:tc>
                  <a:txBody>
                    <a:bodyPr/>
                    <a:lstStyle/>
                    <a:p>
                      <a:pPr algn="r" fontAlgn="b"/>
                      <a:r>
                        <a:rPr lang="hr-HR" sz="1400" u="none" strike="noStrike" dirty="0">
                          <a:effectLst/>
                        </a:rPr>
                        <a:t>53.0%</a:t>
                      </a:r>
                      <a:endParaRPr lang="hr-HR" sz="1400" b="0" i="0" u="none" strike="noStrike" dirty="0">
                        <a:solidFill>
                          <a:srgbClr val="000000"/>
                        </a:solidFill>
                        <a:effectLst/>
                        <a:latin typeface="Segoe UI" charset="0"/>
                      </a:endParaRPr>
                    </a:p>
                  </a:txBody>
                  <a:tcPr marL="4763" marR="4763" marT="4763" marB="0" anchor="b"/>
                </a:tc>
                <a:tc>
                  <a:txBody>
                    <a:bodyPr/>
                    <a:lstStyle/>
                    <a:p>
                      <a:pPr algn="r" fontAlgn="b"/>
                      <a:r>
                        <a:rPr lang="hr-HR" sz="1400" u="none" strike="noStrike" dirty="0">
                          <a:effectLst/>
                        </a:rPr>
                        <a:t>53.0%</a:t>
                      </a:r>
                      <a:endParaRPr lang="hr-HR" sz="1400" b="0" i="0" u="none" strike="noStrike" dirty="0">
                        <a:solidFill>
                          <a:srgbClr val="000000"/>
                        </a:solidFill>
                        <a:effectLst/>
                        <a:latin typeface="Segoe UI" charset="0"/>
                      </a:endParaRPr>
                    </a:p>
                  </a:txBody>
                  <a:tcPr marL="4763" marR="4763" marT="4763" marB="0" anchor="b"/>
                </a:tc>
                <a:tc>
                  <a:txBody>
                    <a:bodyPr/>
                    <a:lstStyle/>
                    <a:p>
                      <a:pPr algn="r" fontAlgn="b"/>
                      <a:r>
                        <a:rPr lang="nb-NO" sz="1400" u="none" strike="noStrike" dirty="0">
                          <a:effectLst/>
                        </a:rPr>
                        <a:t>0.0%</a:t>
                      </a:r>
                      <a:endParaRPr lang="nb-NO" sz="1400" b="0" i="0" u="none" strike="noStrike" dirty="0">
                        <a:solidFill>
                          <a:srgbClr val="000000"/>
                        </a:solidFill>
                        <a:effectLst/>
                        <a:latin typeface="Segoe UI" charset="0"/>
                      </a:endParaRPr>
                    </a:p>
                  </a:txBody>
                  <a:tcPr marL="4763" marR="4763" marT="4763" marB="0" anchor="b"/>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extLst/>
          </p:nvPr>
        </p:nvGraphicFramePr>
        <p:xfrm>
          <a:off x="4871462" y="1548144"/>
          <a:ext cx="3654708" cy="436246"/>
        </p:xfrm>
        <a:graphic>
          <a:graphicData uri="http://schemas.openxmlformats.org/drawingml/2006/table">
            <a:tbl>
              <a:tblPr>
                <a:tableStyleId>{5C22544A-7EE6-4342-B048-85BDC9FD1C3A}</a:tableStyleId>
              </a:tblPr>
              <a:tblGrid>
                <a:gridCol w="609118">
                  <a:extLst>
                    <a:ext uri="{9D8B030D-6E8A-4147-A177-3AD203B41FA5}">
                      <a16:colId xmlns:a16="http://schemas.microsoft.com/office/drawing/2014/main" val="20000"/>
                    </a:ext>
                  </a:extLst>
                </a:gridCol>
                <a:gridCol w="609118">
                  <a:extLst>
                    <a:ext uri="{9D8B030D-6E8A-4147-A177-3AD203B41FA5}">
                      <a16:colId xmlns:a16="http://schemas.microsoft.com/office/drawing/2014/main" val="20001"/>
                    </a:ext>
                  </a:extLst>
                </a:gridCol>
                <a:gridCol w="609118">
                  <a:extLst>
                    <a:ext uri="{9D8B030D-6E8A-4147-A177-3AD203B41FA5}">
                      <a16:colId xmlns:a16="http://schemas.microsoft.com/office/drawing/2014/main" val="20002"/>
                    </a:ext>
                  </a:extLst>
                </a:gridCol>
                <a:gridCol w="609118">
                  <a:extLst>
                    <a:ext uri="{9D8B030D-6E8A-4147-A177-3AD203B41FA5}">
                      <a16:colId xmlns:a16="http://schemas.microsoft.com/office/drawing/2014/main" val="20003"/>
                    </a:ext>
                  </a:extLst>
                </a:gridCol>
                <a:gridCol w="609118">
                  <a:extLst>
                    <a:ext uri="{9D8B030D-6E8A-4147-A177-3AD203B41FA5}">
                      <a16:colId xmlns:a16="http://schemas.microsoft.com/office/drawing/2014/main" val="20004"/>
                    </a:ext>
                  </a:extLst>
                </a:gridCol>
                <a:gridCol w="609118">
                  <a:extLst>
                    <a:ext uri="{9D8B030D-6E8A-4147-A177-3AD203B41FA5}">
                      <a16:colId xmlns:a16="http://schemas.microsoft.com/office/drawing/2014/main" val="20005"/>
                    </a:ext>
                  </a:extLst>
                </a:gridCol>
              </a:tblGrid>
              <a:tr h="210503">
                <a:tc gridSpan="3">
                  <a:txBody>
                    <a:bodyPr/>
                    <a:lstStyle/>
                    <a:p>
                      <a:pPr algn="ctr" fontAlgn="b"/>
                      <a:r>
                        <a:rPr lang="en-US" sz="1400" u="none" strike="noStrike" dirty="0">
                          <a:effectLst/>
                        </a:rPr>
                        <a:t>Business studies</a:t>
                      </a:r>
                      <a:endParaRPr lang="en-US" sz="1400" b="0" i="0" u="none" strike="noStrike" dirty="0">
                        <a:solidFill>
                          <a:srgbClr val="000000"/>
                        </a:solidFill>
                        <a:effectLst/>
                        <a:latin typeface="Segoe UI" charset="0"/>
                      </a:endParaRPr>
                    </a:p>
                  </a:txBody>
                  <a:tcPr marL="4763" marR="4763" marT="4763" marB="0" anchor="b"/>
                </a:tc>
                <a:tc hMerge="1">
                  <a:txBody>
                    <a:bodyPr/>
                    <a:lstStyle/>
                    <a:p>
                      <a:endParaRPr lang="en-US"/>
                    </a:p>
                  </a:txBody>
                  <a:tcPr/>
                </a:tc>
                <a:tc hMerge="1">
                  <a:txBody>
                    <a:bodyPr/>
                    <a:lstStyle/>
                    <a:p>
                      <a:endParaRPr lang="en-US"/>
                    </a:p>
                  </a:txBody>
                  <a:tcPr/>
                </a:tc>
                <a:tc gridSpan="3">
                  <a:txBody>
                    <a:bodyPr/>
                    <a:lstStyle/>
                    <a:p>
                      <a:pPr algn="ctr" fontAlgn="b"/>
                      <a:r>
                        <a:rPr lang="en-US" sz="1400" u="none" strike="noStrike">
                          <a:effectLst/>
                        </a:rPr>
                        <a:t>Management studies</a:t>
                      </a:r>
                      <a:endParaRPr lang="en-US" sz="1400" b="0" i="0" u="none" strike="noStrike">
                        <a:solidFill>
                          <a:srgbClr val="000000"/>
                        </a:solidFill>
                        <a:effectLst/>
                        <a:latin typeface="Segoe UI" charset="0"/>
                      </a:endParaRPr>
                    </a:p>
                  </a:txBody>
                  <a:tcPr marL="4763" marR="4763" marT="4763"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0503">
                <a:tc>
                  <a:txBody>
                    <a:bodyPr/>
                    <a:lstStyle/>
                    <a:p>
                      <a:pPr algn="l" fontAlgn="b"/>
                      <a:r>
                        <a:rPr lang="is-IS" sz="1400" u="none" strike="noStrike" dirty="0">
                          <a:effectLst/>
                        </a:rPr>
                        <a:t>2017</a:t>
                      </a:r>
                      <a:endParaRPr lang="is-IS" sz="1400" b="0" i="0" u="none" strike="noStrike" dirty="0">
                        <a:solidFill>
                          <a:srgbClr val="000000"/>
                        </a:solidFill>
                        <a:effectLst/>
                        <a:latin typeface="Segoe UI" charset="0"/>
                      </a:endParaRPr>
                    </a:p>
                  </a:txBody>
                  <a:tcPr marL="4763" marR="4763" marT="4763" marB="0" anchor="b"/>
                </a:tc>
                <a:tc>
                  <a:txBody>
                    <a:bodyPr/>
                    <a:lstStyle/>
                    <a:p>
                      <a:pPr algn="l" fontAlgn="b"/>
                      <a:r>
                        <a:rPr lang="is-IS" sz="1400" u="none" strike="noStrike" dirty="0">
                          <a:effectLst/>
                        </a:rPr>
                        <a:t>2016</a:t>
                      </a:r>
                      <a:endParaRPr lang="is-IS" sz="1400" b="0" i="0" u="none" strike="noStrike" dirty="0">
                        <a:solidFill>
                          <a:srgbClr val="000000"/>
                        </a:solidFill>
                        <a:effectLst/>
                        <a:latin typeface="Segoe UI" charset="0"/>
                      </a:endParaRPr>
                    </a:p>
                  </a:txBody>
                  <a:tcPr marL="4763" marR="4763" marT="4763" marB="0" anchor="b"/>
                </a:tc>
                <a:tc>
                  <a:txBody>
                    <a:bodyPr/>
                    <a:lstStyle/>
                    <a:p>
                      <a:pPr algn="l" fontAlgn="b"/>
                      <a:r>
                        <a:rPr lang="en-US" sz="1400" u="none" strike="noStrike" dirty="0">
                          <a:effectLst/>
                        </a:rPr>
                        <a:t>Change</a:t>
                      </a:r>
                      <a:endParaRPr lang="en-US" sz="1400" b="0" i="0" u="none" strike="noStrike" dirty="0">
                        <a:solidFill>
                          <a:srgbClr val="000000"/>
                        </a:solidFill>
                        <a:effectLst/>
                        <a:latin typeface="Segoe UI" charset="0"/>
                      </a:endParaRPr>
                    </a:p>
                  </a:txBody>
                  <a:tcPr marL="4763" marR="4763" marT="4763" marB="0" anchor="b"/>
                </a:tc>
                <a:tc>
                  <a:txBody>
                    <a:bodyPr/>
                    <a:lstStyle/>
                    <a:p>
                      <a:pPr algn="l" fontAlgn="b"/>
                      <a:r>
                        <a:rPr lang="is-IS" sz="1400" u="none" strike="noStrike" dirty="0">
                          <a:effectLst/>
                        </a:rPr>
                        <a:t>2017</a:t>
                      </a:r>
                      <a:endParaRPr lang="is-IS" sz="1400" b="0" i="0" u="none" strike="noStrike" dirty="0">
                        <a:solidFill>
                          <a:srgbClr val="000000"/>
                        </a:solidFill>
                        <a:effectLst/>
                        <a:latin typeface="Segoe UI" charset="0"/>
                      </a:endParaRPr>
                    </a:p>
                  </a:txBody>
                  <a:tcPr marL="4763" marR="4763" marT="4763" marB="0" anchor="b"/>
                </a:tc>
                <a:tc>
                  <a:txBody>
                    <a:bodyPr/>
                    <a:lstStyle/>
                    <a:p>
                      <a:pPr algn="l" fontAlgn="b"/>
                      <a:r>
                        <a:rPr lang="is-IS" sz="1400" u="none" strike="noStrike" dirty="0">
                          <a:effectLst/>
                        </a:rPr>
                        <a:t>2016</a:t>
                      </a:r>
                      <a:endParaRPr lang="is-IS" sz="1400" b="0" i="0" u="none" strike="noStrike" dirty="0">
                        <a:solidFill>
                          <a:srgbClr val="000000"/>
                        </a:solidFill>
                        <a:effectLst/>
                        <a:latin typeface="Segoe UI" charset="0"/>
                      </a:endParaRPr>
                    </a:p>
                  </a:txBody>
                  <a:tcPr marL="4763" marR="4763" marT="4763" marB="0" anchor="b"/>
                </a:tc>
                <a:tc>
                  <a:txBody>
                    <a:bodyPr/>
                    <a:lstStyle/>
                    <a:p>
                      <a:pPr algn="l" fontAlgn="b"/>
                      <a:r>
                        <a:rPr lang="en-US" sz="1400" u="none" strike="noStrike" dirty="0">
                          <a:effectLst/>
                        </a:rPr>
                        <a:t>Change</a:t>
                      </a:r>
                      <a:endParaRPr lang="en-US" sz="1400" b="0" i="0" u="none" strike="noStrike" dirty="0">
                        <a:solidFill>
                          <a:srgbClr val="000000"/>
                        </a:solidFill>
                        <a:effectLst/>
                        <a:latin typeface="Segoe UI" charset="0"/>
                      </a:endParaRPr>
                    </a:p>
                  </a:txBody>
                  <a:tcPr marL="4763" marR="4763" marT="4763" marB="0" anchor="b"/>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113034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92"/>
            <a:ext cx="9144000" cy="1079500"/>
          </a:xfrm>
          <a:prstGeom prst="rect">
            <a:avLst/>
          </a:prstGeom>
        </p:spPr>
      </p:pic>
      <p:sp>
        <p:nvSpPr>
          <p:cNvPr id="4" name="Rectangle 3"/>
          <p:cNvSpPr/>
          <p:nvPr/>
        </p:nvSpPr>
        <p:spPr bwMode="auto">
          <a:xfrm>
            <a:off x="315150" y="1359077"/>
            <a:ext cx="8073274" cy="2724841"/>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GB" sz="2000" dirty="0">
                <a:latin typeface="+mn-lt"/>
              </a:rPr>
              <a:t>Our study investigated three key issues:</a:t>
            </a:r>
          </a:p>
          <a:p>
            <a:pPr eaLnBrk="0" hangingPunct="0"/>
            <a:endParaRPr lang="en-GB" sz="900" dirty="0">
              <a:latin typeface="+mn-lt"/>
            </a:endParaRPr>
          </a:p>
          <a:p>
            <a:pPr marL="457200" indent="-279400" eaLnBrk="0" hangingPunct="0">
              <a:buAutoNum type="arabicPeriod"/>
            </a:pPr>
            <a:r>
              <a:rPr lang="en-GB" sz="2000" dirty="0">
                <a:latin typeface="+mn-lt"/>
              </a:rPr>
              <a:t>Does </a:t>
            </a:r>
            <a:r>
              <a:rPr lang="en-GB" sz="2000" i="1" u="sng" dirty="0">
                <a:latin typeface="+mn-lt"/>
              </a:rPr>
              <a:t>AVF</a:t>
            </a:r>
            <a:r>
              <a:rPr lang="en-GB" sz="2000" dirty="0">
                <a:latin typeface="+mn-lt"/>
              </a:rPr>
              <a:t> increase </a:t>
            </a:r>
            <a:r>
              <a:rPr lang="en-GB" sz="2000" i="1" u="sng" dirty="0">
                <a:latin typeface="+mn-lt"/>
              </a:rPr>
              <a:t>student satisfaction </a:t>
            </a:r>
            <a:r>
              <a:rPr lang="en-GB" sz="2000" dirty="0">
                <a:latin typeface="+mn-lt"/>
              </a:rPr>
              <a:t>levels compared to traditional (written) feedback?</a:t>
            </a:r>
          </a:p>
          <a:p>
            <a:pPr marL="457200" indent="-279400" eaLnBrk="0" hangingPunct="0">
              <a:buFontTx/>
              <a:buAutoNum type="arabicPeriod"/>
            </a:pPr>
            <a:r>
              <a:rPr lang="en-GB" sz="2000" dirty="0">
                <a:latin typeface="+mn-lt"/>
              </a:rPr>
              <a:t>Does </a:t>
            </a:r>
            <a:r>
              <a:rPr lang="en-GB" sz="2000" i="1" u="sng" dirty="0">
                <a:latin typeface="+mn-lt"/>
              </a:rPr>
              <a:t>AVF</a:t>
            </a:r>
            <a:r>
              <a:rPr lang="en-GB" sz="2000" dirty="0">
                <a:latin typeface="+mn-lt"/>
              </a:rPr>
              <a:t> have a stronger (positive) impact on </a:t>
            </a:r>
            <a:r>
              <a:rPr lang="en-GB" sz="2000" i="1" u="sng" dirty="0">
                <a:latin typeface="+mn-lt"/>
              </a:rPr>
              <a:t>student attainment</a:t>
            </a:r>
            <a:r>
              <a:rPr lang="en-GB" sz="2000" dirty="0">
                <a:latin typeface="+mn-lt"/>
              </a:rPr>
              <a:t> levels compared to traditional (written) feedback?</a:t>
            </a:r>
          </a:p>
          <a:p>
            <a:pPr marL="457200" indent="-279400" eaLnBrk="0" hangingPunct="0">
              <a:buFontTx/>
              <a:buAutoNum type="arabicPeriod"/>
            </a:pPr>
            <a:r>
              <a:rPr lang="en-GB" sz="2000" dirty="0">
                <a:latin typeface="+mn-lt"/>
                <a:ea typeface="ＭＳ Ｐゴシック" charset="-128"/>
                <a:cs typeface="ＭＳ Ｐゴシック" charset="-128"/>
              </a:rPr>
              <a:t>How is </a:t>
            </a:r>
            <a:r>
              <a:rPr lang="en-GB" sz="2000" i="1" u="sng" dirty="0">
                <a:latin typeface="+mn-lt"/>
                <a:ea typeface="ＭＳ Ｐゴシック" charset="-128"/>
                <a:cs typeface="ＭＳ Ｐゴシック" charset="-128"/>
              </a:rPr>
              <a:t>AVF</a:t>
            </a:r>
            <a:r>
              <a:rPr lang="en-GB" sz="2000" dirty="0">
                <a:latin typeface="+mn-lt"/>
                <a:ea typeface="ＭＳ Ｐゴシック" charset="-128"/>
                <a:cs typeface="ＭＳ Ｐゴシック" charset="-128"/>
              </a:rPr>
              <a:t> received by </a:t>
            </a:r>
            <a:r>
              <a:rPr lang="en-GB" sz="2000" i="1" u="sng" dirty="0">
                <a:latin typeface="+mn-lt"/>
                <a:ea typeface="ＭＳ Ｐゴシック" charset="-128"/>
                <a:cs typeface="ＭＳ Ｐゴシック" charset="-128"/>
              </a:rPr>
              <a:t>staff</a:t>
            </a:r>
            <a:r>
              <a:rPr lang="en-GB" sz="2000" dirty="0">
                <a:latin typeface="+mn-lt"/>
                <a:ea typeface="ＭＳ Ｐゴシック" charset="-128"/>
                <a:cs typeface="ＭＳ Ｐゴシック" charset="-128"/>
              </a:rPr>
              <a:t> who choose to implement it?</a:t>
            </a:r>
          </a:p>
          <a:p>
            <a:pPr eaLnBrk="0" hangingPunct="0"/>
            <a:endParaRPr lang="en-GB" sz="2000" dirty="0">
              <a:latin typeface="+mn-lt"/>
              <a:ea typeface="ＭＳ Ｐゴシック" charset="-128"/>
              <a:cs typeface="ＭＳ Ｐゴシック" charset="-128"/>
            </a:endParaRPr>
          </a:p>
          <a:p>
            <a:pPr eaLnBrk="0" hangingPunct="0"/>
            <a:r>
              <a:rPr lang="en-GB" sz="2000" baseline="0" dirty="0">
                <a:latin typeface="+mn-lt"/>
                <a:ea typeface="ＭＳ Ｐゴシック" charset="-128"/>
                <a:cs typeface="ＭＳ Ｐゴシック" charset="-128"/>
              </a:rPr>
              <a:t>The</a:t>
            </a:r>
            <a:r>
              <a:rPr lang="en-GB" sz="2000" dirty="0">
                <a:latin typeface="+mn-lt"/>
                <a:ea typeface="ＭＳ Ｐゴシック" charset="-128"/>
                <a:cs typeface="ＭＳ Ｐゴシック" charset="-128"/>
              </a:rPr>
              <a:t> results are mixed and some are truly surprising!</a:t>
            </a:r>
            <a:endParaRPr lang="en-GB" sz="2000" baseline="0" dirty="0">
              <a:ea typeface="ＭＳ Ｐゴシック" charset="-128"/>
              <a:cs typeface="ＭＳ Ｐゴシック" charset="-128"/>
            </a:endParaRPr>
          </a:p>
        </p:txBody>
      </p:sp>
      <p:sp>
        <p:nvSpPr>
          <p:cNvPr id="5" name="Title 1"/>
          <p:cNvSpPr>
            <a:spLocks noGrp="1"/>
          </p:cNvSpPr>
          <p:nvPr>
            <p:ph type="title"/>
          </p:nvPr>
        </p:nvSpPr>
        <p:spPr>
          <a:xfrm>
            <a:off x="2411759" y="421161"/>
            <a:ext cx="3744417" cy="504055"/>
          </a:xfrm>
          <a:prstGeom prst="rect">
            <a:avLst/>
          </a:prstGeom>
        </p:spPr>
        <p:txBody>
          <a:bodyPr/>
          <a:lstStyle/>
          <a:p>
            <a:pPr algn="ctr"/>
            <a:r>
              <a:rPr lang="en-US" dirty="0">
                <a:latin typeface="+mn-lt"/>
              </a:rPr>
              <a:t>The Study…</a:t>
            </a:r>
          </a:p>
        </p:txBody>
      </p:sp>
    </p:spTree>
    <p:extLst>
      <p:ext uri="{BB962C8B-B14F-4D97-AF65-F5344CB8AC3E}">
        <p14:creationId xmlns:p14="http://schemas.microsoft.com/office/powerpoint/2010/main" val="17553050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6136B2-0020-3541-97FC-890D55D3E33A}"/>
              </a:ext>
            </a:extLst>
          </p:cNvPr>
          <p:cNvSpPr>
            <a:spLocks noGrp="1"/>
          </p:cNvSpPr>
          <p:nvPr>
            <p:ph idx="1"/>
          </p:nvPr>
        </p:nvSpPr>
        <p:spPr>
          <a:xfrm>
            <a:off x="539552" y="1347615"/>
            <a:ext cx="7992888" cy="2376264"/>
          </a:xfrm>
        </p:spPr>
        <p:txBody>
          <a:bodyPr/>
          <a:lstStyle/>
          <a:p>
            <a:pPr>
              <a:buFont typeface="Arial" panose="020B0604020202020204" pitchFamily="34" charset="0"/>
              <a:buChar char="•"/>
            </a:pPr>
            <a:r>
              <a:rPr lang="en-US" dirty="0"/>
              <a:t>AVF introduced by the Learning Innovation Officer across the College to enhance/transform feedback practices</a:t>
            </a:r>
          </a:p>
          <a:p>
            <a:pPr>
              <a:buFont typeface="Arial" panose="020B0604020202020204" pitchFamily="34" charset="0"/>
              <a:buChar char="•"/>
            </a:pPr>
            <a:r>
              <a:rPr lang="en-US" dirty="0"/>
              <a:t>View on increasing NSS scores</a:t>
            </a:r>
          </a:p>
          <a:p>
            <a:pPr>
              <a:buFont typeface="Arial" panose="020B0604020202020204" pitchFamily="34" charset="0"/>
              <a:buChar char="•"/>
            </a:pPr>
            <a:r>
              <a:rPr lang="en-US" dirty="0"/>
              <a:t>Over 40 staff trained on this method</a:t>
            </a:r>
          </a:p>
          <a:p>
            <a:pPr marL="0" indent="0"/>
            <a:r>
              <a:rPr lang="en-US" dirty="0"/>
              <a:t>               10 took part in returning AVF to over 200 students</a:t>
            </a:r>
          </a:p>
          <a:p>
            <a:pPr>
              <a:buFont typeface="Arial" panose="020B0604020202020204" pitchFamily="34" charset="0"/>
              <a:buChar char="•"/>
            </a:pPr>
            <a:r>
              <a:rPr lang="en-US" dirty="0"/>
              <a:t>Camtasia used as the main technology to deliver AVF (formative and summative)</a:t>
            </a:r>
          </a:p>
          <a:p>
            <a:pPr>
              <a:buFont typeface="Arial" panose="020B0604020202020204" pitchFamily="34" charset="0"/>
              <a:buChar char="•"/>
            </a:pPr>
            <a:r>
              <a:rPr lang="en-US" dirty="0"/>
              <a:t>Files retuned via Moodle Assignment </a:t>
            </a:r>
          </a:p>
          <a:p>
            <a:pPr>
              <a:buFont typeface="Arial" panose="020B0604020202020204" pitchFamily="34" charset="0"/>
              <a:buChar char="•"/>
            </a:pPr>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DBE35039-E96D-FF4A-BA5C-50C4D8371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92"/>
            <a:ext cx="9144000" cy="1079500"/>
          </a:xfrm>
          <a:prstGeom prst="rect">
            <a:avLst/>
          </a:prstGeom>
        </p:spPr>
      </p:pic>
      <p:sp>
        <p:nvSpPr>
          <p:cNvPr id="5" name="TextBox 4">
            <a:extLst>
              <a:ext uri="{FF2B5EF4-FFF2-40B4-BE49-F238E27FC236}">
                <a16:creationId xmlns:a16="http://schemas.microsoft.com/office/drawing/2014/main" id="{B7D597ED-BA56-064F-BD4E-EFB26785E78F}"/>
              </a:ext>
            </a:extLst>
          </p:cNvPr>
          <p:cNvSpPr txBox="1"/>
          <p:nvPr/>
        </p:nvSpPr>
        <p:spPr>
          <a:xfrm>
            <a:off x="2706707" y="339502"/>
            <a:ext cx="4385573" cy="461665"/>
          </a:xfrm>
          <a:prstGeom prst="rect">
            <a:avLst/>
          </a:prstGeom>
          <a:noFill/>
        </p:spPr>
        <p:txBody>
          <a:bodyPr wrap="square" rtlCol="0">
            <a:spAutoFit/>
          </a:bodyPr>
          <a:lstStyle/>
          <a:p>
            <a:r>
              <a:rPr lang="en-US" b="1" dirty="0">
                <a:latin typeface="Arial" pitchFamily="34" charset="0"/>
                <a:cs typeface="Arial" pitchFamily="34" charset="0"/>
              </a:rPr>
              <a:t>The Intervention</a:t>
            </a:r>
          </a:p>
        </p:txBody>
      </p:sp>
    </p:spTree>
    <p:extLst>
      <p:ext uri="{BB962C8B-B14F-4D97-AF65-F5344CB8AC3E}">
        <p14:creationId xmlns:p14="http://schemas.microsoft.com/office/powerpoint/2010/main" val="22785457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555776" y="2067694"/>
            <a:ext cx="4176464" cy="720081"/>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rPr>
              <a:t>Part 1: </a:t>
            </a:r>
            <a:r>
              <a:rPr lang="en-US" dirty="0">
                <a:ea typeface="ＭＳ Ｐゴシック" charset="-128"/>
                <a:cs typeface="ＭＳ Ｐゴシック" charset="-128"/>
              </a:rPr>
              <a:t>AVF &amp; Satisfaction</a:t>
            </a: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7988441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885"/>
            <a:ext cx="9144000" cy="1079500"/>
          </a:xfrm>
          <a:prstGeom prst="rect">
            <a:avLst/>
          </a:prstGeom>
        </p:spPr>
      </p:pic>
      <p:sp>
        <p:nvSpPr>
          <p:cNvPr id="4" name="Rectangle 3"/>
          <p:cNvSpPr/>
          <p:nvPr/>
        </p:nvSpPr>
        <p:spPr bwMode="auto">
          <a:xfrm>
            <a:off x="1577095" y="1419622"/>
            <a:ext cx="3210929" cy="3379070"/>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r>
              <a:rPr kumimoji="0" lang="en-US" sz="1600" b="1" i="0" u="none" strike="noStrike" cap="none" normalizeH="0" baseline="0" dirty="0">
                <a:ln>
                  <a:noFill/>
                </a:ln>
                <a:solidFill>
                  <a:schemeClr val="tx1"/>
                </a:solidFill>
                <a:effectLst/>
                <a:latin typeface="Arial" charset="0"/>
                <a:ea typeface="ＭＳ Ｐゴシック" charset="-128"/>
                <a:cs typeface="ＭＳ Ｐゴシック" charset="-128"/>
              </a:rPr>
              <a:t>Benefits from AVF:</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600" b="1" i="0" u="none" strike="noStrike" cap="none" normalizeH="0" baseline="0" dirty="0">
                <a:ln>
                  <a:noFill/>
                </a:ln>
                <a:solidFill>
                  <a:schemeClr val="tx1"/>
                </a:solidFill>
                <a:effectLst/>
                <a:latin typeface="Arial" charset="0"/>
                <a:ea typeface="ＭＳ Ｐゴシック" charset="-128"/>
                <a:cs typeface="ＭＳ Ｐゴシック" charset="-128"/>
              </a:rPr>
              <a:t>Focused</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sz="1600" b="1" i="0" u="none" strike="noStrike" cap="none" normalizeH="0" baseline="0" dirty="0">
              <a:ln>
                <a:noFill/>
              </a:ln>
              <a:solidFill>
                <a:schemeClr val="tx1"/>
              </a:solidFill>
              <a:effectLst/>
              <a:latin typeface="Arial" charset="0"/>
              <a:ea typeface="ＭＳ Ｐゴシック" charset="-128"/>
              <a:cs typeface="ＭＳ Ｐゴシック" charset="-128"/>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b="1" dirty="0">
                <a:ea typeface="ＭＳ Ｐゴシック" charset="-128"/>
                <a:cs typeface="ＭＳ Ｐゴシック" charset="-128"/>
              </a:rPr>
              <a:t>Impactful</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600" b="1" dirty="0">
              <a:ea typeface="ＭＳ Ｐゴシック" charset="-128"/>
              <a:cs typeface="ＭＳ Ｐゴシック" charset="-128"/>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600" b="1" i="0" u="none" strike="noStrike" cap="none" normalizeH="0" baseline="0" dirty="0">
                <a:ln>
                  <a:noFill/>
                </a:ln>
                <a:solidFill>
                  <a:schemeClr val="tx1"/>
                </a:solidFill>
                <a:effectLst/>
                <a:latin typeface="Arial" charset="0"/>
                <a:ea typeface="ＭＳ Ｐゴシック" charset="-128"/>
                <a:cs typeface="ＭＳ Ｐゴシック" charset="-128"/>
              </a:rPr>
              <a:t>Specific </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sz="1600" b="1" i="0" u="none" strike="noStrike" cap="none" normalizeH="0" baseline="0" dirty="0">
              <a:ln>
                <a:noFill/>
              </a:ln>
              <a:solidFill>
                <a:schemeClr val="tx1"/>
              </a:solidFill>
              <a:effectLst/>
              <a:latin typeface="Arial" charset="0"/>
              <a:ea typeface="ＭＳ Ｐゴシック" charset="-128"/>
              <a:cs typeface="ＭＳ Ｐゴシック" charset="-128"/>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b="1" dirty="0">
                <a:ea typeface="ＭＳ Ｐゴシック" charset="-128"/>
                <a:cs typeface="ＭＳ Ｐゴシック" charset="-128"/>
              </a:rPr>
              <a:t>Detailed</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600" b="1" dirty="0">
              <a:ea typeface="ＭＳ Ｐゴシック" charset="-128"/>
              <a:cs typeface="ＭＳ Ｐゴシック" charset="-128"/>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600" b="1" i="0" u="none" strike="noStrike" cap="none" normalizeH="0" baseline="0" dirty="0" err="1">
                <a:ln>
                  <a:noFill/>
                </a:ln>
                <a:solidFill>
                  <a:schemeClr val="tx1"/>
                </a:solidFill>
                <a:effectLst/>
                <a:latin typeface="Arial" charset="0"/>
                <a:ea typeface="ＭＳ Ｐゴシック" charset="-128"/>
                <a:cs typeface="ＭＳ Ｐゴシック" charset="-128"/>
              </a:rPr>
              <a:t>Personalised</a:t>
            </a:r>
            <a:endParaRPr kumimoji="0" lang="en-US" sz="1600" b="1" i="0" u="none" strike="noStrike" cap="none" normalizeH="0" baseline="0" dirty="0">
              <a:ln>
                <a:noFill/>
              </a:ln>
              <a:solidFill>
                <a:schemeClr val="tx1"/>
              </a:solidFill>
              <a:effectLst/>
              <a:latin typeface="Arial" charset="0"/>
              <a:ea typeface="ＭＳ Ｐゴシック" charset="-128"/>
              <a:cs typeface="ＭＳ Ｐゴシック" charset="-128"/>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sz="1600" b="1" i="0" u="none" strike="noStrike" cap="none" normalizeH="0" baseline="0" dirty="0">
              <a:ln>
                <a:noFill/>
              </a:ln>
              <a:solidFill>
                <a:schemeClr val="tx1"/>
              </a:solidFill>
              <a:effectLst/>
              <a:latin typeface="Arial" charset="0"/>
              <a:ea typeface="ＭＳ Ｐゴシック" charset="-128"/>
              <a:cs typeface="ＭＳ Ｐゴシック" charset="-128"/>
            </a:endParaRPr>
          </a:p>
          <a:p>
            <a:pPr marL="285750" indent="-285750" eaLnBrk="0" hangingPunct="0">
              <a:buFont typeface="Arial" panose="020B0604020202020204" pitchFamily="34" charset="0"/>
              <a:buChar char="•"/>
            </a:pPr>
            <a:r>
              <a:rPr lang="en-US" sz="1600" b="1" dirty="0">
                <a:ea typeface="ＭＳ Ｐゴシック" charset="-128"/>
                <a:cs typeface="ＭＳ Ｐゴシック" charset="-128"/>
              </a:rPr>
              <a:t>Tone of voice</a:t>
            </a:r>
            <a:endParaRPr kumimoji="0" lang="en-US" sz="1600" b="1"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9" name="Content Placeholder 8"/>
          <p:cNvSpPr>
            <a:spLocks noGrp="1"/>
          </p:cNvSpPr>
          <p:nvPr>
            <p:ph idx="1"/>
          </p:nvPr>
        </p:nvSpPr>
        <p:spPr>
          <a:xfrm>
            <a:off x="2195736" y="195486"/>
            <a:ext cx="5904121" cy="734432"/>
          </a:xfrm>
        </p:spPr>
        <p:txBody>
          <a:bodyPr/>
          <a:lstStyle/>
          <a:p>
            <a:pPr algn="ctr">
              <a:lnSpc>
                <a:spcPct val="90000"/>
              </a:lnSpc>
              <a:spcBef>
                <a:spcPct val="0"/>
              </a:spcBef>
            </a:pPr>
            <a:r>
              <a:rPr lang="en-GB" sz="2400" b="1" spc="-10" dirty="0"/>
              <a:t>Teaching staff’s perceived benefits from &amp; shortcomings of AVF</a:t>
            </a:r>
          </a:p>
        </p:txBody>
      </p:sp>
      <p:sp>
        <p:nvSpPr>
          <p:cNvPr id="8" name="Rectangle 7"/>
          <p:cNvSpPr/>
          <p:nvPr/>
        </p:nvSpPr>
        <p:spPr bwMode="auto">
          <a:xfrm>
            <a:off x="4499992" y="1419622"/>
            <a:ext cx="3210929" cy="3091038"/>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r>
              <a:rPr kumimoji="0" lang="en-US" sz="1600" b="1" i="0" u="none" strike="noStrike" cap="none" normalizeH="0" baseline="0" dirty="0">
                <a:ln>
                  <a:noFill/>
                </a:ln>
                <a:solidFill>
                  <a:schemeClr val="tx1"/>
                </a:solidFill>
                <a:effectLst/>
                <a:latin typeface="Arial" charset="0"/>
                <a:ea typeface="ＭＳ Ｐゴシック" charset="-128"/>
                <a:cs typeface="ＭＳ Ｐゴシック" charset="-128"/>
              </a:rPr>
              <a:t>Shortcomings of AVF:</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600" b="1" dirty="0">
              <a:ea typeface="ＭＳ Ｐゴシック" charset="-128"/>
              <a:cs typeface="ＭＳ Ｐゴシック" charset="-128"/>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600" b="1" i="0" u="none" strike="noStrike" cap="none" normalizeH="0" baseline="0" dirty="0">
                <a:ln>
                  <a:noFill/>
                </a:ln>
                <a:solidFill>
                  <a:schemeClr val="tx1"/>
                </a:solidFill>
                <a:effectLst/>
                <a:latin typeface="Arial" charset="0"/>
                <a:ea typeface="ＭＳ Ｐゴシック" charset="-128"/>
                <a:cs typeface="ＭＳ Ｐゴシック" charset="-128"/>
              </a:rPr>
              <a:t>More time consuming</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sz="1600" b="1" i="0" u="none" strike="noStrike" cap="none" normalizeH="0" baseline="0" dirty="0">
              <a:ln>
                <a:noFill/>
              </a:ln>
              <a:solidFill>
                <a:schemeClr val="tx1"/>
              </a:solidFill>
              <a:effectLst/>
              <a:latin typeface="Arial" charset="0"/>
              <a:ea typeface="ＭＳ Ｐゴシック" charset="-128"/>
              <a:cs typeface="ＭＳ Ｐゴシック" charset="-128"/>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b="1" dirty="0">
                <a:ea typeface="ＭＳ Ｐゴシック" charset="-128"/>
                <a:cs typeface="ＭＳ Ｐゴシック" charset="-128"/>
              </a:rPr>
              <a:t>More focused on negatives</a:t>
            </a:r>
            <a:endParaRPr kumimoji="0" lang="en-US" sz="1600" b="1"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3010296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39550" y="1234491"/>
            <a:ext cx="6912769"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1600" dirty="0">
              <a:ea typeface="ＭＳ Ｐゴシック" charset="-128"/>
              <a:cs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r>
              <a:rPr lang="en-GB" sz="1600" dirty="0">
                <a:ea typeface="ＭＳ Ｐゴシック" charset="-128"/>
                <a:cs typeface="ＭＳ Ｐゴシック" charset="-128"/>
              </a:rPr>
              <a:t>Students loved AVF!</a:t>
            </a:r>
          </a:p>
          <a:p>
            <a:pPr marL="0" marR="0" indent="0" algn="l" defTabSz="914400" rtl="0" eaLnBrk="0" fontAlgn="base" latinLnBrk="0" hangingPunct="0">
              <a:lnSpc>
                <a:spcPct val="100000"/>
              </a:lnSpc>
              <a:spcBef>
                <a:spcPct val="0"/>
              </a:spcBef>
              <a:spcAft>
                <a:spcPct val="0"/>
              </a:spcAft>
              <a:buClrTx/>
              <a:buSzTx/>
              <a:buFontTx/>
              <a:buNone/>
              <a:tabLst/>
            </a:pPr>
            <a:endParaRPr lang="en-GB" sz="1600" dirty="0">
              <a:ea typeface="ＭＳ Ｐゴシック" charset="-128"/>
              <a:cs typeface="ＭＳ Ｐゴシック" charset="-128"/>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sz="1600" dirty="0">
                <a:ea typeface="ＭＳ Ｐゴシック" charset="-128"/>
                <a:cs typeface="ＭＳ Ｐゴシック" charset="-128"/>
              </a:rPr>
              <a:t>75% preferred AVF to traditional feedback </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sz="1600" dirty="0">
              <a:ea typeface="ＭＳ Ｐゴシック" charset="-128"/>
              <a:cs typeface="ＭＳ Ｐゴシック" charset="-128"/>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sz="1600" dirty="0">
                <a:ea typeface="ＭＳ Ｐゴシック" charset="-128"/>
                <a:cs typeface="ＭＳ Ｐゴシック" charset="-128"/>
              </a:rPr>
              <a:t>96% thought they would act upon their feedback as a result of AVF</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sz="1600" dirty="0">
              <a:ea typeface="ＭＳ Ｐゴシック" charset="-128"/>
              <a:cs typeface="ＭＳ Ｐゴシック" charset="-128"/>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sz="1600" dirty="0">
                <a:ea typeface="ＭＳ Ｐゴシック" charset="-128"/>
                <a:cs typeface="ＭＳ Ｐゴシック" charset="-128"/>
              </a:rPr>
              <a:t>96% found it easy to match specific comments to their assignments</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sz="1600" dirty="0">
              <a:ea typeface="ＭＳ Ｐゴシック" charset="-128"/>
              <a:cs typeface="ＭＳ Ｐゴシック" charset="-128"/>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sz="1600" dirty="0"/>
              <a:t>70% strongly agreed or agreed that as a result of this method they were spending more time thinking about their feedback.</a:t>
            </a:r>
            <a:endParaRPr lang="en-GB" sz="1600" dirty="0">
              <a:ea typeface="ＭＳ Ｐゴシック" charset="-128"/>
              <a:cs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GB" sz="1600" dirty="0">
              <a:ea typeface="ＭＳ Ｐゴシック" charset="-128"/>
              <a:cs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GB" sz="1600" dirty="0">
              <a:ea typeface="ＭＳ Ｐゴシック" charset="-128"/>
              <a:cs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GB" sz="1600" dirty="0">
              <a:ea typeface="ＭＳ Ｐゴシック" charset="-128"/>
              <a:cs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Arial" charset="0"/>
              <a:ea typeface="ＭＳ Ｐゴシック" charset="-128"/>
              <a:cs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 name="Title 1"/>
          <p:cNvSpPr>
            <a:spLocks noGrp="1"/>
          </p:cNvSpPr>
          <p:nvPr>
            <p:ph type="title"/>
          </p:nvPr>
        </p:nvSpPr>
        <p:spPr>
          <a:xfrm>
            <a:off x="2203085" y="420443"/>
            <a:ext cx="6147203" cy="612470"/>
          </a:xfrm>
          <a:prstGeom prst="rect">
            <a:avLst/>
          </a:prstGeom>
        </p:spPr>
        <p:txBody>
          <a:bodyPr/>
          <a:lstStyle/>
          <a:p>
            <a:pPr algn="ctr"/>
            <a:r>
              <a:rPr lang="en-GB" sz="2400" dirty="0"/>
              <a:t>Student satisfaction across college</a:t>
            </a:r>
            <a:endParaRPr lang="en-US"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820"/>
            <a:ext cx="9144000" cy="1079500"/>
          </a:xfrm>
          <a:prstGeom prst="rect">
            <a:avLst/>
          </a:prstGeom>
        </p:spPr>
      </p:pic>
    </p:spTree>
    <p:extLst>
      <p:ext uri="{BB962C8B-B14F-4D97-AF65-F5344CB8AC3E}">
        <p14:creationId xmlns:p14="http://schemas.microsoft.com/office/powerpoint/2010/main" val="26296461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00" y="-236562"/>
            <a:ext cx="9144000" cy="1079500"/>
          </a:xfrm>
          <a:prstGeom prst="rect">
            <a:avLst/>
          </a:prstGeom>
        </p:spPr>
      </p:pic>
      <p:sp>
        <p:nvSpPr>
          <p:cNvPr id="5" name="Title 1"/>
          <p:cNvSpPr>
            <a:spLocks noGrp="1"/>
          </p:cNvSpPr>
          <p:nvPr>
            <p:ph type="title"/>
          </p:nvPr>
        </p:nvSpPr>
        <p:spPr>
          <a:xfrm>
            <a:off x="1921005" y="231088"/>
            <a:ext cx="6683443" cy="612470"/>
          </a:xfrm>
          <a:prstGeom prst="rect">
            <a:avLst/>
          </a:prstGeom>
        </p:spPr>
        <p:txBody>
          <a:bodyPr/>
          <a:lstStyle/>
          <a:p>
            <a:pPr algn="ctr"/>
            <a:r>
              <a:rPr lang="en-GB" sz="2400" dirty="0"/>
              <a:t>Students’ perspective of feedback function</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1879853378"/>
              </p:ext>
            </p:extLst>
          </p:nvPr>
        </p:nvGraphicFramePr>
        <p:xfrm>
          <a:off x="0" y="842938"/>
          <a:ext cx="9113000" cy="4320383"/>
        </p:xfrm>
        <a:graphic>
          <a:graphicData uri="http://schemas.openxmlformats.org/drawingml/2006/table">
            <a:tbl>
              <a:tblPr firstRow="1" firstCol="1" bandRow="1" bandCol="1">
                <a:tableStyleId>{5C22544A-7EE6-4342-B048-85BDC9FD1C3A}</a:tableStyleId>
              </a:tblPr>
              <a:tblGrid>
                <a:gridCol w="6516216">
                  <a:extLst>
                    <a:ext uri="{9D8B030D-6E8A-4147-A177-3AD203B41FA5}">
                      <a16:colId xmlns:a16="http://schemas.microsoft.com/office/drawing/2014/main" val="20000"/>
                    </a:ext>
                  </a:extLst>
                </a:gridCol>
                <a:gridCol w="2596784">
                  <a:extLst>
                    <a:ext uri="{9D8B030D-6E8A-4147-A177-3AD203B41FA5}">
                      <a16:colId xmlns:a16="http://schemas.microsoft.com/office/drawing/2014/main" val="20001"/>
                    </a:ext>
                  </a:extLst>
                </a:gridCol>
              </a:tblGrid>
              <a:tr h="452541">
                <a:tc>
                  <a:txBody>
                    <a:bodyPr/>
                    <a:lstStyle/>
                    <a:p>
                      <a:pPr>
                        <a:lnSpc>
                          <a:spcPct val="107000"/>
                        </a:lnSpc>
                        <a:spcAft>
                          <a:spcPts val="800"/>
                        </a:spcAft>
                      </a:pPr>
                      <a:r>
                        <a:rPr lang="en-GB" sz="1400" dirty="0">
                          <a:effectLst/>
                        </a:rPr>
                        <a:t>What the students say</a:t>
                      </a:r>
                      <a:endParaRPr lang="en-GB" sz="1400" dirty="0">
                        <a:effectLst/>
                        <a:latin typeface="Calibri" panose="020F0502020204030204" pitchFamily="34" charset="0"/>
                        <a:ea typeface="Simang"/>
                        <a:cs typeface="Times New Roman" panose="02020603050405020304" pitchFamily="18" charset="0"/>
                      </a:endParaRPr>
                    </a:p>
                  </a:txBody>
                  <a:tcPr marL="57240" marR="57240" marT="0" marB="0"/>
                </a:tc>
                <a:tc>
                  <a:txBody>
                    <a:bodyPr/>
                    <a:lstStyle/>
                    <a:p>
                      <a:pPr>
                        <a:lnSpc>
                          <a:spcPct val="107000"/>
                        </a:lnSpc>
                        <a:spcAft>
                          <a:spcPts val="800"/>
                        </a:spcAft>
                      </a:pPr>
                      <a:r>
                        <a:rPr lang="en-GB" sz="1400" dirty="0">
                          <a:effectLst/>
                        </a:rPr>
                        <a:t>What this means for us</a:t>
                      </a:r>
                      <a:endParaRPr lang="en-GB" sz="1400" dirty="0">
                        <a:effectLst/>
                        <a:latin typeface="Calibri" panose="020F0502020204030204" pitchFamily="34" charset="0"/>
                        <a:ea typeface="Simang"/>
                        <a:cs typeface="Times New Roman" panose="02020603050405020304" pitchFamily="18" charset="0"/>
                      </a:endParaRPr>
                    </a:p>
                  </a:txBody>
                  <a:tcPr marL="57240" marR="57240" marT="0" marB="0"/>
                </a:tc>
                <a:extLst>
                  <a:ext uri="{0D108BD9-81ED-4DB2-BD59-A6C34878D82A}">
                    <a16:rowId xmlns:a16="http://schemas.microsoft.com/office/drawing/2014/main" val="10000"/>
                  </a:ext>
                </a:extLst>
              </a:tr>
              <a:tr h="942993">
                <a:tc>
                  <a:txBody>
                    <a:bodyPr/>
                    <a:lstStyle/>
                    <a:p>
                      <a:pPr>
                        <a:lnSpc>
                          <a:spcPct val="107000"/>
                        </a:lnSpc>
                        <a:spcAft>
                          <a:spcPts val="800"/>
                        </a:spcAft>
                      </a:pPr>
                      <a:r>
                        <a:rPr lang="en-GB" sz="1400" dirty="0">
                          <a:effectLst/>
                        </a:rPr>
                        <a:t>“Feedback is the biggest aid to my learning. I feel like good feedback is the best tool to learning because it explains how you can improve as well as pointing out key areas that you are good at or have been successful in.”</a:t>
                      </a:r>
                      <a:endParaRPr lang="en-GB" sz="1400" dirty="0">
                        <a:effectLst/>
                        <a:latin typeface="Calibri" panose="020F0502020204030204" pitchFamily="34" charset="0"/>
                        <a:ea typeface="Simang"/>
                        <a:cs typeface="Times New Roman" panose="02020603050405020304" pitchFamily="18" charset="0"/>
                      </a:endParaRPr>
                    </a:p>
                  </a:txBody>
                  <a:tcPr marL="57240" marR="57240" marT="0" marB="0"/>
                </a:tc>
                <a:tc>
                  <a:txBody>
                    <a:bodyPr/>
                    <a:lstStyle/>
                    <a:p>
                      <a:pPr>
                        <a:lnSpc>
                          <a:spcPct val="107000"/>
                        </a:lnSpc>
                        <a:spcAft>
                          <a:spcPts val="800"/>
                        </a:spcAft>
                      </a:pPr>
                      <a:r>
                        <a:rPr lang="en-GB" sz="1400" dirty="0">
                          <a:effectLst/>
                        </a:rPr>
                        <a:t> Feedback should indicate good students’ good practice.</a:t>
                      </a:r>
                      <a:endParaRPr lang="en-GB" sz="1400" dirty="0">
                        <a:effectLst/>
                        <a:latin typeface="Calibri" panose="020F0502020204030204" pitchFamily="34" charset="0"/>
                        <a:ea typeface="Simang"/>
                        <a:cs typeface="Times New Roman" panose="02020603050405020304" pitchFamily="18" charset="0"/>
                      </a:endParaRPr>
                    </a:p>
                  </a:txBody>
                  <a:tcPr marL="57240" marR="57240" marT="0" marB="0"/>
                </a:tc>
                <a:extLst>
                  <a:ext uri="{0D108BD9-81ED-4DB2-BD59-A6C34878D82A}">
                    <a16:rowId xmlns:a16="http://schemas.microsoft.com/office/drawing/2014/main" val="10001"/>
                  </a:ext>
                </a:extLst>
              </a:tr>
              <a:tr h="888276">
                <a:tc>
                  <a:txBody>
                    <a:bodyPr/>
                    <a:lstStyle/>
                    <a:p>
                      <a:pPr>
                        <a:lnSpc>
                          <a:spcPct val="107000"/>
                        </a:lnSpc>
                        <a:spcAft>
                          <a:spcPts val="800"/>
                        </a:spcAft>
                      </a:pPr>
                      <a:r>
                        <a:rPr lang="en-GB" sz="1400" dirty="0">
                          <a:effectLst/>
                        </a:rPr>
                        <a:t>“First of all, it provides an excellent means of making me aware of any gaps in my knowledge. Secondly, it helps to let me know the structure required in the subject. Thirdly, and related, it allows me to know what that particular professor is looking for and what they expect.”</a:t>
                      </a:r>
                    </a:p>
                    <a:p>
                      <a:pPr>
                        <a:lnSpc>
                          <a:spcPct val="107000"/>
                        </a:lnSpc>
                        <a:spcAft>
                          <a:spcPts val="800"/>
                        </a:spcAft>
                      </a:pPr>
                      <a:endParaRPr lang="en-GB" sz="1400" dirty="0">
                        <a:effectLst/>
                        <a:latin typeface="Calibri" panose="020F0502020204030204" pitchFamily="34" charset="0"/>
                        <a:ea typeface="Simang"/>
                        <a:cs typeface="Times New Roman" panose="02020603050405020304" pitchFamily="18" charset="0"/>
                      </a:endParaRPr>
                    </a:p>
                  </a:txBody>
                  <a:tcPr marL="57240" marR="57240" marT="0" marB="0"/>
                </a:tc>
                <a:tc>
                  <a:txBody>
                    <a:bodyPr/>
                    <a:lstStyle/>
                    <a:p>
                      <a:pPr>
                        <a:lnSpc>
                          <a:spcPct val="107000"/>
                        </a:lnSpc>
                        <a:spcAft>
                          <a:spcPts val="800"/>
                        </a:spcAft>
                      </a:pPr>
                      <a:r>
                        <a:rPr lang="en-GB" sz="1400" dirty="0">
                          <a:effectLst/>
                        </a:rPr>
                        <a:t>Feedback should indicate areas for improvement.</a:t>
                      </a:r>
                      <a:endParaRPr lang="en-GB" sz="1400" dirty="0">
                        <a:effectLst/>
                        <a:latin typeface="Calibri" panose="020F0502020204030204" pitchFamily="34" charset="0"/>
                        <a:ea typeface="Simang"/>
                        <a:cs typeface="Times New Roman" panose="02020603050405020304" pitchFamily="18" charset="0"/>
                      </a:endParaRPr>
                    </a:p>
                  </a:txBody>
                  <a:tcPr marL="57240" marR="57240" marT="0" marB="0"/>
                </a:tc>
                <a:extLst>
                  <a:ext uri="{0D108BD9-81ED-4DB2-BD59-A6C34878D82A}">
                    <a16:rowId xmlns:a16="http://schemas.microsoft.com/office/drawing/2014/main" val="10002"/>
                  </a:ext>
                </a:extLst>
              </a:tr>
              <a:tr h="1681836">
                <a:tc>
                  <a:txBody>
                    <a:bodyPr/>
                    <a:lstStyle/>
                    <a:p>
                      <a:pPr>
                        <a:lnSpc>
                          <a:spcPct val="107000"/>
                        </a:lnSpc>
                        <a:spcAft>
                          <a:spcPts val="800"/>
                        </a:spcAft>
                      </a:pPr>
                      <a:r>
                        <a:rPr lang="en-GB" sz="1400" dirty="0">
                          <a:effectLst/>
                        </a:rPr>
                        <a:t>“Feedback often helps me identify flaws in my work so therefore I can improve it when I come to do a similar piece.”</a:t>
                      </a:r>
                    </a:p>
                    <a:p>
                      <a:pPr>
                        <a:lnSpc>
                          <a:spcPct val="107000"/>
                        </a:lnSpc>
                        <a:spcAft>
                          <a:spcPts val="800"/>
                        </a:spcAft>
                      </a:pPr>
                      <a:r>
                        <a:rPr lang="en-GB" sz="1400" dirty="0">
                          <a:effectLst/>
                        </a:rPr>
                        <a:t>“Good feedback is a reference for making future improvements. The feedback is provided by professionals who can give insightful and meaningful comments that try to help make the next essay better or guide you better in how to prepare for an exam.” </a:t>
                      </a:r>
                      <a:endParaRPr lang="en-GB" sz="1400" dirty="0">
                        <a:effectLst/>
                        <a:latin typeface="Calibri" panose="020F0502020204030204" pitchFamily="34" charset="0"/>
                        <a:ea typeface="Simang"/>
                        <a:cs typeface="Times New Roman" panose="02020603050405020304" pitchFamily="18" charset="0"/>
                      </a:endParaRPr>
                    </a:p>
                  </a:txBody>
                  <a:tcPr marL="57240" marR="57240" marT="0" marB="0"/>
                </a:tc>
                <a:tc>
                  <a:txBody>
                    <a:bodyPr/>
                    <a:lstStyle/>
                    <a:p>
                      <a:pPr>
                        <a:lnSpc>
                          <a:spcPct val="107000"/>
                        </a:lnSpc>
                        <a:spcAft>
                          <a:spcPts val="800"/>
                        </a:spcAft>
                      </a:pPr>
                      <a:r>
                        <a:rPr lang="en-GB" sz="1400" dirty="0">
                          <a:effectLst/>
                        </a:rPr>
                        <a:t>Feedback should provide guidance on how to improve.</a:t>
                      </a:r>
                      <a:endParaRPr lang="en-GB" sz="1400" dirty="0">
                        <a:effectLst/>
                        <a:latin typeface="Calibri" panose="020F0502020204030204" pitchFamily="34" charset="0"/>
                        <a:ea typeface="Simang"/>
                        <a:cs typeface="Times New Roman" panose="02020603050405020304" pitchFamily="18" charset="0"/>
                      </a:endParaRPr>
                    </a:p>
                  </a:txBody>
                  <a:tcPr marL="57240" marR="5724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001563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UoG_PowerPoint_16.9">
  <a:themeElements>
    <a:clrScheme name="University colours">
      <a:dk1>
        <a:srgbClr val="002542"/>
      </a:dk1>
      <a:lt1>
        <a:srgbClr val="FFFFFE"/>
      </a:lt1>
      <a:dk2>
        <a:srgbClr val="354047"/>
      </a:dk2>
      <a:lt2>
        <a:srgbClr val="C54520"/>
      </a:lt2>
      <a:accent1>
        <a:srgbClr val="63548B"/>
      </a:accent1>
      <a:accent2>
        <a:srgbClr val="8D0C64"/>
      </a:accent2>
      <a:accent3>
        <a:srgbClr val="CF1C20"/>
      </a:accent3>
      <a:accent4>
        <a:srgbClr val="4B3B7D"/>
      </a:accent4>
      <a:accent5>
        <a:srgbClr val="003824"/>
      </a:accent5>
      <a:accent6>
        <a:srgbClr val="500B29"/>
      </a:accent6>
      <a:hlink>
        <a:srgbClr val="584B3D"/>
      </a:hlink>
      <a:folHlink>
        <a:srgbClr val="0068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UoG_PowerPoint_16.9</Template>
  <TotalTime>11407</TotalTime>
  <Words>1624</Words>
  <Application>Microsoft Office PowerPoint</Application>
  <PresentationFormat>On-screen Show (16:9)</PresentationFormat>
  <Paragraphs>234</Paragraphs>
  <Slides>21</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ＭＳ Ｐゴシック</vt:lpstr>
      <vt:lpstr>Arial</vt:lpstr>
      <vt:lpstr>Calibri</vt:lpstr>
      <vt:lpstr>Helvetica</vt:lpstr>
      <vt:lpstr>Segoe UI</vt:lpstr>
      <vt:lpstr>Simang</vt:lpstr>
      <vt:lpstr>Times New Roman</vt:lpstr>
      <vt:lpstr>ヒラギノ角ゴ Pro W3</vt:lpstr>
      <vt:lpstr>UoG_PowerPoint_16.9</vt:lpstr>
      <vt:lpstr>Audio-Visual Feedback:</vt:lpstr>
      <vt:lpstr>This Presentation…</vt:lpstr>
      <vt:lpstr>PowerPoint Presentation</vt:lpstr>
      <vt:lpstr>The Study…</vt:lpstr>
      <vt:lpstr>PowerPoint Presentation</vt:lpstr>
      <vt:lpstr>PowerPoint Presentation</vt:lpstr>
      <vt:lpstr>PowerPoint Presentation</vt:lpstr>
      <vt:lpstr>Student satisfaction across college</vt:lpstr>
      <vt:lpstr>Students’ perspective of feedback function</vt:lpstr>
      <vt:lpstr>Students’ perspective on reflecting on &amp; acting upon fback</vt:lpstr>
      <vt:lpstr>PowerPoint Presentation</vt:lpstr>
      <vt:lpstr>Improving AVF - Students’ perspective</vt:lpstr>
      <vt:lpstr>PowerPoint Presentation</vt:lpstr>
      <vt:lpstr>Research Questions</vt:lpstr>
      <vt:lpstr>Research Design (1)</vt:lpstr>
      <vt:lpstr>Research Design (2)</vt:lpstr>
      <vt:lpstr>PowerPoint Presentation</vt:lpstr>
      <vt:lpstr>PowerPoint Presentation</vt:lpstr>
      <vt:lpstr>PowerPoint Presentation</vt:lpstr>
      <vt:lpstr>PowerPoint Presentation</vt:lpstr>
      <vt:lpstr>Thank you!</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University of Glasgow</dc:creator>
  <cp:keywords>Audio-visual feedback</cp:keywords>
  <cp:lastModifiedBy>Oonagh Holland</cp:lastModifiedBy>
  <cp:revision>840</cp:revision>
  <cp:lastPrinted>2016-12-01T11:56:34Z</cp:lastPrinted>
  <dcterms:created xsi:type="dcterms:W3CDTF">2016-02-16T11:44:26Z</dcterms:created>
  <dcterms:modified xsi:type="dcterms:W3CDTF">2018-06-26T11:30:54Z</dcterms:modified>
</cp:coreProperties>
</file>